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8" r:id="rId3"/>
  </p:sldMasterIdLst>
  <p:notesMasterIdLst>
    <p:notesMasterId r:id="rId24"/>
  </p:notesMasterIdLst>
  <p:sldIdLst>
    <p:sldId id="259" r:id="rId4"/>
    <p:sldId id="321" r:id="rId5"/>
    <p:sldId id="322" r:id="rId6"/>
    <p:sldId id="323" r:id="rId7"/>
    <p:sldId id="324" r:id="rId8"/>
    <p:sldId id="257" r:id="rId9"/>
    <p:sldId id="7752" r:id="rId10"/>
    <p:sldId id="325" r:id="rId11"/>
    <p:sldId id="329" r:id="rId12"/>
    <p:sldId id="258" r:id="rId13"/>
    <p:sldId id="333" r:id="rId14"/>
    <p:sldId id="7753" r:id="rId15"/>
    <p:sldId id="327" r:id="rId16"/>
    <p:sldId id="328" r:id="rId17"/>
    <p:sldId id="330" r:id="rId18"/>
    <p:sldId id="266" r:id="rId19"/>
    <p:sldId id="7754" r:id="rId20"/>
    <p:sldId id="331" r:id="rId21"/>
    <p:sldId id="33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24E8-3CBC-44E4-AAD4-3A3EA09580A3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DD96-AC85-4073-BB62-FE62793D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đụn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522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465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326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4403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7074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441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2528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5621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4A8299-2C2B-4A5F-BA96-4F21A431E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84" y="-1252330"/>
            <a:ext cx="12262784" cy="81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315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6F3B-A5A4-4359-AA53-C8D971809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2AF19-A175-40D6-8614-6F588D924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1758-6C56-45B2-9432-AA8527A6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81B7-BB1C-411F-AF2A-AEA01F7F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892-FABB-4488-AB78-841DF4D1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40E1B-E391-4A63-964C-6C3C3CFA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44DEC-78E2-4E4A-8CE4-5CC0B8D8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78D0F-26E3-413E-94AF-CAF812EF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9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57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949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10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353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08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66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8213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1" r:id="rId4"/>
    <p:sldLayoutId id="2147483664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5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A299E-DED0-4AC3-B460-22B497F9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06" y="2581754"/>
            <a:ext cx="374326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802640" y="975360"/>
            <a:ext cx="10993120" cy="670560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38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Tìm từ có nghĩa giống với mỗi từ in đậm dưới đây.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3BF00-3152-4DC8-9C5E-E28FC0A41671}"/>
              </a:ext>
            </a:extLst>
          </p:cNvPr>
          <p:cNvSpPr txBox="1"/>
          <p:nvPr/>
        </p:nvSpPr>
        <p:spPr>
          <a:xfrm>
            <a:off x="870527" y="2031077"/>
            <a:ext cx="10450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	</a:t>
            </a:r>
            <a:r>
              <a:rPr lang="vi-VN" sz="4000" dirty="0"/>
              <a:t>Hằng ngày, thỏ </a:t>
            </a:r>
            <a:r>
              <a:rPr lang="vi-VN" sz="4000" b="1" dirty="0"/>
              <a:t>chăm chỉ </a:t>
            </a:r>
            <a:r>
              <a:rPr lang="vi-VN" sz="4000" dirty="0"/>
              <a:t>tưới nước cho cây. Ít lâu sau, quả hồng ngả vàng, rồi đỏ. Thỏ </a:t>
            </a:r>
            <a:r>
              <a:rPr lang="vi-VN" sz="4000" b="1" dirty="0"/>
              <a:t>kiên nhẫn </a:t>
            </a:r>
            <a:r>
              <a:rPr lang="vi-VN" sz="4000" dirty="0"/>
              <a:t>đứng đợi quả rơi xuống, vì nó không biết trèo cây.</a:t>
            </a:r>
            <a:endParaRPr lang="en-US" sz="4000" dirty="0"/>
          </a:p>
        </p:txBody>
      </p:sp>
      <p:sp>
        <p:nvSpPr>
          <p:cNvPr id="2" name="文本框 12">
            <a:extLst>
              <a:ext uri="{FF2B5EF4-FFF2-40B4-BE49-F238E27FC236}">
                <a16:creationId xmlns:a16="http://schemas.microsoft.com/office/drawing/2014/main" id="{A1D92112-0CAF-D239-CB24-A8090DA7B8FD}"/>
              </a:ext>
            </a:extLst>
          </p:cNvPr>
          <p:cNvSpPr txBox="1"/>
          <p:nvPr/>
        </p:nvSpPr>
        <p:spPr>
          <a:xfrm>
            <a:off x="502705" y="5000942"/>
            <a:ext cx="2614568" cy="1219886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custGeom>
                    <a:avLst/>
                    <a:gdLst>
                      <a:gd name="connsiteX0" fmla="*/ 0 w 2614568"/>
                      <a:gd name="connsiteY0" fmla="*/ 0 h 1219886"/>
                      <a:gd name="connsiteX1" fmla="*/ 2614568 w 2614568"/>
                      <a:gd name="connsiteY1" fmla="*/ 0 h 1219886"/>
                      <a:gd name="connsiteX2" fmla="*/ 2614568 w 2614568"/>
                      <a:gd name="connsiteY2" fmla="*/ 1219886 h 1219886"/>
                      <a:gd name="connsiteX3" fmla="*/ 0 w 2614568"/>
                      <a:gd name="connsiteY3" fmla="*/ 1219886 h 1219886"/>
                      <a:gd name="connsiteX4" fmla="*/ 0 w 2614568"/>
                      <a:gd name="connsiteY4" fmla="*/ 0 h 1219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568" h="1219886" extrusionOk="0">
                        <a:moveTo>
                          <a:pt x="0" y="0"/>
                        </a:moveTo>
                        <a:cubicBezTo>
                          <a:pt x="575349" y="65425"/>
                          <a:pt x="2101751" y="-900"/>
                          <a:pt x="2614568" y="0"/>
                        </a:cubicBezTo>
                        <a:cubicBezTo>
                          <a:pt x="2532773" y="383032"/>
                          <a:pt x="2591575" y="684560"/>
                          <a:pt x="2614568" y="1219886"/>
                        </a:cubicBezTo>
                        <a:cubicBezTo>
                          <a:pt x="1588502" y="1250930"/>
                          <a:pt x="294656" y="1235775"/>
                          <a:pt x="0" y="1219886"/>
                        </a:cubicBezTo>
                        <a:cubicBezTo>
                          <a:pt x="-126175" y="630502"/>
                          <a:pt x="-18662" y="3320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200" dirty="0">
                <a:ln w="19050">
                  <a:solidFill>
                    <a:srgbClr val="FF2F64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THẢO LUẬN NHÓM ĐÔI</a:t>
            </a:r>
            <a:endParaRPr lang="zh-CN" altLang="en-US" sz="3200" dirty="0">
              <a:ln w="19050">
                <a:solidFill>
                  <a:srgbClr val="FF2F64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50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802640" y="975360"/>
            <a:ext cx="10993120" cy="670560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38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Tìm từ có nghĩa giống với mỗi từ in đậm dưới đây.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3BF00-3152-4DC8-9C5E-E28FC0A41671}"/>
              </a:ext>
            </a:extLst>
          </p:cNvPr>
          <p:cNvSpPr txBox="1"/>
          <p:nvPr/>
        </p:nvSpPr>
        <p:spPr>
          <a:xfrm>
            <a:off x="870527" y="2031077"/>
            <a:ext cx="10450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	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Hằng ngày, thỏ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chăm chỉ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tưới nước cho cây. Ít lâu sau, quả hồng ngả vàng, rồi đỏ. Thỏ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kiên nhẫn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đứng đợi quả rơi xuống, vì nó không biết trèo cây.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12">
            <a:extLst>
              <a:ext uri="{FF2B5EF4-FFF2-40B4-BE49-F238E27FC236}">
                <a16:creationId xmlns:a16="http://schemas.microsoft.com/office/drawing/2014/main" id="{A1D92112-0CAF-D239-CB24-A8090DA7B8FD}"/>
              </a:ext>
            </a:extLst>
          </p:cNvPr>
          <p:cNvSpPr txBox="1"/>
          <p:nvPr/>
        </p:nvSpPr>
        <p:spPr>
          <a:xfrm>
            <a:off x="798606" y="4585622"/>
            <a:ext cx="10594786" cy="1596014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custGeom>
                    <a:avLst/>
                    <a:gdLst>
                      <a:gd name="connsiteX0" fmla="*/ 0 w 10594786"/>
                      <a:gd name="connsiteY0" fmla="*/ 0 h 1596014"/>
                      <a:gd name="connsiteX1" fmla="*/ 10594786 w 10594786"/>
                      <a:gd name="connsiteY1" fmla="*/ 0 h 1596014"/>
                      <a:gd name="connsiteX2" fmla="*/ 10594786 w 10594786"/>
                      <a:gd name="connsiteY2" fmla="*/ 1596014 h 1596014"/>
                      <a:gd name="connsiteX3" fmla="*/ 0 w 10594786"/>
                      <a:gd name="connsiteY3" fmla="*/ 1596014 h 1596014"/>
                      <a:gd name="connsiteX4" fmla="*/ 0 w 10594786"/>
                      <a:gd name="connsiteY4" fmla="*/ 0 h 1596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94786" h="1596014" extrusionOk="0">
                        <a:moveTo>
                          <a:pt x="0" y="0"/>
                        </a:moveTo>
                        <a:cubicBezTo>
                          <a:pt x="2143511" y="-8517"/>
                          <a:pt x="7453523" y="37691"/>
                          <a:pt x="10594786" y="0"/>
                        </a:cubicBezTo>
                        <a:cubicBezTo>
                          <a:pt x="10308242" y="444028"/>
                          <a:pt x="10420186" y="895677"/>
                          <a:pt x="10594786" y="1596014"/>
                        </a:cubicBezTo>
                        <a:cubicBezTo>
                          <a:pt x="6477973" y="1620977"/>
                          <a:pt x="1228335" y="1694861"/>
                          <a:pt x="0" y="1596014"/>
                        </a:cubicBezTo>
                        <a:cubicBezTo>
                          <a:pt x="-463034" y="852783"/>
                          <a:pt x="-76478" y="4179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bỉ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zh-CN" sz="280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D7215603-A326-D78C-E909-A3AAD4462819}"/>
              </a:ext>
            </a:extLst>
          </p:cNvPr>
          <p:cNvSpPr txBox="1"/>
          <p:nvPr/>
        </p:nvSpPr>
        <p:spPr>
          <a:xfrm>
            <a:off x="0" y="41599"/>
            <a:ext cx="1662545" cy="628955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custGeom>
                    <a:avLst/>
                    <a:gdLst>
                      <a:gd name="connsiteX0" fmla="*/ 0 w 1662545"/>
                      <a:gd name="connsiteY0" fmla="*/ 0 h 628955"/>
                      <a:gd name="connsiteX1" fmla="*/ 1662545 w 1662545"/>
                      <a:gd name="connsiteY1" fmla="*/ 0 h 628955"/>
                      <a:gd name="connsiteX2" fmla="*/ 1662545 w 1662545"/>
                      <a:gd name="connsiteY2" fmla="*/ 628955 h 628955"/>
                      <a:gd name="connsiteX3" fmla="*/ 0 w 1662545"/>
                      <a:gd name="connsiteY3" fmla="*/ 628955 h 628955"/>
                      <a:gd name="connsiteX4" fmla="*/ 0 w 1662545"/>
                      <a:gd name="connsiteY4" fmla="*/ 0 h 628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2545" h="628955" fill="none" extrusionOk="0">
                        <a:moveTo>
                          <a:pt x="0" y="0"/>
                        </a:moveTo>
                        <a:cubicBezTo>
                          <a:pt x="273250" y="-9825"/>
                          <a:pt x="1345678" y="-12405"/>
                          <a:pt x="1662545" y="0"/>
                        </a:cubicBezTo>
                        <a:cubicBezTo>
                          <a:pt x="1604786" y="143965"/>
                          <a:pt x="1627905" y="346874"/>
                          <a:pt x="1662545" y="628955"/>
                        </a:cubicBezTo>
                        <a:cubicBezTo>
                          <a:pt x="1047678" y="656068"/>
                          <a:pt x="197897" y="608684"/>
                          <a:pt x="0" y="628955"/>
                        </a:cubicBezTo>
                        <a:cubicBezTo>
                          <a:pt x="-102116" y="338814"/>
                          <a:pt x="-29385" y="143622"/>
                          <a:pt x="0" y="0"/>
                        </a:cubicBezTo>
                        <a:close/>
                      </a:path>
                      <a:path w="1662545" h="628955" stroke="0" extrusionOk="0">
                        <a:moveTo>
                          <a:pt x="0" y="0"/>
                        </a:moveTo>
                        <a:cubicBezTo>
                          <a:pt x="349730" y="21648"/>
                          <a:pt x="1335584" y="-1888"/>
                          <a:pt x="1662545" y="0"/>
                        </a:cubicBezTo>
                        <a:cubicBezTo>
                          <a:pt x="1615766" y="180768"/>
                          <a:pt x="1634784" y="337386"/>
                          <a:pt x="1662545" y="628955"/>
                        </a:cubicBezTo>
                        <a:cubicBezTo>
                          <a:pt x="1001493" y="638176"/>
                          <a:pt x="179159" y="632512"/>
                          <a:pt x="0" y="628955"/>
                        </a:cubicBezTo>
                        <a:cubicBezTo>
                          <a:pt x="-80924" y="318958"/>
                          <a:pt x="2757" y="1660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dirty="0" err="1">
                <a:ln w="0"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Làm</a:t>
            </a:r>
            <a:r>
              <a:rPr lang="en-US" altLang="zh-CN" sz="3200" dirty="0">
                <a:ln w="0"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vở</a:t>
            </a:r>
            <a:endParaRPr lang="zh-CN" altLang="en-US" sz="3200" dirty="0">
              <a:ln w="0"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8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1944065" y="2141651"/>
            <a:ext cx="2247903" cy="13144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36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97868-CC90-4726-8283-8177B8EE5055}"/>
              </a:ext>
            </a:extLst>
          </p:cNvPr>
          <p:cNvCxnSpPr>
            <a:cxnSpLocks/>
          </p:cNvCxnSpPr>
          <p:nvPr/>
        </p:nvCxnSpPr>
        <p:spPr>
          <a:xfrm>
            <a:off x="4191968" y="2798876"/>
            <a:ext cx="1068801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5260769" y="2032794"/>
            <a:ext cx="6305797" cy="13144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36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19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904240" y="0"/>
            <a:ext cx="10993120" cy="1221968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62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Dựa vào tranh, tìm 2-3 từ chỉ màu xanh. Đặt câu với từ tìm được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42" y="1221968"/>
            <a:ext cx="4934948" cy="3375051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FE18D36D-6AC5-4086-9986-99955972DE15}"/>
              </a:ext>
            </a:extLst>
          </p:cNvPr>
          <p:cNvSpPr txBox="1"/>
          <p:nvPr/>
        </p:nvSpPr>
        <p:spPr>
          <a:xfrm>
            <a:off x="4164507" y="5194146"/>
            <a:ext cx="745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AEE6F1-8EEA-414F-A1EB-909AE49D7214}"/>
              </a:ext>
            </a:extLst>
          </p:cNvPr>
          <p:cNvGrpSpPr/>
          <p:nvPr/>
        </p:nvGrpSpPr>
        <p:grpSpPr>
          <a:xfrm>
            <a:off x="160129" y="1709410"/>
            <a:ext cx="4004378" cy="2941398"/>
            <a:chOff x="160130" y="1486249"/>
            <a:chExt cx="4705350" cy="4139841"/>
          </a:xfrm>
        </p:grpSpPr>
        <p:sp>
          <p:nvSpPr>
            <p:cNvPr id="10" name="文本框 12">
              <a:extLst>
                <a:ext uri="{FF2B5EF4-FFF2-40B4-BE49-F238E27FC236}">
                  <a16:creationId xmlns:a16="http://schemas.microsoft.com/office/drawing/2014/main" id="{3122D85B-4888-4E6A-B3FB-C957736BD51F}"/>
                </a:ext>
              </a:extLst>
            </p:cNvPr>
            <p:cNvSpPr txBox="1"/>
            <p:nvPr/>
          </p:nvSpPr>
          <p:spPr>
            <a:xfrm>
              <a:off x="744183" y="4079246"/>
              <a:ext cx="3456212" cy="1546844"/>
            </a:xfrm>
            <a:custGeom>
              <a:avLst/>
              <a:gdLst>
                <a:gd name="connsiteX0" fmla="*/ 0 w 3456212"/>
                <a:gd name="connsiteY0" fmla="*/ 0 h 1546844"/>
                <a:gd name="connsiteX1" fmla="*/ 3456212 w 3456212"/>
                <a:gd name="connsiteY1" fmla="*/ 0 h 1546844"/>
                <a:gd name="connsiteX2" fmla="*/ 3456212 w 3456212"/>
                <a:gd name="connsiteY2" fmla="*/ 1546844 h 1546844"/>
                <a:gd name="connsiteX3" fmla="*/ 0 w 3456212"/>
                <a:gd name="connsiteY3" fmla="*/ 1546844 h 1546844"/>
                <a:gd name="connsiteX4" fmla="*/ 0 w 3456212"/>
                <a:gd name="connsiteY4" fmla="*/ 0 h 15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212" h="1546844" extrusionOk="0">
                  <a:moveTo>
                    <a:pt x="0" y="0"/>
                  </a:moveTo>
                  <a:cubicBezTo>
                    <a:pt x="686795" y="-8517"/>
                    <a:pt x="2761957" y="37691"/>
                    <a:pt x="3456212" y="0"/>
                  </a:cubicBezTo>
                  <a:cubicBezTo>
                    <a:pt x="3470550" y="338058"/>
                    <a:pt x="3591329" y="1331518"/>
                    <a:pt x="3456212" y="1546844"/>
                  </a:cubicBezTo>
                  <a:cubicBezTo>
                    <a:pt x="2132472" y="1608903"/>
                    <a:pt x="360711" y="1543868"/>
                    <a:pt x="0" y="1546844"/>
                  </a:cubicBezTo>
                  <a:cubicBezTo>
                    <a:pt x="79416" y="1062049"/>
                    <a:pt x="127330" y="764030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8655999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8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Arial" panose="020B0604020202020204" pitchFamily="34" charset="0"/>
                  <a:ea typeface="字魂105号-简雅黑" panose="00000500000000000000" pitchFamily="2" charset="-122"/>
                  <a:cs typeface="Arial" panose="020B0604020202020204" pitchFamily="34" charset="0"/>
                </a:rPr>
                <a:t>THẢO LUẬN NHÓM 4</a:t>
              </a:r>
              <a:endParaRPr lang="zh-CN" altLang="en-US" sz="280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C73F565-927B-4917-8286-5E32C76DC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8" b="89752" l="7638" r="93250">
                          <a14:foregroundMark x1="7638" y1="44410" x2="11368" y2="32298"/>
                          <a14:foregroundMark x1="47957" y1="50932" x2="47957" y2="50932"/>
                          <a14:foregroundMark x1="46359" y1="44410" x2="46359" y2="44410"/>
                          <a14:foregroundMark x1="90586" y1="32298" x2="90586" y2="32298"/>
                          <a14:foregroundMark x1="86856" y1="70497" x2="86856" y2="70497"/>
                          <a14:foregroundMark x1="84902" y1="82298" x2="84902" y2="82298"/>
                          <a14:foregroundMark x1="84902" y1="72981" x2="84902" y2="72981"/>
                          <a14:foregroundMark x1="87034" y1="73292" x2="87034" y2="73292"/>
                          <a14:foregroundMark x1="92185" y1="62733" x2="92185" y2="62733"/>
                          <a14:foregroundMark x1="93250" y1="41615" x2="93250" y2="41615"/>
                          <a14:foregroundMark x1="86856" y1="48137" x2="86856" y2="48137"/>
                          <a14:foregroundMark x1="85790" y1="48758" x2="85790" y2="48758"/>
                          <a14:foregroundMark x1="39964" y1="45342" x2="39964" y2="45342"/>
                          <a14:foregroundMark x1="42274" y1="45031" x2="42274" y2="45031"/>
                          <a14:foregroundMark x1="79396" y1="78882" x2="79396" y2="78882"/>
                          <a14:foregroundMark x1="71403" y1="78882" x2="71403" y2="78882"/>
                          <a14:foregroundMark x1="84902" y1="73913" x2="84902" y2="73913"/>
                          <a14:foregroundMark x1="84902" y1="77019" x2="84902" y2="77019"/>
                          <a14:backgroundMark x1="44938" y1="49689" x2="44938" y2="49689"/>
                          <a14:backgroundMark x1="39076" y1="42236" x2="39076" y2="42236"/>
                          <a14:backgroundMark x1="73002" y1="59006" x2="73002" y2="59006"/>
                          <a14:backgroundMark x1="81705" y1="71429" x2="81705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0" y="1486249"/>
              <a:ext cx="4705350" cy="26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EB1D4714-6E97-4EEE-BF35-C1C3D28B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0" y="531386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8222F8-1C40-42B4-221A-C6C7F5FC8EBF}"/>
              </a:ext>
            </a:extLst>
          </p:cNvPr>
          <p:cNvSpPr txBox="1"/>
          <p:nvPr/>
        </p:nvSpPr>
        <p:spPr>
          <a:xfrm>
            <a:off x="755898" y="5250386"/>
            <a:ext cx="2233284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iny" panose="02000903060500060000" pitchFamily="2" charset="0"/>
              </a:rPr>
              <a:t>CHIA SẺ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oiny" panose="02000903060500060000" pitchFamily="2" charset="0"/>
              </a:rPr>
              <a:t>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544830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68" y="3544918"/>
            <a:ext cx="4616432" cy="31572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4569E3-F952-4F5F-9056-66970452BD16}"/>
              </a:ext>
            </a:extLst>
          </p:cNvPr>
          <p:cNvSpPr txBox="1"/>
          <p:nvPr/>
        </p:nvSpPr>
        <p:spPr>
          <a:xfrm>
            <a:off x="1906138" y="1240151"/>
            <a:ext cx="8775716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X</a:t>
            </a:r>
            <a:r>
              <a:rPr lang="nl-NL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 biếc, xanh thắm, xanh thẳm, xanh lơ, xanh thẫm, xanh um, xanh rì, xanh rờn, xanh trong, xanh mướt, xanh xám,...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F923FF-2967-4F40-8F36-CDDAB2A9BB7E}"/>
              </a:ext>
            </a:extLst>
          </p:cNvPr>
          <p:cNvSpPr/>
          <p:nvPr/>
        </p:nvSpPr>
        <p:spPr>
          <a:xfrm>
            <a:off x="676274" y="3786192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hàng cây xanh bên bờ biển xanh mướt.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文本框 12">
            <a:extLst>
              <a:ext uri="{FF2B5EF4-FFF2-40B4-BE49-F238E27FC236}">
                <a16:creationId xmlns:a16="http://schemas.microsoft.com/office/drawing/2014/main" id="{74845A78-3522-DD8A-C634-1CBFF83535B1}"/>
              </a:ext>
            </a:extLst>
          </p:cNvPr>
          <p:cNvSpPr txBox="1"/>
          <p:nvPr/>
        </p:nvSpPr>
        <p:spPr>
          <a:xfrm>
            <a:off x="0" y="41599"/>
            <a:ext cx="1662545" cy="628955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custGeom>
                    <a:avLst/>
                    <a:gdLst>
                      <a:gd name="connsiteX0" fmla="*/ 0 w 1662545"/>
                      <a:gd name="connsiteY0" fmla="*/ 0 h 628955"/>
                      <a:gd name="connsiteX1" fmla="*/ 1662545 w 1662545"/>
                      <a:gd name="connsiteY1" fmla="*/ 0 h 628955"/>
                      <a:gd name="connsiteX2" fmla="*/ 1662545 w 1662545"/>
                      <a:gd name="connsiteY2" fmla="*/ 628955 h 628955"/>
                      <a:gd name="connsiteX3" fmla="*/ 0 w 1662545"/>
                      <a:gd name="connsiteY3" fmla="*/ 628955 h 628955"/>
                      <a:gd name="connsiteX4" fmla="*/ 0 w 1662545"/>
                      <a:gd name="connsiteY4" fmla="*/ 0 h 628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2545" h="628955" fill="none" extrusionOk="0">
                        <a:moveTo>
                          <a:pt x="0" y="0"/>
                        </a:moveTo>
                        <a:cubicBezTo>
                          <a:pt x="273250" y="-9825"/>
                          <a:pt x="1345678" y="-12405"/>
                          <a:pt x="1662545" y="0"/>
                        </a:cubicBezTo>
                        <a:cubicBezTo>
                          <a:pt x="1604786" y="143965"/>
                          <a:pt x="1627905" y="346874"/>
                          <a:pt x="1662545" y="628955"/>
                        </a:cubicBezTo>
                        <a:cubicBezTo>
                          <a:pt x="1047678" y="656068"/>
                          <a:pt x="197897" y="608684"/>
                          <a:pt x="0" y="628955"/>
                        </a:cubicBezTo>
                        <a:cubicBezTo>
                          <a:pt x="-102116" y="338814"/>
                          <a:pt x="-29385" y="143622"/>
                          <a:pt x="0" y="0"/>
                        </a:cubicBezTo>
                        <a:close/>
                      </a:path>
                      <a:path w="1662545" h="628955" stroke="0" extrusionOk="0">
                        <a:moveTo>
                          <a:pt x="0" y="0"/>
                        </a:moveTo>
                        <a:cubicBezTo>
                          <a:pt x="349730" y="21648"/>
                          <a:pt x="1335584" y="-1888"/>
                          <a:pt x="1662545" y="0"/>
                        </a:cubicBezTo>
                        <a:cubicBezTo>
                          <a:pt x="1615766" y="180768"/>
                          <a:pt x="1634784" y="337386"/>
                          <a:pt x="1662545" y="628955"/>
                        </a:cubicBezTo>
                        <a:cubicBezTo>
                          <a:pt x="1001493" y="638176"/>
                          <a:pt x="179159" y="632512"/>
                          <a:pt x="0" y="628955"/>
                        </a:cubicBezTo>
                        <a:cubicBezTo>
                          <a:pt x="-80924" y="318958"/>
                          <a:pt x="2757" y="1660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dirty="0" err="1">
                <a:ln w="0"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Làm</a:t>
            </a:r>
            <a:r>
              <a:rPr lang="en-US" altLang="zh-CN" sz="3200" dirty="0">
                <a:ln w="0"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vở</a:t>
            </a:r>
            <a:endParaRPr lang="zh-CN" altLang="en-US" sz="3200" dirty="0">
              <a:ln w="0"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30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2BA512-9900-4D06-AA5D-39CC59198595}"/>
              </a:ext>
            </a:extLst>
          </p:cNvPr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197C1E2-E9BE-45D0-A171-660CB9599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0D85450-5C50-4959-B722-EAED5533F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8" t="16650" r="32571" b="24416"/>
            <a:stretch/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D038C54-65FE-4C43-9FEE-C4FF222F5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04"/>
            <a:ext cx="7999908" cy="648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D5B4F-3237-44C4-A95F-3CC822086D98}"/>
              </a:ext>
            </a:extLst>
          </p:cNvPr>
          <p:cNvSpPr txBox="1"/>
          <p:nvPr/>
        </p:nvSpPr>
        <p:spPr>
          <a:xfrm>
            <a:off x="1656458" y="3151687"/>
            <a:ext cx="651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DẤU</a:t>
            </a:r>
            <a:r>
              <a:rPr kumimoji="0" lang="en-US" sz="5400" i="0" u="none" strike="noStrike" kern="1200" normalizeH="0" noProof="0" dirty="0">
                <a:ln w="0"/>
                <a:solidFill>
                  <a:srgbClr val="FF0000"/>
                </a:solidFill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GẠCH NGANG</a:t>
            </a:r>
            <a:endParaRPr kumimoji="0" lang="en-US" sz="5400" i="0" u="none" strike="noStrike" kern="1200" normalizeH="0" baseline="0" noProof="0" dirty="0">
              <a:ln w="0"/>
              <a:solidFill>
                <a:srgbClr val="FF0000"/>
              </a:solidFill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9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DDF15-147F-4F7A-A20E-C79E6203B1B8}"/>
              </a:ext>
            </a:extLst>
          </p:cNvPr>
          <p:cNvGrpSpPr/>
          <p:nvPr/>
        </p:nvGrpSpPr>
        <p:grpSpPr>
          <a:xfrm>
            <a:off x="345440" y="0"/>
            <a:ext cx="11724640" cy="1221968"/>
            <a:chOff x="4144021" y="1484380"/>
            <a:chExt cx="7574794" cy="4840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8617F6-A504-4E12-8058-A103F175DA4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612E3093-2482-49AD-A365-32D7AA057C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Diagonal Corners Rounded 30">
                <a:extLst>
                  <a:ext uri="{FF2B5EF4-FFF2-40B4-BE49-F238E27FC236}">
                    <a16:creationId xmlns:a16="http://schemas.microsoft.com/office/drawing/2014/main" id="{99C8C4E3-7795-43EF-8277-D660D316D9E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A3C136-7830-4054-85C2-096D8143294C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09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Lời nói của thỏ và đàn chim trong đoạn văn dưới đây được đánh dấu bằng dấu câu nào? Nêu vị trí của dấu câu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BBEDD8-7C36-4995-9ABE-F5A0149FD995}"/>
              </a:ext>
            </a:extLst>
          </p:cNvPr>
          <p:cNvSpPr txBox="1"/>
          <p:nvPr/>
        </p:nvSpPr>
        <p:spPr>
          <a:xfrm>
            <a:off x="1175277" y="1784479"/>
            <a:ext cx="1028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5228DC-92EA-4075-B362-E18ACC3083C6}"/>
              </a:ext>
            </a:extLst>
          </p:cNvPr>
          <p:cNvGrpSpPr/>
          <p:nvPr/>
        </p:nvGrpSpPr>
        <p:grpSpPr>
          <a:xfrm>
            <a:off x="1175276" y="5080004"/>
            <a:ext cx="10163283" cy="1742748"/>
            <a:chOff x="2912522" y="3394616"/>
            <a:chExt cx="5486400" cy="1344856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73C14CF-6B67-4755-96D8-0D264E859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ED91DD-1E4B-4231-9ED6-5EDDCECA105B}"/>
                </a:ext>
              </a:extLst>
            </p:cNvPr>
            <p:cNvSpPr txBox="1"/>
            <p:nvPr/>
          </p:nvSpPr>
          <p:spPr>
            <a:xfrm>
              <a:off x="3231363" y="3718191"/>
              <a:ext cx="4813094" cy="1021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lời nói của thỏ và của đàn chim</a:t>
              </a:r>
              <a:endParaRPr lang="vi-VN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05073-DB53-459B-8921-54251010DD49}"/>
              </a:ext>
            </a:extLst>
          </p:cNvPr>
          <p:cNvCxnSpPr/>
          <p:nvPr/>
        </p:nvCxnSpPr>
        <p:spPr>
          <a:xfrm>
            <a:off x="1341120" y="3429000"/>
            <a:ext cx="2966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B114BE-A749-40AE-87B2-BC5260E590FD}"/>
              </a:ext>
            </a:extLst>
          </p:cNvPr>
          <p:cNvCxnSpPr>
            <a:cxnSpLocks/>
          </p:cNvCxnSpPr>
          <p:nvPr/>
        </p:nvCxnSpPr>
        <p:spPr>
          <a:xfrm>
            <a:off x="1493520" y="4536440"/>
            <a:ext cx="849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196D4E-CC59-49B0-BFE5-FB844371B3E2}"/>
              </a:ext>
            </a:extLst>
          </p:cNvPr>
          <p:cNvGrpSpPr/>
          <p:nvPr/>
        </p:nvGrpSpPr>
        <p:grpSpPr>
          <a:xfrm>
            <a:off x="562395" y="5073521"/>
            <a:ext cx="11101285" cy="1606764"/>
            <a:chOff x="2912522" y="3394616"/>
            <a:chExt cx="5486400" cy="1239919"/>
          </a:xfrm>
        </p:grpSpPr>
        <p:pic>
          <p:nvPicPr>
            <p:cNvPr id="41" name="Picture 4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71D1F77-2013-4EEA-87F9-83E7B5915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F6E9EB-A4C4-4967-BCB2-4BA3C32BE046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926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nào đã đánh dấu những lời nói đó? </a:t>
              </a:r>
              <a:endParaRPr lang="vi-V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4530F30-3774-46F4-B8DC-A54635678178}"/>
              </a:ext>
            </a:extLst>
          </p:cNvPr>
          <p:cNvSpPr/>
          <p:nvPr/>
        </p:nvSpPr>
        <p:spPr>
          <a:xfrm>
            <a:off x="1158240" y="2979901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DB78A0-A38C-4E26-8E8A-B6B7E743C5E5}"/>
              </a:ext>
            </a:extLst>
          </p:cNvPr>
          <p:cNvSpPr/>
          <p:nvPr/>
        </p:nvSpPr>
        <p:spPr>
          <a:xfrm>
            <a:off x="1163320" y="4064963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D12C7D-DB88-4026-BD2E-55033E25331D}"/>
              </a:ext>
            </a:extLst>
          </p:cNvPr>
          <p:cNvGrpSpPr/>
          <p:nvPr/>
        </p:nvGrpSpPr>
        <p:grpSpPr>
          <a:xfrm>
            <a:off x="670850" y="4646801"/>
            <a:ext cx="11101285" cy="1865279"/>
            <a:chOff x="2912522" y="3394616"/>
            <a:chExt cx="5486400" cy="1124975"/>
          </a:xfrm>
        </p:grpSpPr>
        <p:pic>
          <p:nvPicPr>
            <p:cNvPr id="45" name="Picture 4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7B58B1E-7297-4796-A0E0-13C2D4E82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EF3615-73C3-46AC-9D1D-374C22C01B7C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649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đó đứng ở vị trí nào (đầu câu, giữa câu hay cuối câu)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5B6F58-F8B6-49A4-9CB4-B5A7EAF2092B}"/>
              </a:ext>
            </a:extLst>
          </p:cNvPr>
          <p:cNvSpPr/>
          <p:nvPr/>
        </p:nvSpPr>
        <p:spPr>
          <a:xfrm rot="19860407">
            <a:off x="538457" y="2363489"/>
            <a:ext cx="476167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208C35EB-1DFA-4ECF-9F5B-ABB700D3C8D4}"/>
              </a:ext>
            </a:extLst>
          </p:cNvPr>
          <p:cNvSpPr/>
          <p:nvPr/>
        </p:nvSpPr>
        <p:spPr>
          <a:xfrm rot="19860407">
            <a:off x="667140" y="3519383"/>
            <a:ext cx="483827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0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3" grpId="0" animBg="1"/>
      <p:bldP spid="43" grpId="1" animBg="1"/>
      <p:bldP spid="1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1944065" y="2141651"/>
            <a:ext cx="2247903" cy="13144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lang="en-US" sz="36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97868-CC90-4726-8283-8177B8EE5055}"/>
              </a:ext>
            </a:extLst>
          </p:cNvPr>
          <p:cNvCxnSpPr>
            <a:cxnSpLocks/>
          </p:cNvCxnSpPr>
          <p:nvPr/>
        </p:nvCxnSpPr>
        <p:spPr>
          <a:xfrm>
            <a:off x="4191968" y="2798876"/>
            <a:ext cx="1068801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5260769" y="2032794"/>
            <a:ext cx="6305797" cy="8885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6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5260768" y="3372726"/>
            <a:ext cx="6305797" cy="8885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6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697868-CC90-4726-8283-8177B8EE505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91968" y="2898095"/>
            <a:ext cx="1068800" cy="918899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91436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9E167-B2C9-4A25-BF1E-471A97BB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20" y="2740021"/>
            <a:ext cx="35847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59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9CCB7E2F-71B6-4774-8F50-B6973BA23435}"/>
              </a:ext>
            </a:extLst>
          </p:cNvPr>
          <p:cNvSpPr/>
          <p:nvPr/>
        </p:nvSpPr>
        <p:spPr>
          <a:xfrm>
            <a:off x="496014" y="2217627"/>
            <a:ext cx="2981324" cy="1990725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F8F640F-FF84-4048-B68F-D8975B57AB91}"/>
              </a:ext>
            </a:extLst>
          </p:cNvPr>
          <p:cNvSpPr/>
          <p:nvPr/>
        </p:nvSpPr>
        <p:spPr>
          <a:xfrm>
            <a:off x="3310968" y="2117614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3749115" y="1560402"/>
            <a:ext cx="2247903" cy="13144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D98F0-2E4F-4721-817C-1C4075B03037}"/>
              </a:ext>
            </a:extLst>
          </p:cNvPr>
          <p:cNvSpPr/>
          <p:nvPr/>
        </p:nvSpPr>
        <p:spPr>
          <a:xfrm>
            <a:off x="3749115" y="4456002"/>
            <a:ext cx="2362203" cy="103107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5D4F90-10CD-4B0F-B58E-5C1B13F5FB39}"/>
              </a:ext>
            </a:extLst>
          </p:cNvPr>
          <p:cNvCxnSpPr>
            <a:cxnSpLocks/>
          </p:cNvCxnSpPr>
          <p:nvPr/>
        </p:nvCxnSpPr>
        <p:spPr>
          <a:xfrm>
            <a:off x="6133887" y="4977522"/>
            <a:ext cx="853732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AAE4E91-ECAA-4F66-863C-3963F38DFDF2}"/>
              </a:ext>
            </a:extLst>
          </p:cNvPr>
          <p:cNvSpPr/>
          <p:nvPr/>
        </p:nvSpPr>
        <p:spPr>
          <a:xfrm>
            <a:off x="6549465" y="4393565"/>
            <a:ext cx="2618818" cy="10408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97868-CC90-4726-8283-8177B8EE5055}"/>
              </a:ext>
            </a:extLst>
          </p:cNvPr>
          <p:cNvCxnSpPr>
            <a:cxnSpLocks/>
          </p:cNvCxnSpPr>
          <p:nvPr/>
        </p:nvCxnSpPr>
        <p:spPr>
          <a:xfrm flipV="1">
            <a:off x="5997018" y="1560402"/>
            <a:ext cx="789862" cy="66436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D41323-35C7-4BA2-BE47-A2C34A89202D}"/>
              </a:ext>
            </a:extLst>
          </p:cNvPr>
          <p:cNvSpPr/>
          <p:nvPr/>
        </p:nvSpPr>
        <p:spPr>
          <a:xfrm>
            <a:off x="6796965" y="903177"/>
            <a:ext cx="308132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AA7E07-1CE7-4E8D-9025-E598BE832A72}"/>
              </a:ext>
            </a:extLst>
          </p:cNvPr>
          <p:cNvCxnSpPr>
            <a:cxnSpLocks/>
          </p:cNvCxnSpPr>
          <p:nvPr/>
        </p:nvCxnSpPr>
        <p:spPr>
          <a:xfrm>
            <a:off x="5997018" y="2398844"/>
            <a:ext cx="839387" cy="53683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54F9EB2-7D93-41A7-8D00-1937146D8B47}"/>
              </a:ext>
            </a:extLst>
          </p:cNvPr>
          <p:cNvSpPr/>
          <p:nvPr/>
        </p:nvSpPr>
        <p:spPr>
          <a:xfrm>
            <a:off x="6846489" y="2278457"/>
            <a:ext cx="2581991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95BB14-0CCA-41D6-8070-92A8004C3A82}"/>
              </a:ext>
            </a:extLst>
          </p:cNvPr>
          <p:cNvCxnSpPr>
            <a:cxnSpLocks/>
          </p:cNvCxnSpPr>
          <p:nvPr/>
        </p:nvCxnSpPr>
        <p:spPr>
          <a:xfrm>
            <a:off x="9438564" y="2935682"/>
            <a:ext cx="629996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8C7E59E-88CD-4F8E-A1D5-B4C08DE98806}"/>
              </a:ext>
            </a:extLst>
          </p:cNvPr>
          <p:cNvSpPr/>
          <p:nvPr/>
        </p:nvSpPr>
        <p:spPr>
          <a:xfrm>
            <a:off x="10078645" y="2354432"/>
            <a:ext cx="173743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58F04-0A29-4A97-B01C-9EC2CE7EDC0B}"/>
              </a:ext>
            </a:extLst>
          </p:cNvPr>
          <p:cNvCxnSpPr>
            <a:cxnSpLocks/>
          </p:cNvCxnSpPr>
          <p:nvPr/>
        </p:nvCxnSpPr>
        <p:spPr>
          <a:xfrm>
            <a:off x="9062644" y="5027491"/>
            <a:ext cx="629996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E121501-C9B0-4EFD-A923-7966CE143FB6}"/>
              </a:ext>
            </a:extLst>
          </p:cNvPr>
          <p:cNvSpPr/>
          <p:nvPr/>
        </p:nvSpPr>
        <p:spPr>
          <a:xfrm>
            <a:off x="9702724" y="4446241"/>
            <a:ext cx="248927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43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5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6205287" y="1043393"/>
            <a:ext cx="2409552" cy="31994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4725535" y="3321572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2435089" y="1819947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7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7918" y="3671604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9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656" y="5217392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11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0653" y="2682348"/>
            <a:ext cx="3283775" cy="1576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1618" y="-9770"/>
            <a:ext cx="6578154" cy="1694835"/>
          </a:xfrm>
          <a:prstGeom prst="rect">
            <a:avLst/>
          </a:prstGeom>
        </p:spPr>
      </p:pic>
      <p:sp>
        <p:nvSpPr>
          <p:cNvPr id="2" name="Rectangle: Rounded Corners 1">
            <a:hlinkClick r:id="rId14" action="ppaction://hlinksldjump"/>
            <a:extLst>
              <a:ext uri="{FF2B5EF4-FFF2-40B4-BE49-F238E27FC236}">
                <a16:creationId xmlns:a16="http://schemas.microsoft.com/office/drawing/2014/main" id="{F1062205-91F3-4F6F-8816-F70A2011C2A9}"/>
              </a:ext>
            </a:extLst>
          </p:cNvPr>
          <p:cNvSpPr/>
          <p:nvPr/>
        </p:nvSpPr>
        <p:spPr>
          <a:xfrm>
            <a:off x="9766399" y="407851"/>
            <a:ext cx="210892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0D4EFFC-2558-42ED-BD01-09E688C22B42}"/>
              </a:ext>
            </a:extLst>
          </p:cNvPr>
          <p:cNvSpPr/>
          <p:nvPr/>
        </p:nvSpPr>
        <p:spPr>
          <a:xfrm>
            <a:off x="1727200" y="1249680"/>
            <a:ext cx="8940800" cy="435864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B6FCE-4268-4266-B950-ADE02385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7" y="2145654"/>
            <a:ext cx="768162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1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0"/>
            <a:ext cx="5632627" cy="1288257"/>
            <a:chOff x="311419" y="3516443"/>
            <a:chExt cx="4224470" cy="9661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3"/>
              <a:chOff x="129538" y="128016"/>
              <a:chExt cx="11932920" cy="171078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38" y="128016"/>
                <a:ext cx="11932920" cy="1710782"/>
              </a:xfrm>
              <a:custGeom>
                <a:avLst/>
                <a:gdLst>
                  <a:gd name="connsiteX0" fmla="*/ 0 w 11932920"/>
                  <a:gd name="connsiteY0" fmla="*/ 0 h 1710782"/>
                  <a:gd name="connsiteX1" fmla="*/ 11932920 w 11932920"/>
                  <a:gd name="connsiteY1" fmla="*/ 0 h 1710782"/>
                  <a:gd name="connsiteX2" fmla="*/ 11932920 w 11932920"/>
                  <a:gd name="connsiteY2" fmla="*/ 1710782 h 1710782"/>
                  <a:gd name="connsiteX3" fmla="*/ 0 w 11932920"/>
                  <a:gd name="connsiteY3" fmla="*/ 1710782 h 1710782"/>
                  <a:gd name="connsiteX4" fmla="*/ 0 w 11932920"/>
                  <a:gd name="connsiteY4" fmla="*/ 0 h 171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2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3098" y="305961"/>
                      <a:pt x="11937928" y="1228183"/>
                      <a:pt x="11932920" y="1710782"/>
                    </a:cubicBezTo>
                    <a:cubicBezTo>
                      <a:pt x="6069223" y="1708581"/>
                      <a:pt x="2854444" y="1581011"/>
                      <a:pt x="0" y="1710782"/>
                    </a:cubicBezTo>
                    <a:cubicBezTo>
                      <a:pt x="65818" y="1170728"/>
                      <a:pt x="34011" y="358263"/>
                      <a:pt x="0" y="0"/>
                    </a:cubicBezTo>
                    <a:close/>
                  </a:path>
                  <a:path w="11932920" h="1710782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1756" y="253093"/>
                      <a:pt x="11930346" y="1163210"/>
                      <a:pt x="11932920" y="1710782"/>
                    </a:cubicBezTo>
                    <a:cubicBezTo>
                      <a:pt x="7499845" y="1609784"/>
                      <a:pt x="2568714" y="1831838"/>
                      <a:pt x="0" y="1710782"/>
                    </a:cubicBezTo>
                    <a:cubicBezTo>
                      <a:pt x="119147" y="1238173"/>
                      <a:pt x="102200" y="813820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2265664" y="337176"/>
                <a:ext cx="7595217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Uốn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lượn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1907834" y="261457"/>
                <a:ext cx="8670881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Sừng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sững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646933" cy="1288256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2029489" y="230745"/>
                <a:ext cx="8228558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Rộng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lớn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6130673" cy="1317717"/>
            <a:chOff x="4739560" y="3494348"/>
            <a:chExt cx="4598005" cy="9882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256277" cy="966193"/>
              <a:chOff x="129540" y="128016"/>
              <a:chExt cx="12784663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Gió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354991" y="-267268"/>
            <a:ext cx="11482018" cy="2424034"/>
            <a:chOff x="256704" y="-199080"/>
            <a:chExt cx="8611513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30540" y="326263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1.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từ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ngữ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chỉ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sự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vật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>
              <a:hlinkClick r:id="rId11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56704" y="-199080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945073" y="2435424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11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10493672" y="3715390"/>
            <a:ext cx="2384841" cy="25924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244897" y="4577931"/>
            <a:ext cx="5763134" cy="1288257"/>
            <a:chOff x="213539" y="3516444"/>
            <a:chExt cx="4322350" cy="9661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4"/>
              <a:ext cx="3916087" cy="966193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904249" y="206870"/>
                <a:ext cx="10904092" cy="1348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Gập</a:t>
                </a:r>
                <a:r>
                  <a:rPr kumimoji="0" lang="en-US" altLang="en-US" sz="60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altLang="en-US" sz="60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ghềnh</a:t>
                </a:r>
                <a:endParaRPr kumimoji="0" lang="en-US" altLang="en-US" sz="60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213539" y="3525245"/>
              <a:ext cx="918025" cy="912332"/>
              <a:chOff x="183292" y="3240775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183292" y="3240775"/>
                <a:ext cx="1228335" cy="1224365"/>
                <a:chOff x="3059921" y="1610749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059921" y="1610749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122092" y="1718933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446032" y="3505205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257861"/>
            <a:ext cx="5826497" cy="1410793"/>
            <a:chOff x="4684130" y="1693395"/>
            <a:chExt cx="4369873" cy="105809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693395"/>
              <a:ext cx="3987948" cy="1058095"/>
              <a:chOff x="129540" y="-34711"/>
              <a:chExt cx="11932920" cy="18735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3558232" y="-34711"/>
                <a:ext cx="4622479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Ô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tô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3"/>
            <a:ext cx="5990534" cy="1288256"/>
            <a:chOff x="264580" y="1765233"/>
            <a:chExt cx="4492901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4101568" cy="966192"/>
              <a:chOff x="129540" y="128016"/>
              <a:chExt cx="12732929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1640574" y="174274"/>
                <a:ext cx="11221895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Máy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bay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5752591" cy="1317716"/>
            <a:chOff x="4739560" y="3494348"/>
            <a:chExt cx="4314443" cy="9882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09810"/>
              <a:ext cx="3972715" cy="972825"/>
              <a:chOff x="129540" y="116271"/>
              <a:chExt cx="11932920" cy="172252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352727" y="116271"/>
                <a:ext cx="8667599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Tàu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hỏa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-270174" y="-288692"/>
            <a:ext cx="13031363" cy="2424034"/>
            <a:chOff x="-202631" y="-189504"/>
            <a:chExt cx="9773522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-202631" y="563631"/>
              <a:ext cx="9773522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2.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Đâu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là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từ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ngữ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chỉ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đặc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điểm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>
              <a:hlinkClick r:id="rId11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01324" y="-189504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5098781" y="2242333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11123871" y="4644343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52658" y="2336151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3" name="Picture 62">
            <a:hlinkClick r:id="rId11" action="ppaction://hlinksldjump"/>
            <a:extLst>
              <a:ext uri="{FF2B5EF4-FFF2-40B4-BE49-F238E27FC236}">
                <a16:creationId xmlns:a16="http://schemas.microsoft.com/office/drawing/2014/main" id="{BE630B10-C784-1548-BBDE-322FE957EE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4791626" y="3325495"/>
            <a:ext cx="2550781" cy="29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0" y="-383040"/>
            <a:ext cx="11786855" cy="2424034"/>
            <a:chOff x="28076" y="-182588"/>
            <a:chExt cx="8840141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349243" y="312302"/>
              <a:ext cx="6445515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3. </a:t>
              </a:r>
              <a:r>
                <a:rPr kumimoji="0" lang="vi-V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Đặt câu với từ ngữ chỉ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5136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8076" y="-182588"/>
              <a:ext cx="1672414" cy="1818025"/>
            </a:xfrm>
            <a:prstGeom prst="rect">
              <a:avLst/>
            </a:prstGeom>
          </p:spPr>
        </p:pic>
      </p:grp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35780915-2AB9-3FF7-1C27-0C1D54C311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 rot="599744">
            <a:off x="4492048" y="2029984"/>
            <a:ext cx="3083296" cy="40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0764D2-5F6E-4081-B271-BB8B5433A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618" y="1140223"/>
            <a:ext cx="2406582" cy="218049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B69B7-32CC-4FF0-B0EB-F9D4BB9AA1D3}"/>
              </a:ext>
            </a:extLst>
          </p:cNvPr>
          <p:cNvSpPr/>
          <p:nvPr/>
        </p:nvSpPr>
        <p:spPr>
          <a:xfrm>
            <a:off x="1524000" y="1595120"/>
            <a:ext cx="9001760" cy="427026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C542A-C955-4C29-8FDB-A6CD2FB29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448" y="2419274"/>
            <a:ext cx="3475021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F71B7-21A3-461E-B138-5445D9B2F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42" y="3331949"/>
            <a:ext cx="8199831" cy="1938696"/>
          </a:xfrm>
          <a:prstGeom prst="rect">
            <a:avLst/>
          </a:prstGeom>
        </p:spPr>
      </p:pic>
      <p:pic>
        <p:nvPicPr>
          <p:cNvPr id="14" name="Picture 13" descr="A picture containing flower, orange, plant&#10;&#10;Description automatically generated">
            <a:extLst>
              <a:ext uri="{FF2B5EF4-FFF2-40B4-BE49-F238E27FC236}">
                <a16:creationId xmlns:a16="http://schemas.microsoft.com/office/drawing/2014/main" id="{00CD5412-3695-464D-87F6-FB592B3A5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10927"/>
            <a:ext cx="3827706" cy="45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1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CFD48A4-C6F1-490B-A510-012F866E5FB3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29202-11D0-41AB-A1B9-145CED007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3134945" y="815528"/>
            <a:ext cx="6675609" cy="1125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067C32-1018-412C-B5FE-EF4616DC576F}"/>
              </a:ext>
            </a:extLst>
          </p:cNvPr>
          <p:cNvSpPr txBox="1"/>
          <p:nvPr/>
        </p:nvSpPr>
        <p:spPr>
          <a:xfrm>
            <a:off x="341825" y="2109662"/>
            <a:ext cx="11278675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5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F3ADB-F651-4BE4-A970-BCEDFBD6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7" y="2587850"/>
            <a:ext cx="351769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1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2BA512-9900-4D06-AA5D-39CC59198595}"/>
              </a:ext>
            </a:extLst>
          </p:cNvPr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197C1E2-E9BE-45D0-A171-660CB9599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0D85450-5C50-4959-B722-EAED5533F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8" t="16650" r="32571" b="24416"/>
            <a:stretch/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pic>
        <p:nvPicPr>
          <p:cNvPr id="18" name="Picture 1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25674-3395-4C16-AF4A-21DA467A7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12" y="72592"/>
            <a:ext cx="6489296" cy="6489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DB1F4-A240-415A-B8A9-3FF427512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320" y="2968146"/>
            <a:ext cx="364572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7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540</Words>
  <Application>Microsoft Office PowerPoint</Application>
  <PresentationFormat>Widescreen</PresentationFormat>
  <Paragraphs>62</Paragraphs>
  <Slides>20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等线</vt:lpstr>
      <vt:lpstr>Arial</vt:lpstr>
      <vt:lpstr>Arial-Rounded</vt:lpstr>
      <vt:lpstr>Baloo</vt:lpstr>
      <vt:lpstr>Calibri</vt:lpstr>
      <vt:lpstr>Coiny</vt:lpstr>
      <vt:lpstr>Fredoka One</vt:lpstr>
      <vt:lpstr>UTM Avo</vt:lpstr>
      <vt:lpstr>字魂59号-创粗黑</vt:lpstr>
      <vt:lpstr>Office 主题​​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2022-08-02T06:57:18Z</dcterms:created>
  <dcterms:modified xsi:type="dcterms:W3CDTF">2024-02-17T13:42:14Z</dcterms:modified>
</cp:coreProperties>
</file>