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7"/>
  </p:notesMasterIdLst>
  <p:sldIdLst>
    <p:sldId id="296" r:id="rId3"/>
    <p:sldId id="268" r:id="rId4"/>
    <p:sldId id="257" r:id="rId5"/>
    <p:sldId id="297" r:id="rId6"/>
    <p:sldId id="265" r:id="rId7"/>
    <p:sldId id="314" r:id="rId8"/>
    <p:sldId id="315" r:id="rId9"/>
    <p:sldId id="272" r:id="rId10"/>
    <p:sldId id="284" r:id="rId11"/>
    <p:sldId id="299" r:id="rId12"/>
    <p:sldId id="300" r:id="rId13"/>
    <p:sldId id="281" r:id="rId14"/>
    <p:sldId id="301" r:id="rId15"/>
    <p:sldId id="302" r:id="rId16"/>
    <p:sldId id="303" r:id="rId17"/>
    <p:sldId id="304" r:id="rId18"/>
    <p:sldId id="288" r:id="rId19"/>
    <p:sldId id="305" r:id="rId20"/>
    <p:sldId id="306" r:id="rId21"/>
    <p:sldId id="312" r:id="rId22"/>
    <p:sldId id="307" r:id="rId23"/>
    <p:sldId id="313" r:id="rId24"/>
    <p:sldId id="289" r:id="rId25"/>
    <p:sldId id="2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018EC-3D17-4A18-B146-FAF38E112CF4}"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5A943-35F4-41FF-B896-648EE48055BA}" type="slidenum">
              <a:rPr lang="en-US" smtClean="0"/>
              <a:t>‹#›</a:t>
            </a:fld>
            <a:endParaRPr lang="en-US"/>
          </a:p>
        </p:txBody>
      </p:sp>
    </p:spTree>
    <p:extLst>
      <p:ext uri="{BB962C8B-B14F-4D97-AF65-F5344CB8AC3E}">
        <p14:creationId xmlns:p14="http://schemas.microsoft.com/office/powerpoint/2010/main" val="221947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5A943-35F4-41FF-B896-648EE48055BA}" type="slidenum">
              <a:rPr lang="en-US" smtClean="0"/>
              <a:t>5</a:t>
            </a:fld>
            <a:endParaRPr lang="en-US"/>
          </a:p>
        </p:txBody>
      </p:sp>
    </p:spTree>
    <p:extLst>
      <p:ext uri="{BB962C8B-B14F-4D97-AF65-F5344CB8AC3E}">
        <p14:creationId xmlns:p14="http://schemas.microsoft.com/office/powerpoint/2010/main" val="65204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5A943-35F4-41FF-B896-648EE4805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96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5A943-35F4-41FF-B896-648EE4805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52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5A943-35F4-41FF-B896-648EE48055BA}" type="slidenum">
              <a:rPr lang="en-US" smtClean="0"/>
              <a:t>15</a:t>
            </a:fld>
            <a:endParaRPr lang="en-US"/>
          </a:p>
        </p:txBody>
      </p:sp>
    </p:spTree>
    <p:extLst>
      <p:ext uri="{BB962C8B-B14F-4D97-AF65-F5344CB8AC3E}">
        <p14:creationId xmlns:p14="http://schemas.microsoft.com/office/powerpoint/2010/main" val="1012896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2/23/2025</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23/02/2025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23/02/2025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23/02/2025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23/02/2025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23/02/2025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2/23/2025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2/23/2025</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sv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4.wdp"/><Relationship Id="rId10" Type="http://schemas.openxmlformats.org/officeDocument/2006/relationships/image" Target="../media/image47.png"/><Relationship Id="rId4" Type="http://schemas.openxmlformats.org/officeDocument/2006/relationships/image" Target="../media/image10.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g"/><Relationship Id="rId7"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39413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3"/>
          <a:stretch>
            <a:fillRect/>
          </a:stretch>
        </p:blipFill>
        <p:spPr>
          <a:xfrm>
            <a:off x="2848712" y="879194"/>
            <a:ext cx="5630308" cy="2164773"/>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4"/>
          <a:stretch>
            <a:fillRect/>
          </a:stretch>
        </p:blipFill>
        <p:spPr>
          <a:xfrm>
            <a:off x="3018503" y="3018637"/>
            <a:ext cx="5460517" cy="1942143"/>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5"/>
          <a:stretch>
            <a:fillRect/>
          </a:stretch>
        </p:blipFill>
        <p:spPr>
          <a:xfrm>
            <a:off x="3018503" y="4830354"/>
            <a:ext cx="5460517" cy="1948988"/>
          </a:xfrm>
          <a:prstGeom prst="rect">
            <a:avLst/>
          </a:prstGeom>
          <a:ln>
            <a:noFill/>
          </a:ln>
          <a:effectLst>
            <a:softEdge rad="112500"/>
          </a:effectLst>
        </p:spPr>
      </p:pic>
      <p:sp>
        <p:nvSpPr>
          <p:cNvPr id="6" name="TextBox 5">
            <a:extLst>
              <a:ext uri="{FF2B5EF4-FFF2-40B4-BE49-F238E27FC236}">
                <a16:creationId xmlns:a16="http://schemas.microsoft.com/office/drawing/2014/main" id="{A0A390CA-5838-0573-CFB1-986E94ACD86A}"/>
              </a:ext>
            </a:extLst>
          </p:cNvPr>
          <p:cNvSpPr txBox="1"/>
          <p:nvPr/>
        </p:nvSpPr>
        <p:spPr>
          <a:xfrm>
            <a:off x="16750" y="3745"/>
            <a:ext cx="12175250" cy="954107"/>
          </a:xfrm>
          <a:prstGeom prst="rect">
            <a:avLst/>
          </a:prstGeom>
          <a:solidFill>
            <a:schemeClr val="accent2">
              <a:lumMod val="20000"/>
              <a:lumOff val="80000"/>
            </a:schemeClr>
          </a:solidFill>
        </p:spPr>
        <p:txBody>
          <a:bodyPr wrap="square">
            <a:spAutoFit/>
          </a:bodyPr>
          <a:lstStyle/>
          <a:p>
            <a:pPr algn="just"/>
            <a:r>
              <a:rPr lang="vi-VN" sz="2800" b="1" smtClean="0">
                <a:solidFill>
                  <a:srgbClr val="002060"/>
                </a:solidFill>
                <a:latin typeface="Arial" panose="020B0604020202020204" pitchFamily="34" charset="0"/>
                <a:cs typeface="Arial" panose="020B0604020202020204" pitchFamily="34" charset="0"/>
              </a:rPr>
              <a:t>3</a:t>
            </a:r>
            <a:r>
              <a:rPr lang="en-US" sz="2800" b="1" smtClean="0">
                <a:solidFill>
                  <a:srgbClr val="002060"/>
                </a:solidFill>
                <a:latin typeface="Arial "/>
                <a:cs typeface="Arial" panose="020B0604020202020204" pitchFamily="34" charset="0"/>
              </a:rPr>
              <a:t>. </a:t>
            </a:r>
            <a:r>
              <a:rPr lang="vi-VN" sz="2800">
                <a:solidFill>
                  <a:srgbClr val="002060"/>
                </a:solidFill>
                <a:latin typeface="Arial "/>
                <a:cs typeface="Calibri" panose="020F0502020204030204" pitchFamily="34" charset="0"/>
              </a:rPr>
              <a:t>N</a:t>
            </a:r>
            <a:r>
              <a:rPr lang="en-US" sz="2800" smtClean="0">
                <a:solidFill>
                  <a:srgbClr val="002060"/>
                </a:solidFill>
                <a:latin typeface="Arial "/>
                <a:ea typeface="Times New Roman" panose="02020603050405020304" pitchFamily="18" charset="0"/>
                <a:cs typeface="Calibri" panose="020F0502020204030204" pitchFamily="34" charset="0"/>
              </a:rPr>
              <a:t>hững </a:t>
            </a:r>
            <a:r>
              <a:rPr lang="en-US" sz="2800">
                <a:solidFill>
                  <a:srgbClr val="002060"/>
                </a:solidFill>
                <a:latin typeface="Arial "/>
                <a:ea typeface="Times New Roman" panose="02020603050405020304" pitchFamily="18" charset="0"/>
                <a:cs typeface="Calibri" panose="020F0502020204030204" pitchFamily="34" charset="0"/>
              </a:rPr>
              <a:t>việc nào </a:t>
            </a:r>
            <a:r>
              <a:rPr lang="vi-VN" sz="2800" smtClean="0">
                <a:solidFill>
                  <a:srgbClr val="002060"/>
                </a:solidFill>
                <a:latin typeface="Arial "/>
                <a:ea typeface="Times New Roman" panose="02020603050405020304" pitchFamily="18" charset="0"/>
                <a:cs typeface="Calibri" panose="020F0502020204030204" pitchFamily="34" charset="0"/>
              </a:rPr>
              <a:t>cần</a:t>
            </a:r>
            <a:r>
              <a:rPr lang="en-US" sz="2800" smtClean="0">
                <a:solidFill>
                  <a:srgbClr val="002060"/>
                </a:solidFill>
                <a:latin typeface="Arial "/>
                <a:ea typeface="Times New Roman" panose="02020603050405020304" pitchFamily="18" charset="0"/>
                <a:cs typeface="Calibri" panose="020F0502020204030204" pitchFamily="34" charset="0"/>
              </a:rPr>
              <a:t> </a:t>
            </a:r>
            <a:r>
              <a:rPr lang="vi-VN" sz="2800">
                <a:solidFill>
                  <a:srgbClr val="002060"/>
                </a:solidFill>
                <a:latin typeface="Arial "/>
                <a:ea typeface="Times New Roman" panose="02020603050405020304" pitchFamily="18" charset="0"/>
                <a:cs typeface="Calibri" panose="020F0502020204030204" pitchFamily="34" charset="0"/>
              </a:rPr>
              <a:t>làm</a:t>
            </a:r>
            <a:r>
              <a:rPr lang="en-US" sz="2800">
                <a:solidFill>
                  <a:srgbClr val="002060"/>
                </a:solidFill>
                <a:latin typeface="Arial "/>
                <a:ea typeface="Times New Roman" panose="02020603050405020304" pitchFamily="18" charset="0"/>
                <a:cs typeface="Calibri" panose="020F0502020204030204" pitchFamily="34" charset="0"/>
              </a:rPr>
              <a:t>, việc nào cần tránh để bảo vệ cho cơ quan tiêu </a:t>
            </a:r>
            <a:r>
              <a:rPr lang="en-US" sz="2800" smtClean="0">
                <a:solidFill>
                  <a:srgbClr val="002060"/>
                </a:solidFill>
                <a:latin typeface="Arial "/>
                <a:ea typeface="Times New Roman" panose="02020603050405020304" pitchFamily="18" charset="0"/>
                <a:cs typeface="Calibri" panose="020F0502020204030204" pitchFamily="34" charset="0"/>
              </a:rPr>
              <a:t>hóa</a:t>
            </a:r>
            <a:r>
              <a:rPr lang="vi-VN" sz="2800" smtClean="0">
                <a:solidFill>
                  <a:srgbClr val="002060"/>
                </a:solidFill>
                <a:latin typeface="Arial "/>
                <a:ea typeface="Times New Roman" panose="02020603050405020304" pitchFamily="18" charset="0"/>
                <a:cs typeface="Calibri" panose="020F0502020204030204" pitchFamily="34" charset="0"/>
              </a:rPr>
              <a:t> trong các hình dưới đây</a:t>
            </a:r>
            <a:r>
              <a:rPr lang="en-US" sz="2800" smtClean="0">
                <a:solidFill>
                  <a:srgbClr val="002060"/>
                </a:solidFill>
                <a:latin typeface="Arial "/>
                <a:ea typeface="Times New Roman" panose="02020603050405020304" pitchFamily="18" charset="0"/>
                <a:cs typeface="Calibri" panose="020F0502020204030204" pitchFamily="34" charset="0"/>
              </a:rPr>
              <a:t>?</a:t>
            </a:r>
            <a:r>
              <a:rPr lang="vi-VN" sz="2800" smtClean="0">
                <a:solidFill>
                  <a:srgbClr val="002060"/>
                </a:solidFill>
                <a:latin typeface="Arial "/>
                <a:ea typeface="Times New Roman" panose="02020603050405020304" pitchFamily="18" charset="0"/>
                <a:cs typeface="Calibri" panose="020F0502020204030204" pitchFamily="34" charset="0"/>
              </a:rPr>
              <a:t> Vì sao?</a:t>
            </a:r>
            <a:endParaRPr lang="en-US" sz="2800" dirty="0">
              <a:solidFill>
                <a:srgbClr val="002060"/>
              </a:solidFill>
              <a:latin typeface="Arial "/>
              <a:ea typeface="Times New Roman" panose="02020603050405020304" pitchFamily="18" charset="0"/>
              <a:cs typeface="Calibri" panose="020F0502020204030204" pitchFamily="34" charset="0"/>
            </a:endParaRPr>
          </a:p>
        </p:txBody>
      </p:sp>
      <p:grpSp>
        <p:nvGrpSpPr>
          <p:cNvPr id="28" name="Group 27">
            <a:extLst>
              <a:ext uri="{FF2B5EF4-FFF2-40B4-BE49-F238E27FC236}">
                <a16:creationId xmlns:a16="http://schemas.microsoft.com/office/drawing/2014/main" id="{0E45CDCF-F1ED-44E1-9867-3DAF545CCFBA}"/>
              </a:ext>
            </a:extLst>
          </p:cNvPr>
          <p:cNvGrpSpPr/>
          <p:nvPr/>
        </p:nvGrpSpPr>
        <p:grpSpPr>
          <a:xfrm>
            <a:off x="8648811" y="2395396"/>
            <a:ext cx="2829776" cy="1841147"/>
            <a:chOff x="6533573" y="3124125"/>
            <a:chExt cx="3313941" cy="2240206"/>
          </a:xfrm>
        </p:grpSpPr>
        <p:pic>
          <p:nvPicPr>
            <p:cNvPr id="30"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33" name="TextBox 32">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34" name="TextBox 33">
            <a:extLst>
              <a:ext uri="{FF2B5EF4-FFF2-40B4-BE49-F238E27FC236}">
                <a16:creationId xmlns:a16="http://schemas.microsoft.com/office/drawing/2014/main" id="{D3ED15D7-7B64-4366-BF64-2F767348AEB5}"/>
              </a:ext>
            </a:extLst>
          </p:cNvPr>
          <p:cNvSpPr txBox="1"/>
          <p:nvPr/>
        </p:nvSpPr>
        <p:spPr>
          <a:xfrm>
            <a:off x="8166337" y="2686230"/>
            <a:ext cx="3693890" cy="1323439"/>
          </a:xfrm>
          <a:prstGeom prst="rect">
            <a:avLst/>
          </a:prstGeom>
          <a:noFill/>
        </p:spPr>
        <p:txBody>
          <a:bodyPr wrap="square" rtlCol="0">
            <a:spAutoFit/>
          </a:bodyPr>
          <a:lstStyle/>
          <a:p>
            <a:pPr algn="ctr"/>
            <a:r>
              <a:rPr lang="vi-VN" sz="4000" b="1" smtClean="0">
                <a:solidFill>
                  <a:srgbClr val="FF0000"/>
                </a:solidFill>
              </a:rPr>
              <a:t>Thảo luận nhóm bốn</a:t>
            </a:r>
            <a:endParaRPr lang="vi-VN" sz="4000" b="1" dirty="0">
              <a:solidFill>
                <a:srgbClr val="FF0000"/>
              </a:solidFill>
            </a:endParaRPr>
          </a:p>
        </p:txBody>
      </p:sp>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t>
            </a:r>
            <a:r>
              <a:rPr lang="en-US" sz="2800" dirty="0">
                <a:solidFill>
                  <a:prstClr val="black"/>
                </a:solidFill>
                <a:latin typeface="Calibri" panose="020F0502020204030204" pitchFamily="34" charset="0"/>
                <a:cs typeface="Calibri" panose="020F0502020204030204" pitchFamily="34" charset="0"/>
              </a:rPr>
              <a:t>ạ</a:t>
            </a:r>
            <a:r>
              <a:rPr lang="vi-VN" sz="2800" dirty="0">
                <a:solidFill>
                  <a:prstClr val="black"/>
                </a:solidFill>
                <a:latin typeface="Calibri" panose="020F0502020204030204" pitchFamily="34" charset="0"/>
                <a:cs typeface="Calibri" panose="020F0502020204030204" pitchFamily="34" charset="0"/>
              </a:rPr>
              <a:t> dày</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dirty="0">
                <a:solidFill>
                  <a:prstClr val="black"/>
                </a:solidFill>
                <a:latin typeface="Calibri" panose="020F0502020204030204" pitchFamily="34" charset="0"/>
                <a:cs typeface="Calibri" panose="020F0502020204030204" pitchFamily="34" charset="0"/>
              </a:rPr>
              <a:t>.</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8" y="1715282"/>
            <a:ext cx="6819591" cy="3466318"/>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062103"/>
          </a:xfrm>
          <a:prstGeom prst="rect">
            <a:avLst/>
          </a:prstGeom>
          <a:noFill/>
        </p:spPr>
        <p:txBody>
          <a:bodyPr wrap="square" rtlCol="0">
            <a:spAutoFit/>
          </a:bodyPr>
          <a:lstStyle/>
          <a:p>
            <a:pPr lvl="0" algn="just" defTabSz="457200">
              <a:defRPr/>
            </a:pPr>
            <a:r>
              <a:rPr lang="vi-VN" sz="3200"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200" dirty="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dirty="0">
                <a:solidFill>
                  <a:prstClr val="black"/>
                </a:solidFill>
                <a:latin typeface="Calibri" panose="020F0502020204030204" pitchFamily="34" charset="0"/>
                <a:cs typeface="Calibri" panose="020F0502020204030204" pitchFamily="34" charset="0"/>
              </a:rPr>
              <a:t>Không nên ăn nhanh </a:t>
            </a:r>
            <a:r>
              <a:rPr lang="vi-VN" sz="3200">
                <a:solidFill>
                  <a:prstClr val="black"/>
                </a:solidFill>
                <a:latin typeface="Calibri" panose="020F0502020204030204" pitchFamily="34" charset="0"/>
                <a:cs typeface="Calibri" panose="020F0502020204030204" pitchFamily="34" charset="0"/>
              </a:rPr>
              <a:t>để </a:t>
            </a:r>
            <a:r>
              <a:rPr lang="vi-VN" sz="3200" smtClean="0">
                <a:solidFill>
                  <a:prstClr val="black"/>
                </a:solidFill>
                <a:latin typeface="Calibri" panose="020F0502020204030204" pitchFamily="34" charset="0"/>
                <a:cs typeface="Calibri" panose="020F0502020204030204" pitchFamily="34" charset="0"/>
              </a:rPr>
              <a:t>xem </a:t>
            </a:r>
            <a:r>
              <a:rPr lang="vi-VN" sz="3200">
                <a:solidFill>
                  <a:prstClr val="black"/>
                </a:solidFill>
                <a:latin typeface="Calibri" panose="020F0502020204030204" pitchFamily="34" charset="0"/>
                <a:cs typeface="Calibri" panose="020F0502020204030204" pitchFamily="34" charset="0"/>
              </a:rPr>
              <a:t>ti </a:t>
            </a:r>
            <a:r>
              <a:rPr lang="vi-VN" sz="3200" smtClean="0">
                <a:solidFill>
                  <a:prstClr val="black"/>
                </a:solidFill>
                <a:latin typeface="Calibri" panose="020F0502020204030204" pitchFamily="34" charset="0"/>
                <a:cs typeface="Calibri" panose="020F0502020204030204" pitchFamily="34" charset="0"/>
              </a:rPr>
              <a:t>vi, vì </a:t>
            </a:r>
            <a:r>
              <a:rPr lang="vi-VN" sz="3200" dirty="0">
                <a:solidFill>
                  <a:prstClr val="black"/>
                </a:solidFill>
                <a:latin typeface="Calibri" panose="020F0502020204030204" pitchFamily="34" charset="0"/>
                <a:cs typeface="Calibri" panose="020F0502020204030204" pitchFamily="34" charset="0"/>
              </a:rPr>
              <a:t>không </a:t>
            </a:r>
            <a:r>
              <a:rPr lang="vi-VN" sz="3200">
                <a:solidFill>
                  <a:prstClr val="black"/>
                </a:solidFill>
                <a:latin typeface="Calibri" panose="020F0502020204030204" pitchFamily="34" charset="0"/>
                <a:cs typeface="Calibri" panose="020F0502020204030204" pitchFamily="34" charset="0"/>
              </a:rPr>
              <a:t>nhai </a:t>
            </a:r>
            <a:r>
              <a:rPr lang="vi-VN" sz="3200" smtClean="0">
                <a:solidFill>
                  <a:prstClr val="black"/>
                </a:solidFill>
                <a:latin typeface="Calibri" panose="020F0502020204030204" pitchFamily="34" charset="0"/>
                <a:cs typeface="Calibri" panose="020F0502020204030204" pitchFamily="34" charset="0"/>
              </a:rPr>
              <a:t>kĩ </a:t>
            </a:r>
            <a:r>
              <a:rPr lang="vi-VN" sz="3200">
                <a:solidFill>
                  <a:prstClr val="black"/>
                </a:solidFill>
                <a:latin typeface="Calibri" panose="020F0502020204030204" pitchFamily="34" charset="0"/>
                <a:cs typeface="Calibri" panose="020F0502020204030204" pitchFamily="34" charset="0"/>
              </a:rPr>
              <a:t>sẽ </a:t>
            </a:r>
            <a:r>
              <a:rPr lang="vi-VN" sz="3200" smtClean="0">
                <a:solidFill>
                  <a:prstClr val="black"/>
                </a:solidFill>
                <a:latin typeface="Calibri" panose="020F0502020204030204" pitchFamily="34" charset="0"/>
                <a:cs typeface="Calibri" panose="020F0502020204030204" pitchFamily="34" charset="0"/>
              </a:rPr>
              <a:t>không </a:t>
            </a:r>
            <a:r>
              <a:rPr lang="vi-VN" sz="3200" dirty="0">
                <a:solidFill>
                  <a:prstClr val="black"/>
                </a:solidFill>
                <a:latin typeface="Calibri" panose="020F0502020204030204" pitchFamily="34" charset="0"/>
                <a:cs typeface="Calibri" panose="020F0502020204030204" pitchFamily="34" charset="0"/>
              </a:rPr>
              <a:t>tiết được nhiều n</a:t>
            </a:r>
            <a:r>
              <a:rPr lang="en-US" sz="3200" dirty="0" err="1">
                <a:solidFill>
                  <a:prstClr val="black"/>
                </a:solidFill>
                <a:latin typeface="Calibri" panose="020F0502020204030204" pitchFamily="34" charset="0"/>
                <a:cs typeface="Calibri" panose="020F0502020204030204" pitchFamily="34" charset="0"/>
              </a:rPr>
              <a:t>ướ</a:t>
            </a:r>
            <a:r>
              <a:rPr lang="vi-VN" sz="3200" dirty="0">
                <a:solidFill>
                  <a:prstClr val="black"/>
                </a:solidFill>
                <a:latin typeface="Calibri" panose="020F0502020204030204" pitchFamily="34" charset="0"/>
                <a:cs typeface="Calibri" panose="020F0502020204030204" pitchFamily="34" charset="0"/>
              </a:rPr>
              <a:t>c bọt, dịch vị không tốt cho việc tiêu hóa thức ăn</a:t>
            </a:r>
            <a:r>
              <a:rPr lang="en-US" sz="3200" dirty="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505982" y="1886341"/>
            <a:ext cx="6819591" cy="3085318"/>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096000" y="2524227"/>
            <a:ext cx="5639557" cy="1569660"/>
          </a:xfrm>
          <a:prstGeom prst="rect">
            <a:avLst/>
          </a:prstGeom>
          <a:noFill/>
        </p:spPr>
        <p:txBody>
          <a:bodyPr wrap="square" rtlCol="0">
            <a:spAutoFit/>
          </a:bodyPr>
          <a:lstStyle/>
          <a:p>
            <a:pPr lvl="0" algn="just" defTabSz="457200">
              <a:defRPr/>
            </a:pPr>
            <a:r>
              <a:rPr lang="vi-VN" sz="3200" dirty="0">
                <a:solidFill>
                  <a:prstClr val="black"/>
                </a:solidFill>
                <a:latin typeface="Calibri" panose="020F0502020204030204" pitchFamily="34" charset="0"/>
                <a:cs typeface="Calibri" panose="020F0502020204030204" pitchFamily="34" charset="0"/>
              </a:rPr>
              <a:t>Nên r</a:t>
            </a:r>
            <a:r>
              <a:rPr lang="en-US" sz="3200" dirty="0">
                <a:solidFill>
                  <a:prstClr val="black"/>
                </a:solidFill>
                <a:latin typeface="Calibri" panose="020F0502020204030204" pitchFamily="34" charset="0"/>
                <a:cs typeface="Calibri" panose="020F0502020204030204" pitchFamily="34" charset="0"/>
              </a:rPr>
              <a:t>ử</a:t>
            </a:r>
            <a:r>
              <a:rPr lang="vi-VN" sz="3200"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200" dirty="0">
                <a:solidFill>
                  <a:prstClr val="black"/>
                </a:solidFill>
                <a:latin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cs typeface="Calibri" panose="020F0502020204030204" pitchFamily="34" charset="0"/>
              </a:rPr>
              <a:t>có hại cho sức khỏe</a:t>
            </a:r>
            <a:r>
              <a:rPr lang="en-US" sz="3200" dirty="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7"/>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8"/>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1"/>
            <a:ext cx="7391090" cy="4435147"/>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34506" y="2258249"/>
            <a:ext cx="6249157" cy="3046988"/>
          </a:xfrm>
          <a:prstGeom prst="rect">
            <a:avLst/>
          </a:prstGeom>
          <a:noFill/>
        </p:spPr>
        <p:txBody>
          <a:bodyPr wrap="square" rtlCol="0">
            <a:spAutoFit/>
          </a:bodyPr>
          <a:lstStyle/>
          <a:p>
            <a:pPr lvl="0" algn="just" defTabSz="457200">
              <a:defRPr/>
            </a:pPr>
            <a:r>
              <a:rPr lang="vi-VN" sz="3200" dirty="0">
                <a:solidFill>
                  <a:prstClr val="black"/>
                </a:solidFill>
                <a:latin typeface="Calibri" panose="020F0502020204030204" pitchFamily="34" charset="0"/>
                <a:cs typeface="Calibri" panose="020F0502020204030204" pitchFamily="34" charset="0"/>
              </a:rPr>
              <a:t>Không nên uống nước mía ở vệ đường khi có ruồi bay đến đậu mà không có biện pháp loại bỏ hay ngăn chặn ruồi như vậy sẽ dễ bị nhiễm khuẩn từ ruồi bọ vào đồ uống </a:t>
            </a:r>
            <a:r>
              <a:rPr lang="en-US" sz="3200" dirty="0">
                <a:solidFill>
                  <a:prstClr val="black"/>
                </a:solidFill>
                <a:latin typeface="Calibri" panose="020F0502020204030204" pitchFamily="34" charset="0"/>
                <a:cs typeface="Calibri" panose="020F0502020204030204" pitchFamily="34" charset="0"/>
              </a:rPr>
              <a:t>ả</a:t>
            </a:r>
            <a:r>
              <a:rPr lang="vi-VN" sz="3200" dirty="0">
                <a:solidFill>
                  <a:prstClr val="black"/>
                </a:solidFill>
                <a:latin typeface="Calibri" panose="020F0502020204030204" pitchFamily="34" charset="0"/>
                <a:cs typeface="Calibri" panose="020F0502020204030204" pitchFamily="34" charset="0"/>
              </a:rPr>
              <a:t>nh hưởng đến sức khỏe.</a:t>
            </a:r>
            <a:endParaRPr kumimoji="0" lang="vi-VN" sz="320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707669"/>
            <a:ext cx="1310930" cy="247372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3">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45548" y="514341"/>
            <a:ext cx="5275142"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53" presetClass="entr" presetSubtype="16" fill="hold" grpId="0" nodeType="withEffect">
                                  <p:stCondLst>
                                    <p:cond delay="50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mph" presetSubtype="0" repeatCount="indefinite" fill="hold" nodeType="clickEffect">
                                  <p:stCondLst>
                                    <p:cond delay="0"/>
                                  </p:stCondLst>
                                  <p:childTnLst>
                                    <p:animEffect transition="out" filter="fade">
                                      <p:cBhvr>
                                        <p:cTn id="57" dur="500" tmFilter="0, 0; .2, .5; .8, .5; 1, 0"/>
                                        <p:tgtEl>
                                          <p:spTgt spid="27"/>
                                        </p:tgtEl>
                                      </p:cBhvr>
                                    </p:animEffect>
                                    <p:animScale>
                                      <p:cBhvr>
                                        <p:cTn id="58"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9031" y="621582"/>
            <a:ext cx="5132697" cy="3136679"/>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6879574" y="1728832"/>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91993" y="348369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3">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34662" y="590475"/>
            <a:ext cx="5688554" cy="615553"/>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53" presetClass="entr" presetSubtype="16" fill="hold" grpId="0" nodeType="withEffect">
                                  <p:stCondLst>
                                    <p:cond delay="50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mph" presetSubtype="0" repeatCount="indefinite"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3">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555064" y="569752"/>
            <a:ext cx="7055005"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785480" y="5445212"/>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2" name="L-Shape 1"/>
          <p:cNvSpPr/>
          <p:nvPr/>
        </p:nvSpPr>
        <p:spPr>
          <a:xfrm rot="18638167">
            <a:off x="66656" y="1654177"/>
            <a:ext cx="1036725" cy="211595"/>
          </a:xfrm>
          <a:prstGeom prst="corner">
            <a:avLst/>
          </a:prstGeom>
          <a:solidFill>
            <a:srgbClr val="0070C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3">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93188" y="294923"/>
            <a:ext cx="5612632"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1336874"/>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2418308"/>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9476" y="1220365"/>
            <a:ext cx="2099837" cy="2148171"/>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05991" y="2601873"/>
            <a:ext cx="2829776" cy="1841147"/>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376483" y="2892707"/>
            <a:ext cx="3693890" cy="1323439"/>
          </a:xfrm>
          <a:prstGeom prst="rect">
            <a:avLst/>
          </a:prstGeom>
          <a:noFill/>
        </p:spPr>
        <p:txBody>
          <a:bodyPr wrap="square" rtlCol="0">
            <a:spAutoFit/>
          </a:bodyPr>
          <a:lstStyle/>
          <a:p>
            <a:pPr algn="ctr"/>
            <a:r>
              <a:rPr lang="vi-VN" sz="4000" b="1" smtClean="0">
                <a:solidFill>
                  <a:srgbClr val="FF0000"/>
                </a:solidFill>
              </a:rPr>
              <a:t>Thảo luận nhóm đôi</a:t>
            </a:r>
            <a:endParaRPr lang="vi-VN" sz="4000" b="1" dirty="0">
              <a:solidFill>
                <a:srgbClr val="FF0000"/>
              </a:solidFill>
            </a:endParaRPr>
          </a:p>
        </p:txBody>
      </p:sp>
      <p:sp>
        <p:nvSpPr>
          <p:cNvPr id="3" name="TextBox 2">
            <a:extLst>
              <a:ext uri="{FF2B5EF4-FFF2-40B4-BE49-F238E27FC236}">
                <a16:creationId xmlns:a16="http://schemas.microsoft.com/office/drawing/2014/main" id="{D70C20B9-D4C0-14A7-9E72-4569DBEA3EA1}"/>
              </a:ext>
            </a:extLst>
          </p:cNvPr>
          <p:cNvSpPr txBox="1"/>
          <p:nvPr/>
        </p:nvSpPr>
        <p:spPr>
          <a:xfrm>
            <a:off x="0" y="-15020"/>
            <a:ext cx="12191999" cy="1077218"/>
          </a:xfrm>
          <a:prstGeom prst="rect">
            <a:avLst/>
          </a:prstGeom>
          <a:solidFill>
            <a:schemeClr val="accent2">
              <a:lumMod val="20000"/>
              <a:lumOff val="80000"/>
            </a:schemeClr>
          </a:solidFill>
        </p:spPr>
        <p:txBody>
          <a:bodyPr wrap="square">
            <a:spAutoFit/>
          </a:bodyPr>
          <a:lstStyle/>
          <a:p>
            <a:r>
              <a:rPr lang="en-US" sz="3200" b="1" smtClean="0">
                <a:solidFill>
                  <a:srgbClr val="002060"/>
                </a:solidFill>
                <a:latin typeface="Arial" panose="020B0604020202020204" pitchFamily="34" charset="0"/>
                <a:cs typeface="Arial" panose="020B0604020202020204" pitchFamily="34" charset="0"/>
              </a:rPr>
              <a:t>1</a:t>
            </a:r>
            <a:r>
              <a:rPr lang="en-US" sz="3200">
                <a:solidFill>
                  <a:srgbClr val="002060"/>
                </a:solidFill>
                <a:latin typeface="Arial" panose="020B0604020202020204" pitchFamily="34" charset="0"/>
                <a:cs typeface="Arial" panose="020B0604020202020204" pitchFamily="34" charset="0"/>
              </a:rPr>
              <a:t>. </a:t>
            </a:r>
            <a:r>
              <a:rPr lang="vi-VN" sz="320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Vì sao?</a:t>
            </a:r>
            <a:endParaRPr lang="vi-VN" sz="3200" dirty="0">
              <a:solidFill>
                <a:schemeClr val="tx2"/>
              </a:solidFill>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8">
            <a:extLst>
              <a:ext uri="{28A0092B-C50C-407E-A947-70E740481C1C}">
                <a14:useLocalDpi xmlns:a14="http://schemas.microsoft.com/office/drawing/2010/main" val="0"/>
              </a:ext>
            </a:extLst>
          </a:blip>
          <a:srcRect l="8020" r="8020"/>
          <a:stretch/>
        </p:blipFill>
        <p:spPr>
          <a:xfrm>
            <a:off x="2908148" y="1140542"/>
            <a:ext cx="9177861" cy="5717458"/>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p:cTn id="7" dur="500" fill="hold"/>
                                        <p:tgtEl>
                                          <p:spTgt spid="171"/>
                                        </p:tgtEl>
                                        <p:attrNameLst>
                                          <p:attrName>ppt_w</p:attrName>
                                        </p:attrNameLst>
                                      </p:cBhvr>
                                      <p:tavLst>
                                        <p:tav tm="0">
                                          <p:val>
                                            <p:fltVal val="0"/>
                                          </p:val>
                                        </p:tav>
                                        <p:tav tm="100000">
                                          <p:val>
                                            <p:strVal val="#ppt_w"/>
                                          </p:val>
                                        </p:tav>
                                      </p:tavLst>
                                    </p:anim>
                                    <p:anim calcmode="lin" valueType="num">
                                      <p:cBhvr>
                                        <p:cTn id="8" dur="500" fill="hold"/>
                                        <p:tgtEl>
                                          <p:spTgt spid="171"/>
                                        </p:tgtEl>
                                        <p:attrNameLst>
                                          <p:attrName>ppt_h</p:attrName>
                                        </p:attrNameLst>
                                      </p:cBhvr>
                                      <p:tavLst>
                                        <p:tav tm="0">
                                          <p:val>
                                            <p:fltVal val="0"/>
                                          </p:val>
                                        </p:tav>
                                        <p:tav tm="100000">
                                          <p:val>
                                            <p:strVal val="#ppt_h"/>
                                          </p:val>
                                        </p:tav>
                                      </p:tavLst>
                                    </p:anim>
                                    <p:animEffect transition="in" filter="fade">
                                      <p:cBhvr>
                                        <p:cTn id="9" dur="500"/>
                                        <p:tgtEl>
                                          <p:spTgt spid="171"/>
                                        </p:tgtEl>
                                      </p:cBhvr>
                                    </p:animEffect>
                                  </p:childTnLst>
                                </p:cTn>
                              </p:par>
                              <p:par>
                                <p:cTn id="10" presetID="53" presetClass="entr" presetSubtype="16" fill="hold" nodeType="withEffect">
                                  <p:stCondLst>
                                    <p:cond delay="0"/>
                                  </p:stCondLst>
                                  <p:childTnLst>
                                    <p:set>
                                      <p:cBhvr>
                                        <p:cTn id="11" dur="1" fill="hold">
                                          <p:stCondLst>
                                            <p:cond delay="0"/>
                                          </p:stCondLst>
                                        </p:cTn>
                                        <p:tgtEl>
                                          <p:spTgt spid="172"/>
                                        </p:tgtEl>
                                        <p:attrNameLst>
                                          <p:attrName>style.visibility</p:attrName>
                                        </p:attrNameLst>
                                      </p:cBhvr>
                                      <p:to>
                                        <p:strVal val="visible"/>
                                      </p:to>
                                    </p:set>
                                    <p:anim calcmode="lin" valueType="num">
                                      <p:cBhvr>
                                        <p:cTn id="12" dur="500" fill="hold"/>
                                        <p:tgtEl>
                                          <p:spTgt spid="172"/>
                                        </p:tgtEl>
                                        <p:attrNameLst>
                                          <p:attrName>ppt_w</p:attrName>
                                        </p:attrNameLst>
                                      </p:cBhvr>
                                      <p:tavLst>
                                        <p:tav tm="0">
                                          <p:val>
                                            <p:fltVal val="0"/>
                                          </p:val>
                                        </p:tav>
                                        <p:tav tm="100000">
                                          <p:val>
                                            <p:strVal val="#ppt_w"/>
                                          </p:val>
                                        </p:tav>
                                      </p:tavLst>
                                    </p:anim>
                                    <p:anim calcmode="lin" valueType="num">
                                      <p:cBhvr>
                                        <p:cTn id="13" dur="500" fill="hold"/>
                                        <p:tgtEl>
                                          <p:spTgt spid="172"/>
                                        </p:tgtEl>
                                        <p:attrNameLst>
                                          <p:attrName>ppt_h</p:attrName>
                                        </p:attrNameLst>
                                      </p:cBhvr>
                                      <p:tavLst>
                                        <p:tav tm="0">
                                          <p:val>
                                            <p:fltVal val="0"/>
                                          </p:val>
                                        </p:tav>
                                        <p:tav tm="100000">
                                          <p:val>
                                            <p:strVal val="#ppt_h"/>
                                          </p:val>
                                        </p:tav>
                                      </p:tavLst>
                                    </p:anim>
                                    <p:animEffect transition="in" filter="fade">
                                      <p:cBhvr>
                                        <p:cTn id="14" dur="500"/>
                                        <p:tgtEl>
                                          <p:spTgt spid="17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p:cTn id="17" dur="500" fill="hold"/>
                                        <p:tgtEl>
                                          <p:spTgt spid="175"/>
                                        </p:tgtEl>
                                        <p:attrNameLst>
                                          <p:attrName>ppt_w</p:attrName>
                                        </p:attrNameLst>
                                      </p:cBhvr>
                                      <p:tavLst>
                                        <p:tav tm="0">
                                          <p:val>
                                            <p:fltVal val="0"/>
                                          </p:val>
                                        </p:tav>
                                        <p:tav tm="100000">
                                          <p:val>
                                            <p:strVal val="#ppt_w"/>
                                          </p:val>
                                        </p:tav>
                                      </p:tavLst>
                                    </p:anim>
                                    <p:anim calcmode="lin" valueType="num">
                                      <p:cBhvr>
                                        <p:cTn id="18" dur="500" fill="hold"/>
                                        <p:tgtEl>
                                          <p:spTgt spid="175"/>
                                        </p:tgtEl>
                                        <p:attrNameLst>
                                          <p:attrName>ppt_h</p:attrName>
                                        </p:attrNameLst>
                                      </p:cBhvr>
                                      <p:tavLst>
                                        <p:tav tm="0">
                                          <p:val>
                                            <p:fltVal val="0"/>
                                          </p:val>
                                        </p:tav>
                                        <p:tav tm="100000">
                                          <p:val>
                                            <p:strVal val="#ppt_h"/>
                                          </p:val>
                                        </p:tav>
                                      </p:tavLst>
                                    </p:anim>
                                    <p:animEffect transition="in" filter="fade">
                                      <p:cBhvr>
                                        <p:cTn id="19"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9476" y="1220365"/>
            <a:ext cx="2099837" cy="2148171"/>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0" y="2606129"/>
            <a:ext cx="2829776" cy="1841147"/>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376483" y="2892707"/>
            <a:ext cx="36938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Chia sẻ</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D70C20B9-D4C0-14A7-9E72-4569DBEA3EA1}"/>
              </a:ext>
            </a:extLst>
          </p:cNvPr>
          <p:cNvSpPr txBox="1"/>
          <p:nvPr/>
        </p:nvSpPr>
        <p:spPr>
          <a:xfrm>
            <a:off x="0" y="-15020"/>
            <a:ext cx="12191999"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Arial" panose="020B0604020202020204" pitchFamily="34" charset="0"/>
                <a:ea typeface="+mn-ea"/>
                <a:cs typeface="Arial" panose="020B0604020202020204" pitchFamily="34" charset="0"/>
              </a:rPr>
              <a:t>1</a:t>
            </a: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 sát hình 2 và cho biết những thức ăn, đồ uống nào có lợi, không có lợi cho cơ quan tiêu hoá?</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Vì sao?</a:t>
            </a:r>
            <a:endParaRPr kumimoji="0" lang="vi-VN" sz="3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8">
            <a:extLst>
              <a:ext uri="{28A0092B-C50C-407E-A947-70E740481C1C}">
                <a14:useLocalDpi xmlns:a14="http://schemas.microsoft.com/office/drawing/2010/main" val="0"/>
              </a:ext>
            </a:extLst>
          </a:blip>
          <a:srcRect l="8020" r="8020"/>
          <a:stretch/>
        </p:blipFill>
        <p:spPr>
          <a:xfrm>
            <a:off x="2908148" y="1140542"/>
            <a:ext cx="9177861" cy="5717458"/>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57575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0C20B9-D4C0-14A7-9E72-4569DBEA3EA1}"/>
              </a:ext>
            </a:extLst>
          </p:cNvPr>
          <p:cNvSpPr txBox="1"/>
          <p:nvPr/>
        </p:nvSpPr>
        <p:spPr>
          <a:xfrm>
            <a:off x="0" y="-15020"/>
            <a:ext cx="12191999"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Arial" panose="020B0604020202020204" pitchFamily="34" charset="0"/>
                <a:ea typeface="+mn-ea"/>
                <a:cs typeface="Arial" panose="020B0604020202020204" pitchFamily="34" charset="0"/>
              </a:rPr>
              <a:t>1</a:t>
            </a: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 sát hình 2 và cho biết những thức ăn, đồ uống nào có lợi, không có lợi cho cơ quan tiêu hoá?</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Vì sao?</a:t>
            </a:r>
            <a:endParaRPr kumimoji="0" lang="vi-VN" sz="3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1723378" y="1140542"/>
            <a:ext cx="9177861" cy="5717458"/>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p:cNvSpPr txBox="1"/>
          <p:nvPr/>
        </p:nvSpPr>
        <p:spPr>
          <a:xfrm>
            <a:off x="4365840" y="2172228"/>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11" name="TextBox 10"/>
          <p:cNvSpPr txBox="1"/>
          <p:nvPr/>
        </p:nvSpPr>
        <p:spPr>
          <a:xfrm>
            <a:off x="5394915" y="2432132"/>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12" name="TextBox 11"/>
          <p:cNvSpPr txBox="1"/>
          <p:nvPr/>
        </p:nvSpPr>
        <p:spPr>
          <a:xfrm>
            <a:off x="3738974" y="3329953"/>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14" name="TextBox 13"/>
          <p:cNvSpPr txBox="1"/>
          <p:nvPr/>
        </p:nvSpPr>
        <p:spPr>
          <a:xfrm>
            <a:off x="2288161" y="5511814"/>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15" name="TextBox 14"/>
          <p:cNvSpPr txBox="1"/>
          <p:nvPr/>
        </p:nvSpPr>
        <p:spPr>
          <a:xfrm>
            <a:off x="5668366" y="3095717"/>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16" name="TextBox 15"/>
          <p:cNvSpPr txBox="1"/>
          <p:nvPr/>
        </p:nvSpPr>
        <p:spPr>
          <a:xfrm>
            <a:off x="8797455" y="5931508"/>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17" name="TextBox 16"/>
          <p:cNvSpPr txBox="1"/>
          <p:nvPr/>
        </p:nvSpPr>
        <p:spPr>
          <a:xfrm>
            <a:off x="8797455" y="3044115"/>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18" name="TextBox 17"/>
          <p:cNvSpPr txBox="1"/>
          <p:nvPr/>
        </p:nvSpPr>
        <p:spPr>
          <a:xfrm>
            <a:off x="2280330" y="2560512"/>
            <a:ext cx="658443" cy="923330"/>
          </a:xfrm>
          <a:prstGeom prst="rect">
            <a:avLst/>
          </a:prstGeom>
          <a:noFill/>
          <a:ln>
            <a:noFill/>
          </a:ln>
        </p:spPr>
        <p:txBody>
          <a:bodyPr wrap="square" rtlCol="0">
            <a:spAutoFit/>
          </a:bodyPr>
          <a:lstStyle/>
          <a:p>
            <a:r>
              <a:rPr lang="en-US" sz="5400" smtClean="0">
                <a:solidFill>
                  <a:srgbClr val="00B0F0"/>
                </a:solidFill>
                <a:sym typeface="Wingdings 2" panose="05020102010507070707" pitchFamily="18" charset="2"/>
              </a:rPr>
              <a:t></a:t>
            </a:r>
            <a:endParaRPr lang="en-US" sz="5400">
              <a:solidFill>
                <a:srgbClr val="00B0F0"/>
              </a:solidFill>
            </a:endParaRPr>
          </a:p>
        </p:txBody>
      </p:sp>
      <p:sp>
        <p:nvSpPr>
          <p:cNvPr id="19" name="TextBox 18"/>
          <p:cNvSpPr txBox="1"/>
          <p:nvPr/>
        </p:nvSpPr>
        <p:spPr>
          <a:xfrm>
            <a:off x="6344803" y="4085319"/>
            <a:ext cx="658443" cy="769441"/>
          </a:xfrm>
          <a:prstGeom prst="rect">
            <a:avLst/>
          </a:prstGeom>
          <a:noFill/>
          <a:ln>
            <a:noFill/>
          </a:ln>
        </p:spPr>
        <p:txBody>
          <a:bodyPr wrap="square" rtlCol="0">
            <a:spAutoFit/>
          </a:bodyPr>
          <a:lstStyle/>
          <a:p>
            <a:r>
              <a:rPr lang="en-US" sz="4400" smtClean="0">
                <a:solidFill>
                  <a:srgbClr val="00B0F0"/>
                </a:solidFill>
                <a:sym typeface="Wingdings 2" panose="05020102010507070707" pitchFamily="18" charset="2"/>
              </a:rPr>
              <a:t></a:t>
            </a:r>
            <a:endParaRPr lang="en-US" sz="4400">
              <a:solidFill>
                <a:srgbClr val="00B0F0"/>
              </a:solidFill>
            </a:endParaRPr>
          </a:p>
        </p:txBody>
      </p:sp>
      <p:sp>
        <p:nvSpPr>
          <p:cNvPr id="20" name="TextBox 19"/>
          <p:cNvSpPr txBox="1"/>
          <p:nvPr/>
        </p:nvSpPr>
        <p:spPr>
          <a:xfrm>
            <a:off x="10284080" y="4239157"/>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1" name="TextBox 20"/>
          <p:cNvSpPr txBox="1"/>
          <p:nvPr/>
        </p:nvSpPr>
        <p:spPr>
          <a:xfrm>
            <a:off x="6851330" y="2689701"/>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2" name="TextBox 21"/>
          <p:cNvSpPr txBox="1"/>
          <p:nvPr/>
        </p:nvSpPr>
        <p:spPr>
          <a:xfrm>
            <a:off x="6095949" y="1460539"/>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3" name="TextBox 22"/>
          <p:cNvSpPr txBox="1"/>
          <p:nvPr/>
        </p:nvSpPr>
        <p:spPr>
          <a:xfrm>
            <a:off x="6888886" y="5808396"/>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4" name="TextBox 23"/>
          <p:cNvSpPr txBox="1"/>
          <p:nvPr/>
        </p:nvSpPr>
        <p:spPr>
          <a:xfrm>
            <a:off x="7964240" y="4500766"/>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6" name="TextBox 25"/>
          <p:cNvSpPr txBox="1"/>
          <p:nvPr/>
        </p:nvSpPr>
        <p:spPr>
          <a:xfrm>
            <a:off x="4241979" y="5265592"/>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7" name="TextBox 26"/>
          <p:cNvSpPr txBox="1"/>
          <p:nvPr/>
        </p:nvSpPr>
        <p:spPr>
          <a:xfrm>
            <a:off x="8986798" y="1335208"/>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8" name="TextBox 27"/>
          <p:cNvSpPr txBox="1"/>
          <p:nvPr/>
        </p:nvSpPr>
        <p:spPr>
          <a:xfrm>
            <a:off x="6768133" y="3480438"/>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
        <p:nvSpPr>
          <p:cNvPr id="29" name="TextBox 28"/>
          <p:cNvSpPr txBox="1"/>
          <p:nvPr/>
        </p:nvSpPr>
        <p:spPr>
          <a:xfrm>
            <a:off x="3011612" y="3817782"/>
            <a:ext cx="710801" cy="1015663"/>
          </a:xfrm>
          <a:prstGeom prst="rect">
            <a:avLst/>
          </a:prstGeom>
          <a:noFill/>
        </p:spPr>
        <p:txBody>
          <a:bodyPr wrap="square" rtlCol="0">
            <a:spAutoFit/>
          </a:bodyPr>
          <a:lstStyle/>
          <a:p>
            <a:r>
              <a:rPr lang="en-US" sz="6000" smtClean="0">
                <a:solidFill>
                  <a:srgbClr val="FF0000"/>
                </a:solidFill>
                <a:sym typeface="Wingdings 2" panose="05020102010507070707" pitchFamily="18" charset="2"/>
              </a:rPr>
              <a:t></a:t>
            </a:r>
            <a:endParaRPr lang="en-US" sz="6000">
              <a:solidFill>
                <a:srgbClr val="FF0000"/>
              </a:solidFill>
            </a:endParaRPr>
          </a:p>
        </p:txBody>
      </p:sp>
    </p:spTree>
    <p:extLst>
      <p:ext uri="{BB962C8B-B14F-4D97-AF65-F5344CB8AC3E}">
        <p14:creationId xmlns:p14="http://schemas.microsoft.com/office/powerpoint/2010/main" val="8160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Vertic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arn(inVertical)">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8" grpId="0"/>
      <p:bldP spid="19" grpId="0"/>
      <p:bldP spid="20" grpId="0"/>
      <p:bldP spid="21" grpId="0"/>
      <p:bldP spid="22" grpId="0"/>
      <p:bldP spid="23" grpId="0"/>
      <p:bldP spid="24"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909109"/>
            </a:xfrm>
            <a:prstGeom prst="rect">
              <a:avLst/>
            </a:prstGeom>
            <a:noFill/>
          </p:spPr>
          <p:txBody>
            <a:bodyPr wrap="square" rtlCol="0">
              <a:spAutoFit/>
            </a:bodyPr>
            <a:lstStyle/>
            <a:p>
              <a:pPr marL="0" marR="0">
                <a:lnSpc>
                  <a:spcPct val="120000"/>
                </a:lnSpc>
                <a:spcBef>
                  <a:spcPts val="0"/>
                </a:spcBef>
                <a:spcAft>
                  <a:spcPts val="0"/>
                </a:spcAft>
              </a:pPr>
              <a:r>
                <a:rPr lang="vi-VN" sz="3200" dirty="0">
                  <a:solidFill>
                    <a:srgbClr val="FF0000"/>
                  </a:solidFill>
                  <a:effectLst/>
                  <a:latin typeface="Arial "/>
                  <a:ea typeface="Times New Roman" panose="02020603050405020304" pitchFamily="18" charset="0"/>
                  <a:cs typeface="Calibri" panose="020F0502020204030204" pitchFamily="34" charset="0"/>
                </a:rPr>
                <a:t>Thức ăn đồ uống có lợi:</a:t>
              </a:r>
              <a:r>
                <a:rPr lang="en-US" sz="3200" dirty="0">
                  <a:solidFill>
                    <a:srgbClr val="FF0000"/>
                  </a:solidFill>
                  <a:effectLst/>
                  <a:latin typeface="Arial "/>
                  <a:ea typeface="Times New Roman" panose="02020603050405020304" pitchFamily="18" charset="0"/>
                  <a:cs typeface="Calibri" panose="020F0502020204030204" pitchFamily="34" charset="0"/>
                </a:rPr>
                <a:t> </a:t>
              </a:r>
              <a:r>
                <a:rPr lang="vi-VN" sz="3200">
                  <a:solidFill>
                    <a:srgbClr val="002060"/>
                  </a:solidFill>
                  <a:effectLst/>
                  <a:latin typeface="Arial "/>
                  <a:ea typeface="Times New Roman" panose="02020603050405020304" pitchFamily="18" charset="0"/>
                  <a:cs typeface="Calibri" panose="020F0502020204030204" pitchFamily="34" charset="0"/>
                </a:rPr>
                <a:t>nước </a:t>
              </a:r>
              <a:r>
                <a:rPr lang="vi-VN" sz="3200" smtClean="0">
                  <a:solidFill>
                    <a:srgbClr val="002060"/>
                  </a:solidFill>
                  <a:effectLst/>
                  <a:latin typeface="Arial "/>
                  <a:ea typeface="Times New Roman" panose="02020603050405020304" pitchFamily="18" charset="0"/>
                  <a:cs typeface="Calibri" panose="020F0502020204030204" pitchFamily="34" charset="0"/>
                </a:rPr>
                <a:t>lọc, </a:t>
              </a:r>
              <a:r>
                <a:rPr lang="vi-VN" sz="3200" dirty="0">
                  <a:solidFill>
                    <a:srgbClr val="002060"/>
                  </a:solidFill>
                  <a:effectLst/>
                  <a:latin typeface="Arial "/>
                  <a:ea typeface="Times New Roman" panose="02020603050405020304" pitchFamily="18" charset="0"/>
                  <a:cs typeface="Calibri" panose="020F0502020204030204" pitchFamily="34" charset="0"/>
                </a:rPr>
                <a:t>nước đã </a:t>
              </a:r>
              <a:r>
                <a:rPr lang="vi-VN" sz="3200">
                  <a:solidFill>
                    <a:srgbClr val="002060"/>
                  </a:solidFill>
                  <a:effectLst/>
                  <a:latin typeface="Arial "/>
                  <a:ea typeface="Times New Roman" panose="02020603050405020304" pitchFamily="18" charset="0"/>
                  <a:cs typeface="Calibri" panose="020F0502020204030204" pitchFamily="34" charset="0"/>
                </a:rPr>
                <a:t>đun </a:t>
              </a:r>
              <a:r>
                <a:rPr lang="vi-VN" sz="3200" smtClean="0">
                  <a:solidFill>
                    <a:srgbClr val="002060"/>
                  </a:solidFill>
                  <a:effectLst/>
                  <a:latin typeface="Arial "/>
                  <a:ea typeface="Times New Roman" panose="02020603050405020304" pitchFamily="18" charset="0"/>
                  <a:cs typeface="Calibri" panose="020F0502020204030204" pitchFamily="34" charset="0"/>
                </a:rPr>
                <a:t>sôi, </a:t>
              </a:r>
              <a:r>
                <a:rPr lang="vi-VN" sz="3200" dirty="0">
                  <a:solidFill>
                    <a:srgbClr val="002060"/>
                  </a:solidFill>
                  <a:effectLst/>
                  <a:latin typeface="Arial "/>
                  <a:ea typeface="Times New Roman" panose="02020603050405020304" pitchFamily="18" charset="0"/>
                  <a:cs typeface="Calibri" panose="020F0502020204030204" pitchFamily="34" charset="0"/>
                </a:rPr>
                <a:t>sữa, ngũ cốc, cá thịt</a:t>
              </a:r>
              <a:r>
                <a:rPr lang="vi-VN" sz="3200">
                  <a:solidFill>
                    <a:srgbClr val="002060"/>
                  </a:solidFill>
                  <a:effectLst/>
                  <a:latin typeface="Arial "/>
                  <a:ea typeface="Times New Roman" panose="02020603050405020304" pitchFamily="18" charset="0"/>
                  <a:cs typeface="Calibri" panose="020F0502020204030204" pitchFamily="34" charset="0"/>
                </a:rPr>
                <a:t>, </a:t>
              </a:r>
              <a:r>
                <a:rPr lang="vi-VN" sz="3200" smtClean="0">
                  <a:solidFill>
                    <a:srgbClr val="002060"/>
                  </a:solidFill>
                  <a:effectLst/>
                  <a:latin typeface="Arial "/>
                  <a:ea typeface="Times New Roman" panose="02020603050405020304" pitchFamily="18" charset="0"/>
                  <a:cs typeface="Calibri" panose="020F0502020204030204" pitchFamily="34" charset="0"/>
                </a:rPr>
                <a:t>rau, hoa </a:t>
              </a:r>
              <a:r>
                <a:rPr lang="vi-VN" sz="3200" dirty="0">
                  <a:solidFill>
                    <a:srgbClr val="002060"/>
                  </a:solidFill>
                  <a:effectLst/>
                  <a:latin typeface="Arial "/>
                  <a:ea typeface="Times New Roman" panose="02020603050405020304" pitchFamily="18" charset="0"/>
                  <a:cs typeface="Calibri" panose="020F0502020204030204" pitchFamily="34" charset="0"/>
                </a:rPr>
                <a:t>quả tươi</a:t>
              </a:r>
              <a:r>
                <a:rPr lang="en-US" sz="3200" dirty="0">
                  <a:solidFill>
                    <a:srgbClr val="002060"/>
                  </a:solidFill>
                  <a:effectLst/>
                  <a:latin typeface="Arial "/>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25377"/>
            </a:xfrm>
            <a:prstGeom prst="rect">
              <a:avLst/>
            </a:prstGeom>
            <a:noFill/>
          </p:spPr>
          <p:txBody>
            <a:bodyPr wrap="square" rtlCol="0">
              <a:spAutoFit/>
            </a:bodyPr>
            <a:lstStyle/>
            <a:p>
              <a:pPr marL="0" marR="0">
                <a:lnSpc>
                  <a:spcPct val="120000"/>
                </a:lnSpc>
                <a:spcBef>
                  <a:spcPts val="0"/>
                </a:spcBef>
                <a:spcAft>
                  <a:spcPts val="0"/>
                </a:spcAft>
              </a:pPr>
              <a:r>
                <a:rPr lang="vi-VN" sz="3200" dirty="0">
                  <a:solidFill>
                    <a:srgbClr val="FF0000"/>
                  </a:solidFill>
                  <a:effectLst/>
                  <a:latin typeface="Arial "/>
                  <a:ea typeface="Times New Roman" panose="02020603050405020304" pitchFamily="18" charset="0"/>
                  <a:cs typeface="Calibri" panose="020F0502020204030204" pitchFamily="34" charset="0"/>
                </a:rPr>
                <a:t>Thức ăn không có lợi: </a:t>
              </a:r>
              <a:r>
                <a:rPr lang="vi-VN" sz="3200" dirty="0">
                  <a:solidFill>
                    <a:srgbClr val="002060"/>
                  </a:solidFill>
                  <a:effectLst/>
                  <a:latin typeface="Arial "/>
                  <a:ea typeface="Times New Roman" panose="02020603050405020304" pitchFamily="18" charset="0"/>
                  <a:cs typeface="Calibri" panose="020F0502020204030204" pitchFamily="34" charset="0"/>
                </a:rPr>
                <a:t>đồ uống có ga có cồn,</a:t>
              </a:r>
              <a:r>
                <a:rPr lang="en-US" sz="3200" dirty="0">
                  <a:solidFill>
                    <a:srgbClr val="002060"/>
                  </a:solidFill>
                  <a:effectLst/>
                  <a:latin typeface="Arial "/>
                  <a:ea typeface="Times New Roman" panose="02020603050405020304" pitchFamily="18" charset="0"/>
                  <a:cs typeface="Calibri" panose="020F0502020204030204" pitchFamily="34" charset="0"/>
                </a:rPr>
                <a:t> </a:t>
              </a:r>
              <a:r>
                <a:rPr lang="vi-VN" sz="3200" dirty="0">
                  <a:solidFill>
                    <a:srgbClr val="002060"/>
                  </a:solidFill>
                  <a:effectLst/>
                  <a:latin typeface="Arial "/>
                  <a:ea typeface="Times New Roman" panose="02020603050405020304" pitchFamily="18" charset="0"/>
                  <a:cs typeface="Calibri" panose="020F0502020204030204" pitchFamily="34" charset="0"/>
                </a:rPr>
                <a:t>đồ chiên </a:t>
              </a:r>
              <a:r>
                <a:rPr lang="en-US" sz="3200" dirty="0">
                  <a:solidFill>
                    <a:srgbClr val="002060"/>
                  </a:solidFill>
                  <a:effectLst/>
                  <a:latin typeface="Arial "/>
                  <a:ea typeface="Times New Roman" panose="02020603050405020304" pitchFamily="18" charset="0"/>
                  <a:cs typeface="Calibri" panose="020F0502020204030204" pitchFamily="34" charset="0"/>
                </a:rPr>
                <a:t>r</a:t>
              </a:r>
              <a:r>
                <a:rPr lang="vi-VN" sz="3200" dirty="0">
                  <a:solidFill>
                    <a:srgbClr val="002060"/>
                  </a:solidFill>
                  <a:effectLst/>
                  <a:latin typeface="Arial "/>
                  <a:ea typeface="Times New Roman" panose="02020603050405020304" pitchFamily="18" charset="0"/>
                  <a:cs typeface="Calibri" panose="020F0502020204030204" pitchFamily="34" charset="0"/>
                </a:rPr>
                <a:t>án, đồ ăn nhanh, chế </a:t>
              </a:r>
              <a:r>
                <a:rPr lang="vi-VN" sz="3200">
                  <a:solidFill>
                    <a:srgbClr val="002060"/>
                  </a:solidFill>
                  <a:effectLst/>
                  <a:latin typeface="Arial "/>
                  <a:ea typeface="Times New Roman" panose="02020603050405020304" pitchFamily="18" charset="0"/>
                  <a:cs typeface="Calibri" panose="020F0502020204030204" pitchFamily="34" charset="0"/>
                </a:rPr>
                <a:t>biến </a:t>
              </a:r>
              <a:r>
                <a:rPr lang="vi-VN" sz="3200" smtClean="0">
                  <a:solidFill>
                    <a:srgbClr val="002060"/>
                  </a:solidFill>
                  <a:effectLst/>
                  <a:latin typeface="Arial "/>
                  <a:ea typeface="Times New Roman" panose="02020603050405020304" pitchFamily="18" charset="0"/>
                  <a:cs typeface="Calibri" panose="020F0502020204030204" pitchFamily="34" charset="0"/>
                </a:rPr>
                <a:t>sẵn </a:t>
              </a:r>
              <a:r>
                <a:rPr lang="vi-VN" sz="3200" dirty="0">
                  <a:solidFill>
                    <a:srgbClr val="002060"/>
                  </a:solidFill>
                  <a:effectLst/>
                  <a:latin typeface="Arial "/>
                  <a:ea typeface="Times New Roman" panose="02020603050405020304" pitchFamily="18" charset="0"/>
                  <a:cs typeface="Calibri" panose="020F0502020204030204" pitchFamily="34" charset="0"/>
                </a:rPr>
                <a:t>để </a:t>
              </a:r>
              <a:r>
                <a:rPr lang="vi-VN" sz="3200">
                  <a:solidFill>
                    <a:srgbClr val="002060"/>
                  </a:solidFill>
                  <a:effectLst/>
                  <a:latin typeface="Arial "/>
                  <a:ea typeface="Times New Roman" panose="02020603050405020304" pitchFamily="18" charset="0"/>
                  <a:cs typeface="Calibri" panose="020F0502020204030204" pitchFamily="34" charset="0"/>
                </a:rPr>
                <a:t>đông </a:t>
              </a:r>
              <a:r>
                <a:rPr lang="vi-VN" sz="3200" smtClean="0">
                  <a:solidFill>
                    <a:srgbClr val="002060"/>
                  </a:solidFill>
                  <a:effectLst/>
                  <a:latin typeface="Arial "/>
                  <a:ea typeface="Times New Roman" panose="02020603050405020304" pitchFamily="18" charset="0"/>
                  <a:cs typeface="Calibri" panose="020F0502020204030204" pitchFamily="34" charset="0"/>
                </a:rPr>
                <a:t>lạnh </a:t>
              </a:r>
              <a:r>
                <a:rPr lang="vi-VN" sz="3200" dirty="0">
                  <a:solidFill>
                    <a:srgbClr val="002060"/>
                  </a:solidFill>
                  <a:effectLst/>
                  <a:latin typeface="Arial "/>
                  <a:ea typeface="Times New Roman" panose="02020603050405020304" pitchFamily="18" charset="0"/>
                  <a:cs typeface="Calibri" panose="020F0502020204030204" pitchFamily="34" charset="0"/>
                </a:rPr>
                <a:t>để lâu…</a:t>
              </a:r>
              <a:endParaRPr lang="en-US" sz="3200" dirty="0">
                <a:solidFill>
                  <a:srgbClr val="002060"/>
                </a:solidFill>
                <a:effectLst/>
                <a:latin typeface="Arial "/>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smtClean="0">
                <a:solidFill>
                  <a:prstClr val="black"/>
                </a:solidFill>
                <a:latin typeface="Calibri" panose="020F0502020204030204"/>
              </a:rPr>
              <a:t>2. Em </a:t>
            </a:r>
            <a:r>
              <a:rPr lang="vi-VN" sz="3200" b="1" dirty="0">
                <a:solidFill>
                  <a:prstClr val="black"/>
                </a:solidFill>
                <a:latin typeface="Calibri" panose="020F0502020204030204"/>
              </a:rPr>
              <a:t>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601</Words>
  <Application>Microsoft Office PowerPoint</Application>
  <PresentationFormat>Widescreen</PresentationFormat>
  <Paragraphs>71</Paragraphs>
  <Slides>24</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Arial </vt:lpstr>
      <vt:lpstr>Calibri</vt:lpstr>
      <vt:lpstr>Calibri Light</vt:lpstr>
      <vt:lpstr>等线</vt:lpstr>
      <vt:lpstr>LNTH-LuoLuoNotangYuanTi 1</vt:lpstr>
      <vt:lpstr>Times New Roman</vt:lpstr>
      <vt:lpstr>Wingdings 2</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77</cp:revision>
  <dcterms:created xsi:type="dcterms:W3CDTF">2022-11-07T12:44:30Z</dcterms:created>
  <dcterms:modified xsi:type="dcterms:W3CDTF">2025-02-23T13:30:52Z</dcterms:modified>
</cp:coreProperties>
</file>