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5"/>
  </p:notesMasterIdLst>
  <p:sldIdLst>
    <p:sldId id="322" r:id="rId3"/>
    <p:sldId id="341" r:id="rId4"/>
    <p:sldId id="333" r:id="rId5"/>
    <p:sldId id="361" r:id="rId6"/>
    <p:sldId id="362" r:id="rId7"/>
    <p:sldId id="334" r:id="rId8"/>
    <p:sldId id="335" r:id="rId9"/>
    <p:sldId id="336" r:id="rId10"/>
    <p:sldId id="363" r:id="rId11"/>
    <p:sldId id="364" r:id="rId12"/>
    <p:sldId id="360" r:id="rId13"/>
    <p:sldId id="353" r:id="rId14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16"/>
      <p:bold r:id="rId17"/>
    </p:embeddedFont>
    <p:embeddedFont>
      <p:font typeface="Kalam" panose="020B0604020202020204" charset="0"/>
      <p:regular r:id="rId18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D6C"/>
    <a:srgbClr val="DF3C7E"/>
    <a:srgbClr val="000000"/>
    <a:srgbClr val="E6F7F9"/>
    <a:srgbClr val="BEE7FB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66"/>
    <p:restoredTop sz="95846"/>
  </p:normalViewPr>
  <p:slideViewPr>
    <p:cSldViewPr snapToGrid="0">
      <p:cViewPr varScale="1">
        <p:scale>
          <a:sx n="72" d="100"/>
          <a:sy n="72" d="100"/>
        </p:scale>
        <p:origin x="7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8" y="276445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733648" y="1794030"/>
            <a:ext cx="2487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</a:p>
          <a:p>
            <a:pPr algn="ctr">
              <a:defRPr/>
            </a:pPr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</a:p>
          <a:p>
            <a:pPr algn="ctr">
              <a:defRPr/>
            </a:pPr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</a:p>
          <a:p>
            <a:pPr algn="ctr">
              <a:defRPr/>
            </a:pPr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3221031" y="434112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510749" y="530087"/>
            <a:ext cx="5786850" cy="4144069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338005" y="2456848"/>
              <a:ext cx="3052642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 TẬP CHÍNH TẢ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71" y="1828907"/>
            <a:ext cx="1938829" cy="19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E99D2B-CA8F-844F-95D0-5686E8FA1BB9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TẾT ĐẾN RỒI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89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82" y="23760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1866993" y="174371"/>
            <a:ext cx="531156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Chọn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g </a:t>
            </a:r>
            <a:r>
              <a:rPr lang="vi-VN" sz="2400" b="1" dirty="0">
                <a:solidFill>
                  <a:srgbClr val="17479D"/>
                </a:solidFill>
                <a:latin typeface="+mj-lt"/>
              </a:rPr>
              <a:t>hoặc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gh</a:t>
            </a:r>
            <a:r>
              <a:rPr lang="vi-VN" sz="2400" b="1" dirty="0">
                <a:solidFill>
                  <a:srgbClr val="17479D"/>
                </a:solidFill>
                <a:latin typeface="+mj-lt"/>
              </a:rPr>
              <a:t> thay cho ô vuông.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5C1CE-5D69-A34F-A998-7A729CD09BF1}"/>
              </a:ext>
            </a:extLst>
          </p:cNvPr>
          <p:cNvGrpSpPr/>
          <p:nvPr/>
        </p:nvGrpSpPr>
        <p:grpSpPr>
          <a:xfrm>
            <a:off x="1131131" y="2750664"/>
            <a:ext cx="6881737" cy="2441630"/>
            <a:chOff x="-619979" y="666222"/>
            <a:chExt cx="6881737" cy="244163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A00893-BE8B-5B41-BEEC-11F2E7ED6F7E}"/>
                </a:ext>
              </a:extLst>
            </p:cNvPr>
            <p:cNvSpPr/>
            <p:nvPr/>
          </p:nvSpPr>
          <p:spPr>
            <a:xfrm>
              <a:off x="-619979" y="666222"/>
              <a:ext cx="6881737" cy="2441630"/>
            </a:xfrm>
            <a:custGeom>
              <a:avLst/>
              <a:gdLst>
                <a:gd name="connsiteX0" fmla="*/ 0 w 6084784"/>
                <a:gd name="connsiteY0" fmla="*/ 0 h 1835118"/>
                <a:gd name="connsiteX1" fmla="*/ 6084784 w 6084784"/>
                <a:gd name="connsiteY1" fmla="*/ 0 h 1835118"/>
                <a:gd name="connsiteX2" fmla="*/ 6084784 w 6084784"/>
                <a:gd name="connsiteY2" fmla="*/ 1835118 h 1835118"/>
                <a:gd name="connsiteX3" fmla="*/ 0 w 6084784"/>
                <a:gd name="connsiteY3" fmla="*/ 1835118 h 1835118"/>
                <a:gd name="connsiteX4" fmla="*/ 0 w 6084784"/>
                <a:gd name="connsiteY4" fmla="*/ 0 h 18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784" h="1835118" fill="none" extrusionOk="0">
                  <a:moveTo>
                    <a:pt x="0" y="0"/>
                  </a:moveTo>
                  <a:cubicBezTo>
                    <a:pt x="2207130" y="106216"/>
                    <a:pt x="4799048" y="-142119"/>
                    <a:pt x="6084784" y="0"/>
                  </a:cubicBezTo>
                  <a:cubicBezTo>
                    <a:pt x="6132447" y="571215"/>
                    <a:pt x="5937822" y="1292305"/>
                    <a:pt x="6084784" y="1835118"/>
                  </a:cubicBezTo>
                  <a:cubicBezTo>
                    <a:pt x="5396047" y="1805890"/>
                    <a:pt x="1024774" y="1819424"/>
                    <a:pt x="0" y="1835118"/>
                  </a:cubicBezTo>
                  <a:cubicBezTo>
                    <a:pt x="-164962" y="1330646"/>
                    <a:pt x="14472" y="351695"/>
                    <a:pt x="0" y="0"/>
                  </a:cubicBezTo>
                  <a:close/>
                </a:path>
                <a:path w="6084784" h="1835118" stroke="0" extrusionOk="0">
                  <a:moveTo>
                    <a:pt x="0" y="0"/>
                  </a:moveTo>
                  <a:cubicBezTo>
                    <a:pt x="2686118" y="-71603"/>
                    <a:pt x="3872221" y="126493"/>
                    <a:pt x="6084784" y="0"/>
                  </a:cubicBezTo>
                  <a:cubicBezTo>
                    <a:pt x="6030911" y="659806"/>
                    <a:pt x="6174293" y="1289343"/>
                    <a:pt x="6084784" y="1835118"/>
                  </a:cubicBezTo>
                  <a:cubicBezTo>
                    <a:pt x="5144353" y="1879962"/>
                    <a:pt x="2819533" y="1678231"/>
                    <a:pt x="0" y="1835118"/>
                  </a:cubicBezTo>
                  <a:cubicBezTo>
                    <a:pt x="148008" y="924691"/>
                    <a:pt x="94600" y="366559"/>
                    <a:pt x="0" y="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txBody>
            <a:bodyPr wrap="square" anchor="b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chải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tóc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ao</a:t>
              </a:r>
              <a:endPara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Nàng mây áo </a:t>
              </a:r>
              <a:r>
                <a: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trắng       é vào soi</a:t>
              </a:r>
              <a:r>
                <a:rPr lang="en-US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ương</a:t>
              </a:r>
              <a:r>
                <a: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en-VN" sz="2400" dirty="0">
                  <a:latin typeface="+mj-lt"/>
                  <a:ea typeface="Calibri" panose="020F0502020204030204" pitchFamily="34" charset="0"/>
                </a:rPr>
                <a:t>(Trần Đăng Khoa)</a:t>
              </a:r>
              <a:endPara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B1E92-CFF9-E147-B911-E623B6E48522}"/>
                </a:ext>
              </a:extLst>
            </p:cNvPr>
            <p:cNvSpPr/>
            <p:nvPr/>
          </p:nvSpPr>
          <p:spPr>
            <a:xfrm>
              <a:off x="2610374" y="1987513"/>
              <a:ext cx="473504" cy="3638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en-VN" sz="2400">
                <a:solidFill>
                  <a:srgbClr val="BAE5E4"/>
                </a:solidFill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600C9E-429F-0547-A61E-1698C59A51EA}"/>
                </a:ext>
              </a:extLst>
            </p:cNvPr>
            <p:cNvSpPr/>
            <p:nvPr/>
          </p:nvSpPr>
          <p:spPr>
            <a:xfrm>
              <a:off x="4583909" y="1951117"/>
              <a:ext cx="395589" cy="3638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en-VN" sz="2400">
                <a:solidFill>
                  <a:srgbClr val="BAE5E4"/>
                </a:solidFill>
                <a:latin typeface="+mj-lt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4321728" y="3961187"/>
            <a:ext cx="579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gh</a:t>
            </a:r>
            <a:endParaRPr lang="en-VN" sz="2800" b="1" dirty="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6374420" y="393938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237D3-7C2B-564A-A91F-311E042AB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486" y="730839"/>
            <a:ext cx="3140582" cy="24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085035" y="187878"/>
            <a:ext cx="531156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21" y="39188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1335883" y="625670"/>
            <a:ext cx="63279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a) </a:t>
            </a:r>
            <a:r>
              <a:rPr lang="vi-VN" sz="2400" dirty="0">
                <a:latin typeface="+mj-lt"/>
              </a:rPr>
              <a:t>Tìm tiếng ghép được với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sinh</a:t>
            </a:r>
            <a:r>
              <a:rPr lang="vi-VN" sz="2400" dirty="0">
                <a:latin typeface="+mj-lt"/>
              </a:rPr>
              <a:t> hoặc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xinh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38106F6-31C4-9840-A0A9-663273ED3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72443"/>
              </p:ext>
            </p:extLst>
          </p:nvPr>
        </p:nvGraphicFramePr>
        <p:xfrm>
          <a:off x="1827738" y="1276082"/>
          <a:ext cx="6203078" cy="1600291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1210136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4992942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782534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817757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xinh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16B818E-28AC-B849-BE2A-D4C17484C953}"/>
              </a:ext>
            </a:extLst>
          </p:cNvPr>
          <p:cNvSpPr txBox="1"/>
          <p:nvPr/>
        </p:nvSpPr>
        <p:spPr>
          <a:xfrm>
            <a:off x="4391923" y="1438571"/>
            <a:ext cx="162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sinh nhật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FFA2C4-1497-AB40-AE0F-BC317C0CB4DC}"/>
              </a:ext>
            </a:extLst>
          </p:cNvPr>
          <p:cNvSpPr txBox="1"/>
          <p:nvPr/>
        </p:nvSpPr>
        <p:spPr>
          <a:xfrm>
            <a:off x="5637768" y="1443042"/>
            <a:ext cx="16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học sinh 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4A5155-115B-F347-8D3B-32D46E0631AF}"/>
              </a:ext>
            </a:extLst>
          </p:cNvPr>
          <p:cNvSpPr txBox="1"/>
          <p:nvPr/>
        </p:nvSpPr>
        <p:spPr>
          <a:xfrm>
            <a:off x="4345470" y="2202959"/>
            <a:ext cx="20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xinh xắn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B8BFA0-2F90-AA42-9C9D-A13EE371B5A5}"/>
              </a:ext>
            </a:extLst>
          </p:cNvPr>
          <p:cNvSpPr txBox="1"/>
          <p:nvPr/>
        </p:nvSpPr>
        <p:spPr>
          <a:xfrm>
            <a:off x="1408009" y="2735069"/>
            <a:ext cx="63279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b) </a:t>
            </a:r>
            <a:r>
              <a:rPr lang="vi-VN" sz="2400" dirty="0">
                <a:latin typeface="+mj-lt"/>
              </a:rPr>
              <a:t>Tìm từ có tiếng chứa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uc</a:t>
            </a:r>
            <a:r>
              <a:rPr lang="vi-VN" sz="2400" dirty="0">
                <a:latin typeface="+mj-lt"/>
              </a:rPr>
              <a:t> hoặc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ut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D4961AD0-E996-6B4C-8B8C-AF9EF1405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71844"/>
              </p:ext>
            </p:extLst>
          </p:nvPr>
        </p:nvGraphicFramePr>
        <p:xfrm>
          <a:off x="1827737" y="3327641"/>
          <a:ext cx="6203079" cy="1492935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1210135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4992944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797488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695447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02494C1-01BA-D247-9E04-15A69F1AE482}"/>
              </a:ext>
            </a:extLst>
          </p:cNvPr>
          <p:cNvSpPr txBox="1"/>
          <p:nvPr/>
        </p:nvSpPr>
        <p:spPr>
          <a:xfrm>
            <a:off x="4571999" y="3489130"/>
            <a:ext cx="162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súc miệng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AAD921-770B-F946-B8A6-EA426D5210A5}"/>
              </a:ext>
            </a:extLst>
          </p:cNvPr>
          <p:cNvSpPr txBox="1"/>
          <p:nvPr/>
        </p:nvSpPr>
        <p:spPr>
          <a:xfrm>
            <a:off x="5972832" y="3486606"/>
            <a:ext cx="16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khúc nhạc</a:t>
            </a:r>
            <a:endParaRPr lang="en-VN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AAC67A-6142-F64F-B864-0F5AB2FEC1D5}"/>
              </a:ext>
            </a:extLst>
          </p:cNvPr>
          <p:cNvSpPr txBox="1"/>
          <p:nvPr/>
        </p:nvSpPr>
        <p:spPr>
          <a:xfrm>
            <a:off x="4345470" y="4248964"/>
            <a:ext cx="162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bút chì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5" grpId="0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287268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0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78" y="3197641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E99D2B-CA8F-844F-95D0-5686E8FA1BB9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+mj-lt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36BB27-D671-1347-BA32-D22D5B140710}"/>
              </a:ext>
            </a:extLst>
          </p:cNvPr>
          <p:cNvGrpSpPr/>
          <p:nvPr/>
        </p:nvGrpSpPr>
        <p:grpSpPr>
          <a:xfrm>
            <a:off x="783160" y="563307"/>
            <a:ext cx="1623075" cy="751495"/>
            <a:chOff x="369342" y="617893"/>
            <a:chExt cx="1623075" cy="75149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3BC527-FCC1-264F-BD80-4A2E7E05E3EB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4E427B-6D61-2149-91D5-BC054A1BD746}"/>
                </a:ext>
              </a:extLst>
            </p:cNvPr>
            <p:cNvSpPr txBox="1"/>
            <p:nvPr/>
          </p:nvSpPr>
          <p:spPr>
            <a:xfrm>
              <a:off x="369342" y="66150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+mj-lt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2844062" y="532804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UTM Cookies" panose="02040603050506020204" pitchFamily="18" charset="0"/>
              </a:rPr>
              <a:t>YÊU CẦU CẦN ĐẠT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765502" y="1975234"/>
            <a:ext cx="696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latin typeface="+mj-lt"/>
              </a:rPr>
              <a:t>Biết viết chính tả theo hình thức nghe – viết.</a:t>
            </a:r>
            <a:endParaRPr lang="en-US" sz="280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2" y="1930097"/>
            <a:ext cx="531607" cy="502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2" y="2990607"/>
            <a:ext cx="502355" cy="502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765501" y="2764732"/>
            <a:ext cx="696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latin typeface="+mj-lt"/>
              </a:rPr>
              <a:t>Làm đúng các bài tập chính tả phân biệt </a:t>
            </a:r>
            <a:r>
              <a:rPr lang="vi-VN" sz="2800" i="1">
                <a:latin typeface="+mj-lt"/>
              </a:rPr>
              <a:t>g/gh, s/x, uc/ut</a:t>
            </a:r>
            <a:r>
              <a:rPr lang="vi-VN" sz="2800">
                <a:latin typeface="+mj-lt"/>
              </a:rPr>
              <a:t>.</a:t>
            </a:r>
            <a:endParaRPr lang="en-US" sz="280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79354-498C-844A-86F1-DD9EE483B1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784" y="347504"/>
            <a:ext cx="1398978" cy="12059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617417" y="657981"/>
            <a:ext cx="5680181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344504" y="2923359"/>
              <a:ext cx="3052642" cy="98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-</a:t>
              </a:r>
              <a:r>
                <a:rPr lang="vi-VN" sz="44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71" y="1828907"/>
            <a:ext cx="1938829" cy="19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E99D2B-CA8F-844F-95D0-5686E8FA1BB9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+mj-lt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49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1047022" y="89093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Tết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đến ǟē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83670" y="3614075"/>
            <a:ext cx="6886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và 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dành cho nhau những lời chúc tốt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đẹp.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   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CC4BC-AB0B-4E0B-B144-17F97594B90F}"/>
              </a:ext>
            </a:extLst>
          </p:cNvPr>
          <p:cNvSpPr txBox="1"/>
          <p:nvPr/>
        </p:nvSpPr>
        <p:spPr>
          <a:xfrm>
            <a:off x="159024" y="1456893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Vào dịp Tết, các gia đình thường gĀ bánh chưng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3896E-4382-47BF-8230-892159C299F9}"/>
              </a:ext>
            </a:extLst>
          </p:cNvPr>
          <p:cNvSpPr txBox="1"/>
          <p:nvPr/>
        </p:nvSpPr>
        <p:spPr>
          <a:xfrm>
            <a:off x="-184961" y="1998926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hoặc bánh tét. Người lớn thường tặng trẻ em những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142762" y="2545246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bao lì xì xinh xắn với mong ước các em mạnh khoẻ,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53008" y="3056747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giỏi giang. Tết là dịp mọi người quây quần bên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 nhau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50D79-D5D5-4A0C-85F0-E856281EFF91}"/>
              </a:ext>
            </a:extLst>
          </p:cNvPr>
          <p:cNvSpPr txBox="1"/>
          <p:nvPr/>
        </p:nvSpPr>
        <p:spPr>
          <a:xfrm>
            <a:off x="-489599" y="186040"/>
            <a:ext cx="10547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có những chữ cái nào viết hoa?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4033DE-105C-4CF1-B1E6-5ABAB1EFF70E}"/>
              </a:ext>
            </a:extLst>
          </p:cNvPr>
          <p:cNvCxnSpPr>
            <a:cxnSpLocks/>
          </p:cNvCxnSpPr>
          <p:nvPr/>
        </p:nvCxnSpPr>
        <p:spPr>
          <a:xfrm>
            <a:off x="2871416" y="1563334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75C50F-81BC-4572-B5B0-A3053A4375C6}"/>
              </a:ext>
            </a:extLst>
          </p:cNvPr>
          <p:cNvCxnSpPr>
            <a:cxnSpLocks/>
          </p:cNvCxnSpPr>
          <p:nvPr/>
        </p:nvCxnSpPr>
        <p:spPr>
          <a:xfrm>
            <a:off x="1139786" y="2078438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7D44C6-470C-41DA-959F-49F9DF9B5A18}"/>
              </a:ext>
            </a:extLst>
          </p:cNvPr>
          <p:cNvCxnSpPr>
            <a:cxnSpLocks/>
          </p:cNvCxnSpPr>
          <p:nvPr/>
        </p:nvCxnSpPr>
        <p:spPr>
          <a:xfrm>
            <a:off x="2469546" y="2078438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E5ED5F-03CF-4F35-A0EF-302FB7951FA4}"/>
              </a:ext>
            </a:extLst>
          </p:cNvPr>
          <p:cNvCxnSpPr>
            <a:cxnSpLocks/>
          </p:cNvCxnSpPr>
          <p:nvPr/>
        </p:nvCxnSpPr>
        <p:spPr>
          <a:xfrm>
            <a:off x="2791904" y="2617710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7C36FD-2859-4E5E-BC77-FC8148107D7C}"/>
              </a:ext>
            </a:extLst>
          </p:cNvPr>
          <p:cNvCxnSpPr>
            <a:cxnSpLocks/>
          </p:cNvCxnSpPr>
          <p:nvPr/>
        </p:nvCxnSpPr>
        <p:spPr>
          <a:xfrm>
            <a:off x="2147188" y="3716812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0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1047022" y="89093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Tết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đến ǟē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83670" y="3614075"/>
            <a:ext cx="6886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và 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dành cho nhau những lời chúc tốt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đẹp.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   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900037" y="1543082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6874901" y="2082862"/>
            <a:ext cx="1773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6907952" y="3184549"/>
            <a:ext cx="1740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616893" y="3724375"/>
            <a:ext cx="1300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6CC4BC-AB0B-4E0B-B144-17F97594B90F}"/>
              </a:ext>
            </a:extLst>
          </p:cNvPr>
          <p:cNvSpPr txBox="1"/>
          <p:nvPr/>
        </p:nvSpPr>
        <p:spPr>
          <a:xfrm>
            <a:off x="138226" y="1474829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Vào dịp Tết, các gia đình thường gĀ bánh chưng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3896E-4382-47BF-8230-892159C299F9}"/>
              </a:ext>
            </a:extLst>
          </p:cNvPr>
          <p:cNvSpPr txBox="1"/>
          <p:nvPr/>
        </p:nvSpPr>
        <p:spPr>
          <a:xfrm>
            <a:off x="-214574" y="2016651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hoặc bánh tét. Người lớn thường tặng trẻ em những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123939" y="2571750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bao lì xì xinh xắn với mong ước các em mạnh khoẻ,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38319" y="3062621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giỏi giang. Tết là dịp mọi người quây quần bên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 nhau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EEA744-E793-40CD-95F6-6EA7C37A6EAF}"/>
              </a:ext>
            </a:extLst>
          </p:cNvPr>
          <p:cNvCxnSpPr>
            <a:cxnSpLocks/>
          </p:cNvCxnSpPr>
          <p:nvPr/>
        </p:nvCxnSpPr>
        <p:spPr>
          <a:xfrm>
            <a:off x="5574859" y="3724375"/>
            <a:ext cx="156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EA0F28B-0BC3-4CF8-976A-8660CBAA8517}"/>
              </a:ext>
            </a:extLst>
          </p:cNvPr>
          <p:cNvSpPr txBox="1"/>
          <p:nvPr/>
        </p:nvSpPr>
        <p:spPr>
          <a:xfrm>
            <a:off x="616893" y="165830"/>
            <a:ext cx="7718724" cy="66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có những chữ nào dễ viết sai?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876429" y="411423"/>
            <a:ext cx="5365827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Luyện viết từ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876429" y="1685115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bánh chưng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888795" y="137176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876429" y="2273559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mạnh khoẻ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888795" y="1921813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876429" y="3502512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quây quần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888795" y="312607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1876429" y="2880255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giỏi giang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1891753" y="25243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CB38E-EB39-4BBB-8ED0-EFB14817DCC9}"/>
              </a:ext>
            </a:extLst>
          </p:cNvPr>
          <p:cNvSpPr/>
          <p:nvPr/>
        </p:nvSpPr>
        <p:spPr>
          <a:xfrm>
            <a:off x="1888795" y="1082179"/>
            <a:ext cx="59967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A13864-AAD7-42B3-AF7A-92BE8E8B230E}"/>
              </a:ext>
            </a:extLst>
          </p:cNvPr>
          <p:cNvSpPr/>
          <p:nvPr/>
        </p:nvSpPr>
        <p:spPr>
          <a:xfrm>
            <a:off x="1888795" y="3838883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6" y="190084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1889084" y="1385222"/>
            <a:ext cx="5365827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889082" y="548161"/>
            <a:ext cx="536582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1047022" y="89093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Tết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đến ǟē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83670" y="3614075"/>
            <a:ext cx="6886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và 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dành cho nhau những lời chúc tốt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đẹp.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   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CC4BC-AB0B-4E0B-B144-17F97594B90F}"/>
              </a:ext>
            </a:extLst>
          </p:cNvPr>
          <p:cNvSpPr txBox="1"/>
          <p:nvPr/>
        </p:nvSpPr>
        <p:spPr>
          <a:xfrm>
            <a:off x="159024" y="1456893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Vào dịp Tết, các gia đình thường gĀ bánh chưng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3896E-4382-47BF-8230-892159C299F9}"/>
              </a:ext>
            </a:extLst>
          </p:cNvPr>
          <p:cNvSpPr txBox="1"/>
          <p:nvPr/>
        </p:nvSpPr>
        <p:spPr>
          <a:xfrm>
            <a:off x="-184961" y="1998926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hoặc bánh tét. Người lớn thường tặng trẻ em những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142762" y="2545246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bao lì xì xinh xắn với mong ước các em mạnh khoẻ,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53008" y="3056747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giỏi giang. Tết là dịp mọi người quây quần bên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 nhau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81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395</Words>
  <Application>Microsoft Office PowerPoint</Application>
  <PresentationFormat>On-screen Show (16:9)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UTM Cookies</vt:lpstr>
      <vt:lpstr>Arial</vt:lpstr>
      <vt:lpstr>Montserrat</vt:lpstr>
      <vt:lpstr>UTM Avo</vt:lpstr>
      <vt:lpstr>Times New Roman</vt:lpstr>
      <vt:lpstr>HP001 4 hàng</vt:lpstr>
      <vt:lpstr>Kalam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Win10Pro</cp:lastModifiedBy>
  <cp:revision>176</cp:revision>
  <dcterms:modified xsi:type="dcterms:W3CDTF">2023-01-27T07:39:16Z</dcterms:modified>
</cp:coreProperties>
</file>