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1" r:id="rId3"/>
    <p:sldId id="269" r:id="rId4"/>
    <p:sldId id="270" r:id="rId5"/>
    <p:sldId id="260" r:id="rId6"/>
    <p:sldId id="268" r:id="rId7"/>
    <p:sldId id="265" r:id="rId8"/>
    <p:sldId id="271" r:id="rId9"/>
    <p:sldId id="257" r:id="rId10"/>
    <p:sldId id="272" r:id="rId11"/>
    <p:sldId id="273" r:id="rId12"/>
    <p:sldId id="274" r:id="rId13"/>
    <p:sldId id="288" r:id="rId14"/>
    <p:sldId id="275" r:id="rId15"/>
    <p:sldId id="294" r:id="rId16"/>
    <p:sldId id="277" r:id="rId17"/>
    <p:sldId id="296" r:id="rId18"/>
    <p:sldId id="278" r:id="rId19"/>
    <p:sldId id="276" r:id="rId20"/>
    <p:sldId id="290" r:id="rId21"/>
    <p:sldId id="295" r:id="rId22"/>
    <p:sldId id="291" r:id="rId23"/>
    <p:sldId id="293" r:id="rId24"/>
    <p:sldId id="279" r:id="rId25"/>
    <p:sldId id="262" r:id="rId26"/>
    <p:sldId id="280" r:id="rId27"/>
    <p:sldId id="281" r:id="rId28"/>
    <p:sldId id="282" r:id="rId29"/>
    <p:sldId id="283" r:id="rId30"/>
    <p:sldId id="264" r:id="rId31"/>
    <p:sldId id="284" r:id="rId32"/>
    <p:sldId id="285" r:id="rId33"/>
    <p:sldId id="286" r:id="rId34"/>
    <p:sldId id="266" r:id="rId35"/>
  </p:sldIdLst>
  <p:sldSz cx="12192000" cy="6858000"/>
  <p:notesSz cx="6858000" cy="9144000"/>
  <p:embeddedFontLst>
    <p:embeddedFont>
      <p:font typeface="#9Slide05 Aphrodite Pro" panose="020B0604020202020204" charset="0"/>
      <p:regular r:id="rId36"/>
    </p:embeddedFont>
    <p:embeddedFont>
      <p:font typeface="#9Slide05 SVNUT Triumph" panose="00000500000000000000" charset="0"/>
      <p:italic r:id="rId37"/>
    </p:embeddedFont>
    <p:embeddedFont>
      <p:font typeface="#9Slide05 VL Fadilla" panose="020B0604020202020204" charset="0"/>
      <p:regular r:id="rId38"/>
    </p:embeddedFont>
    <p:embeddedFont>
      <p:font typeface="#9Slide07 HoneyCream" panose="020B0604020202020204"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SVN-Newton" panose="02040603050506020204" pitchFamily="18" charset="0"/>
      <p:regular r:id="rId46"/>
    </p:embeddedFont>
    <p:embeddedFont>
      <p:font typeface="UTM Alexander" panose="02040603050506020204" pitchFamily="18" charset="0"/>
      <p:regular r:id="rId47"/>
    </p:embeddedFont>
    <p:embeddedFont>
      <p:font typeface="UTM Aptima" panose="02040603050506020204" pitchFamily="18" charset="0"/>
      <p:regular r:id="rId48"/>
      <p:bold r:id="rId49"/>
      <p:italic r:id="rId50"/>
      <p:boldItalic r:id="rId51"/>
    </p:embeddedFont>
    <p:embeddedFont>
      <p:font typeface="UTM Arruba KT" panose="02040603050506020204" pitchFamily="18" charset="0"/>
      <p:regular r:id="rId52"/>
    </p:embeddedFont>
    <p:embeddedFont>
      <p:font typeface="UTM Avo" panose="02040603050506020204" pitchFamily="18" charset="0"/>
      <p:regular r:id="rId53"/>
      <p:bold r:id="rId54"/>
      <p:italic r:id="rId55"/>
      <p:boldItalic r:id="rId56"/>
    </p:embeddedFont>
    <p:embeddedFont>
      <p:font typeface="UTM Cool Blue" panose="02040603050506020204" pitchFamily="18" charset="0"/>
      <p:regular r:id="rId57"/>
    </p:embeddedFont>
    <p:embeddedFont>
      <p:font typeface="UTM Futura Extra" panose="02040603050506020204" pitchFamily="18" charset="0"/>
      <p:bold r:id="rId58"/>
    </p:embeddedFont>
    <p:embeddedFont>
      <p:font typeface="UTM Wedding K&amp;T" panose="02040603050506020204" pitchFamily="18"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0" d="100"/>
          <a:sy n="60" d="100"/>
        </p:scale>
        <p:origin x="13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211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238241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3743388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52493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C00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C0000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45078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76836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2/5/2023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232856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2/5/2023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3090842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457200"/>
            <a:ext cx="12543182" cy="7498730"/>
          </a:xfrm>
          <a:prstGeom prst="rect">
            <a:avLst/>
          </a:prstGeom>
        </p:spPr>
      </p:pic>
    </p:spTree>
    <p:extLst>
      <p:ext uri="{BB962C8B-B14F-4D97-AF65-F5344CB8AC3E}">
        <p14:creationId xmlns:p14="http://schemas.microsoft.com/office/powerpoint/2010/main" val="360648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2/5/2023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2533239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2/5/2023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425947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2/5/2023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16443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129084" y="0"/>
            <a:ext cx="12321084" cy="6858594"/>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0070C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592914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4.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9.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6.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4.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17.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3.png"/><Relationship Id="rId10"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33.png"/><Relationship Id="rId10" Type="http://schemas.openxmlformats.org/officeDocument/2006/relationships/image" Target="../media/image50.png"/><Relationship Id="rId4" Type="http://schemas.openxmlformats.org/officeDocument/2006/relationships/image" Target="../media/image22.png"/><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3.png"/><Relationship Id="rId10" Type="http://schemas.openxmlformats.org/officeDocument/2006/relationships/image" Target="../media/image52.png"/><Relationship Id="rId4" Type="http://schemas.openxmlformats.org/officeDocument/2006/relationships/image" Target="../media/image22.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2.png"/><Relationship Id="rId10" Type="http://schemas.openxmlformats.org/officeDocument/2006/relationships/image" Target="../media/image50.png"/><Relationship Id="rId4" Type="http://schemas.openxmlformats.org/officeDocument/2006/relationships/image" Target="../media/image34.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7.wdp"/></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9.wdp"/><Relationship Id="rId11" Type="http://schemas.microsoft.com/office/2007/relationships/hdphoto" Target="../media/hdphoto10.wdp"/><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24.pn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36493"/>
          <a:stretch/>
        </p:blipFill>
        <p:spPr>
          <a:xfrm>
            <a:off x="6312878" y="4928499"/>
            <a:ext cx="5882100" cy="2186275"/>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r="36493"/>
          <a:stretch/>
        </p:blipFill>
        <p:spPr>
          <a:xfrm>
            <a:off x="3699167" y="5002284"/>
            <a:ext cx="5882100" cy="2186275"/>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r="36493"/>
          <a:stretch/>
        </p:blipFill>
        <p:spPr>
          <a:xfrm>
            <a:off x="-789115" y="4893244"/>
            <a:ext cx="5882100" cy="2186275"/>
          </a:xfrm>
          <a:prstGeom prst="rect">
            <a:avLst/>
          </a:prstGeom>
        </p:spPr>
      </p:pic>
      <p:sp>
        <p:nvSpPr>
          <p:cNvPr id="5" name="Rounded Rectangle 4"/>
          <p:cNvSpPr/>
          <p:nvPr/>
        </p:nvSpPr>
        <p:spPr>
          <a:xfrm>
            <a:off x="1596767" y="1296620"/>
            <a:ext cx="8910910" cy="4511821"/>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570" y="3367248"/>
            <a:ext cx="4052256" cy="4052256"/>
          </a:xfrm>
          <a:prstGeom prst="rect">
            <a:avLst/>
          </a:prstGeom>
          <a:effectLst>
            <a:innerShdw blurRad="63500" dist="50800">
              <a:prstClr val="black">
                <a:alpha val="50000"/>
              </a:prstClr>
            </a:innerShdw>
          </a:effectLst>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3279335">
            <a:off x="7873179" y="2435208"/>
            <a:ext cx="4431499" cy="3407324"/>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380" y="198780"/>
            <a:ext cx="1440542" cy="1440542"/>
          </a:xfrm>
          <a:prstGeom prst="rect">
            <a:avLst/>
          </a:prstGeom>
        </p:spPr>
      </p:pic>
      <p:pic>
        <p:nvPicPr>
          <p:cNvPr id="10" name="Picture 9">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3091" y="-153159"/>
            <a:ext cx="3247644" cy="1883401"/>
          </a:xfrm>
          <a:prstGeom prst="rect">
            <a:avLst/>
          </a:prstGeom>
        </p:spPr>
      </p:pic>
      <p:pic>
        <p:nvPicPr>
          <p:cNvPr id="11" name="Picture 10">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2172" y="-139396"/>
            <a:ext cx="2558143" cy="2558143"/>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3263" y="-1331965"/>
            <a:ext cx="3101834" cy="3101834"/>
          </a:xfrm>
          <a:prstGeom prst="rect">
            <a:avLst/>
          </a:prstGeom>
        </p:spPr>
      </p:pic>
      <p:grpSp>
        <p:nvGrpSpPr>
          <p:cNvPr id="16" name="Group 15"/>
          <p:cNvGrpSpPr/>
          <p:nvPr/>
        </p:nvGrpSpPr>
        <p:grpSpPr>
          <a:xfrm>
            <a:off x="5423656" y="1490831"/>
            <a:ext cx="2431210" cy="1334976"/>
            <a:chOff x="4949377" y="1441382"/>
            <a:chExt cx="2431210" cy="1334976"/>
          </a:xfrm>
        </p:grpSpPr>
        <p:sp>
          <p:nvSpPr>
            <p:cNvPr id="17" name="TextBox 16"/>
            <p:cNvSpPr txBox="1"/>
            <p:nvPr/>
          </p:nvSpPr>
          <p:spPr>
            <a:xfrm>
              <a:off x="4951288" y="1452919"/>
              <a:ext cx="2429299" cy="1323439"/>
            </a:xfrm>
            <a:prstGeom prst="rect">
              <a:avLst/>
            </a:prstGeom>
            <a:noFill/>
          </p:spPr>
          <p:txBody>
            <a:bodyPr wrap="square" rtlCol="0">
              <a:spAutoFit/>
            </a:bodyPr>
            <a:lstStyle/>
            <a:p>
              <a:r>
                <a:rPr lang="en-US" sz="8000">
                  <a:ln w="130175">
                    <a:solidFill>
                      <a:schemeClr val="bg1"/>
                    </a:solidFill>
                  </a:ln>
                  <a:effectLst>
                    <a:outerShdw blurRad="38100" dist="38100" dir="2700000" algn="tl">
                      <a:srgbClr val="000000">
                        <a:alpha val="43137"/>
                      </a:srgbClr>
                    </a:outerShdw>
                  </a:effectLst>
                  <a:latin typeface="#9Slide05 VL Fadilla" pitchFamily="2" charset="0"/>
                </a:rPr>
                <a:t>Bài 6</a:t>
              </a:r>
            </a:p>
          </p:txBody>
        </p:sp>
        <p:sp>
          <p:nvSpPr>
            <p:cNvPr id="18" name="TextBox 17"/>
            <p:cNvSpPr txBox="1"/>
            <p:nvPr/>
          </p:nvSpPr>
          <p:spPr>
            <a:xfrm>
              <a:off x="4949377" y="1441382"/>
              <a:ext cx="2429299" cy="1323439"/>
            </a:xfrm>
            <a:prstGeom prst="rect">
              <a:avLst/>
            </a:prstGeom>
            <a:noFill/>
          </p:spPr>
          <p:txBody>
            <a:bodyPr wrap="square" rtlCol="0">
              <a:spAutoFit/>
            </a:bodyPr>
            <a:lstStyle/>
            <a:p>
              <a:r>
                <a:rPr lang="en-US" sz="8000">
                  <a:solidFill>
                    <a:schemeClr val="accent4">
                      <a:lumMod val="75000"/>
                    </a:schemeClr>
                  </a:solidFill>
                  <a:effectLst>
                    <a:outerShdw blurRad="38100" dist="38100" dir="2700000" algn="tl">
                      <a:srgbClr val="000000">
                        <a:alpha val="43137"/>
                      </a:srgbClr>
                    </a:outerShdw>
                  </a:effectLst>
                  <a:latin typeface="#9Slide05 VL Fadilla" pitchFamily="2" charset="0"/>
                </a:rPr>
                <a:t>Bài 6</a:t>
              </a:r>
            </a:p>
          </p:txBody>
        </p:sp>
      </p:grpSp>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11"/>
          <a:stretch>
            <a:fillRect/>
          </a:stretch>
        </p:blipFill>
        <p:spPr>
          <a:xfrm>
            <a:off x="37361" y="-123919"/>
            <a:ext cx="1523956" cy="1508868"/>
          </a:xfrm>
          <a:prstGeom prst="rect">
            <a:avLst/>
          </a:prstGeom>
        </p:spPr>
      </p:pic>
      <p:grpSp>
        <p:nvGrpSpPr>
          <p:cNvPr id="20" name="Group 19"/>
          <p:cNvGrpSpPr/>
          <p:nvPr/>
        </p:nvGrpSpPr>
        <p:grpSpPr>
          <a:xfrm>
            <a:off x="-1007920" y="965118"/>
            <a:ext cx="2811440" cy="1105510"/>
            <a:chOff x="-856881" y="1091821"/>
            <a:chExt cx="2811440" cy="1105510"/>
          </a:xfrm>
        </p:grpSpPr>
        <p:sp>
          <p:nvSpPr>
            <p:cNvPr id="21"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22"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sp>
        <p:nvSpPr>
          <p:cNvPr id="25" name="Rectangle 24"/>
          <p:cNvSpPr/>
          <p:nvPr/>
        </p:nvSpPr>
        <p:spPr>
          <a:xfrm>
            <a:off x="1612162" y="2156154"/>
            <a:ext cx="7656259" cy="2646878"/>
          </a:xfrm>
          <a:prstGeom prst="rect">
            <a:avLst/>
          </a:prstGeom>
          <a:noFill/>
        </p:spPr>
        <p:txBody>
          <a:bodyPr wrap="square" lIns="91440" tIns="45720" rIns="91440" bIns="45720">
            <a:spAutoFit/>
            <a:scene3d>
              <a:camera prst="orthographicFront"/>
              <a:lightRig rig="soft" dir="t">
                <a:rot lat="0" lon="0" rev="15600000"/>
              </a:lightRig>
            </a:scene3d>
            <a:sp3d prstMaterial="softEdge"/>
          </a:bodyPr>
          <a:lstStyle/>
          <a:p>
            <a:pPr algn="ctr"/>
            <a:r>
              <a:rPr lang="en-US" sz="16600" b="1">
                <a:ln w="130175">
                  <a:solidFill>
                    <a:schemeClr val="bg1"/>
                  </a:solidFill>
                </a:ln>
                <a:solidFill>
                  <a:schemeClr val="bg1"/>
                </a:solidFill>
                <a:effectLst>
                  <a:outerShdw blurRad="38100" dist="38100" dir="2700000" algn="tl">
                    <a:srgbClr val="000000">
                      <a:alpha val="43137"/>
                    </a:srgbClr>
                  </a:outerShdw>
                </a:effectLst>
                <a:latin typeface="UTM Wedding K&amp;T" panose="02040603050506020204" pitchFamily="18" charset="0"/>
              </a:rPr>
              <a:t>Mùa vàng</a:t>
            </a:r>
            <a:endParaRPr lang="en-US" sz="16600" b="1" cap="none" spc="0" dirty="0">
              <a:ln w="130175">
                <a:solidFill>
                  <a:schemeClr val="bg1"/>
                </a:solidFill>
              </a:ln>
              <a:solidFill>
                <a:schemeClr val="bg1"/>
              </a:solidFill>
              <a:effectLst>
                <a:outerShdw blurRad="38100" dist="38100" dir="2700000" algn="tl">
                  <a:srgbClr val="000000">
                    <a:alpha val="43137"/>
                  </a:srgbClr>
                </a:outerShdw>
              </a:effectLst>
              <a:latin typeface="UTM Wedding K&amp;T" panose="02040603050506020204" pitchFamily="18" charset="0"/>
            </a:endParaRPr>
          </a:p>
        </p:txBody>
      </p:sp>
      <p:sp>
        <p:nvSpPr>
          <p:cNvPr id="26" name="Rectangle 25"/>
          <p:cNvSpPr/>
          <p:nvPr/>
        </p:nvSpPr>
        <p:spPr>
          <a:xfrm>
            <a:off x="1515292" y="2168434"/>
            <a:ext cx="7698646" cy="263954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16600" b="1">
                <a:solidFill>
                  <a:srgbClr val="FFC000"/>
                </a:solidFill>
                <a:effectLst>
                  <a:outerShdw blurRad="38100" dist="38100" dir="2700000" algn="tl">
                    <a:srgbClr val="000000">
                      <a:alpha val="43137"/>
                    </a:srgbClr>
                  </a:outerShdw>
                </a:effectLst>
                <a:latin typeface="UTM Wedding K&amp;T" panose="02040603050506020204" pitchFamily="18" charset="0"/>
              </a:rPr>
              <a:t>Mùa vàng</a:t>
            </a:r>
            <a:endParaRPr lang="en-US" sz="16600" b="1" cap="none" spc="0" dirty="0">
              <a:solidFill>
                <a:srgbClr val="FFC000"/>
              </a:solidFill>
              <a:effectLst>
                <a:outerShdw blurRad="38100" dist="38100" dir="2700000" algn="tl">
                  <a:srgbClr val="000000">
                    <a:alpha val="43137"/>
                  </a:srgbClr>
                </a:outerShdw>
              </a:effectLst>
              <a:latin typeface="UTM Wedding K&amp;T" panose="02040603050506020204" pitchFamily="18" charset="0"/>
            </a:endParaRPr>
          </a:p>
        </p:txBody>
      </p:sp>
      <p:sp>
        <p:nvSpPr>
          <p:cNvPr id="24" name="Title 1">
            <a:extLst>
              <a:ext uri="{FF2B5EF4-FFF2-40B4-BE49-F238E27FC236}">
                <a16:creationId xmlns:a16="http://schemas.microsoft.com/office/drawing/2014/main" id="{839CB496-B064-1976-8A73-F5C96C8179F1}"/>
              </a:ext>
            </a:extLst>
          </p:cNvPr>
          <p:cNvSpPr txBox="1">
            <a:spLocks/>
          </p:cNvSpPr>
          <p:nvPr/>
        </p:nvSpPr>
        <p:spPr>
          <a:xfrm>
            <a:off x="9839114" y="5795656"/>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C00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C00000"/>
              </a:solidFill>
              <a:effectLst/>
              <a:uLnTx/>
              <a:uFillTx/>
              <a:latin typeface="#9Slide07 HoneyCream" pitchFamily="2" charset="0"/>
              <a:ea typeface="+mj-ea"/>
              <a:cs typeface="+mj-cs"/>
              <a:sym typeface="Arial"/>
            </a:endParaRPr>
          </a:p>
        </p:txBody>
      </p:sp>
      <p:sp>
        <p:nvSpPr>
          <p:cNvPr id="27"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6887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1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000" fill="hold"/>
                                        <p:tgtEl>
                                          <p:spTgt spid="10"/>
                                        </p:tgtEl>
                                        <p:attrNameLst>
                                          <p:attrName>ppt_x</p:attrName>
                                        </p:attrNameLst>
                                      </p:cBhvr>
                                      <p:tavLst>
                                        <p:tav tm="0">
                                          <p:val>
                                            <p:strVal val="1+#ppt_w/2"/>
                                          </p:val>
                                        </p:tav>
                                        <p:tav tm="100000">
                                          <p:val>
                                            <p:strVal val="#ppt_x"/>
                                          </p:val>
                                        </p:tav>
                                      </p:tavLst>
                                    </p:anim>
                                    <p:anim calcmode="lin" valueType="num">
                                      <p:cBhvr additive="base">
                                        <p:cTn id="31" dur="1000" fill="hold"/>
                                        <p:tgtEl>
                                          <p:spTgt spid="10"/>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1000" fill="hold"/>
                                        <p:tgtEl>
                                          <p:spTgt spid="11"/>
                                        </p:tgtEl>
                                        <p:attrNameLst>
                                          <p:attrName>ppt_x</p:attrName>
                                        </p:attrNameLst>
                                      </p:cBhvr>
                                      <p:tavLst>
                                        <p:tav tm="0">
                                          <p:val>
                                            <p:strVal val="1+#ppt_w/2"/>
                                          </p:val>
                                        </p:tav>
                                        <p:tav tm="100000">
                                          <p:val>
                                            <p:strVal val="#ppt_x"/>
                                          </p:val>
                                        </p:tav>
                                      </p:tavLst>
                                    </p:anim>
                                    <p:anim calcmode="lin" valueType="num">
                                      <p:cBhvr additive="base">
                                        <p:cTn id="41" dur="1000" fill="hold"/>
                                        <p:tgtEl>
                                          <p:spTgt spid="11"/>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1"/>
                                        </p:tgtEl>
                                        <p:attrNameLst>
                                          <p:attrName>r</p:attrName>
                                        </p:attrNameLst>
                                      </p:cBhvr>
                                    </p:animRot>
                                    <p:animRot by="-240000">
                                      <p:cBhvr>
                                        <p:cTn id="44" dur="200" fill="hold">
                                          <p:stCondLst>
                                            <p:cond delay="200"/>
                                          </p:stCondLst>
                                        </p:cTn>
                                        <p:tgtEl>
                                          <p:spTgt spid="11"/>
                                        </p:tgtEl>
                                        <p:attrNameLst>
                                          <p:attrName>r</p:attrName>
                                        </p:attrNameLst>
                                      </p:cBhvr>
                                    </p:animRot>
                                    <p:animRot by="240000">
                                      <p:cBhvr>
                                        <p:cTn id="45" dur="200" fill="hold">
                                          <p:stCondLst>
                                            <p:cond delay="400"/>
                                          </p:stCondLst>
                                        </p:cTn>
                                        <p:tgtEl>
                                          <p:spTgt spid="11"/>
                                        </p:tgtEl>
                                        <p:attrNameLst>
                                          <p:attrName>r</p:attrName>
                                        </p:attrNameLst>
                                      </p:cBhvr>
                                    </p:animRot>
                                    <p:animRot by="-240000">
                                      <p:cBhvr>
                                        <p:cTn id="46" dur="200" fill="hold">
                                          <p:stCondLst>
                                            <p:cond delay="600"/>
                                          </p:stCondLst>
                                        </p:cTn>
                                        <p:tgtEl>
                                          <p:spTgt spid="11"/>
                                        </p:tgtEl>
                                        <p:attrNameLst>
                                          <p:attrName>r</p:attrName>
                                        </p:attrNameLst>
                                      </p:cBhvr>
                                    </p:animRot>
                                    <p:animRot by="120000">
                                      <p:cBhvr>
                                        <p:cTn id="47" dur="200" fill="hold">
                                          <p:stCondLst>
                                            <p:cond delay="800"/>
                                          </p:stCondLst>
                                        </p:cTn>
                                        <p:tgtEl>
                                          <p:spTgt spid="11"/>
                                        </p:tgtEl>
                                        <p:attrNameLst>
                                          <p:attrName>r</p:attrName>
                                        </p:attrNameLst>
                                      </p:cBhvr>
                                    </p:animRot>
                                  </p:childTnLst>
                                </p:cTn>
                              </p:par>
                              <p:par>
                                <p:cTn id="48" presetID="26"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80">
                                          <p:stCondLst>
                                            <p:cond delay="0"/>
                                          </p:stCondLst>
                                        </p:cTn>
                                        <p:tgtEl>
                                          <p:spTgt spid="16"/>
                                        </p:tgtEl>
                                      </p:cBhvr>
                                    </p:animEffect>
                                    <p:anim calcmode="lin" valueType="num">
                                      <p:cBhvr>
                                        <p:cTn id="5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6" dur="26">
                                          <p:stCondLst>
                                            <p:cond delay="650"/>
                                          </p:stCondLst>
                                        </p:cTn>
                                        <p:tgtEl>
                                          <p:spTgt spid="16"/>
                                        </p:tgtEl>
                                      </p:cBhvr>
                                      <p:to x="100000" y="60000"/>
                                    </p:animScale>
                                    <p:animScale>
                                      <p:cBhvr>
                                        <p:cTn id="57" dur="166" decel="50000">
                                          <p:stCondLst>
                                            <p:cond delay="676"/>
                                          </p:stCondLst>
                                        </p:cTn>
                                        <p:tgtEl>
                                          <p:spTgt spid="16"/>
                                        </p:tgtEl>
                                      </p:cBhvr>
                                      <p:to x="100000" y="100000"/>
                                    </p:animScale>
                                    <p:animScale>
                                      <p:cBhvr>
                                        <p:cTn id="58" dur="26">
                                          <p:stCondLst>
                                            <p:cond delay="1312"/>
                                          </p:stCondLst>
                                        </p:cTn>
                                        <p:tgtEl>
                                          <p:spTgt spid="16"/>
                                        </p:tgtEl>
                                      </p:cBhvr>
                                      <p:to x="100000" y="80000"/>
                                    </p:animScale>
                                    <p:animScale>
                                      <p:cBhvr>
                                        <p:cTn id="59" dur="166" decel="50000">
                                          <p:stCondLst>
                                            <p:cond delay="1338"/>
                                          </p:stCondLst>
                                        </p:cTn>
                                        <p:tgtEl>
                                          <p:spTgt spid="16"/>
                                        </p:tgtEl>
                                      </p:cBhvr>
                                      <p:to x="100000" y="100000"/>
                                    </p:animScale>
                                    <p:animScale>
                                      <p:cBhvr>
                                        <p:cTn id="60" dur="26">
                                          <p:stCondLst>
                                            <p:cond delay="1642"/>
                                          </p:stCondLst>
                                        </p:cTn>
                                        <p:tgtEl>
                                          <p:spTgt spid="16"/>
                                        </p:tgtEl>
                                      </p:cBhvr>
                                      <p:to x="100000" y="90000"/>
                                    </p:animScale>
                                    <p:animScale>
                                      <p:cBhvr>
                                        <p:cTn id="61" dur="166" decel="50000">
                                          <p:stCondLst>
                                            <p:cond delay="1668"/>
                                          </p:stCondLst>
                                        </p:cTn>
                                        <p:tgtEl>
                                          <p:spTgt spid="16"/>
                                        </p:tgtEl>
                                      </p:cBhvr>
                                      <p:to x="100000" y="100000"/>
                                    </p:animScale>
                                    <p:animScale>
                                      <p:cBhvr>
                                        <p:cTn id="62" dur="26">
                                          <p:stCondLst>
                                            <p:cond delay="1808"/>
                                          </p:stCondLst>
                                        </p:cTn>
                                        <p:tgtEl>
                                          <p:spTgt spid="16"/>
                                        </p:tgtEl>
                                      </p:cBhvr>
                                      <p:to x="100000" y="95000"/>
                                    </p:animScale>
                                    <p:animScale>
                                      <p:cBhvr>
                                        <p:cTn id="63" dur="166" decel="50000">
                                          <p:stCondLst>
                                            <p:cond delay="1834"/>
                                          </p:stCondLst>
                                        </p:cTn>
                                        <p:tgtEl>
                                          <p:spTgt spid="16"/>
                                        </p:tgtEl>
                                      </p:cBhvr>
                                      <p:to x="100000" y="100000"/>
                                    </p:animScale>
                                  </p:childTnLst>
                                </p:cTn>
                              </p:par>
                            </p:childTnLst>
                          </p:cTn>
                        </p:par>
                        <p:par>
                          <p:cTn id="64" fill="hold">
                            <p:stCondLst>
                              <p:cond delay="4000"/>
                            </p:stCondLst>
                            <p:childTnLst>
                              <p:par>
                                <p:cTn id="65" presetID="56" presetClass="entr" presetSubtype="0" fill="hold" grpId="0" nodeType="afterEffect">
                                  <p:stCondLst>
                                    <p:cond delay="0"/>
                                  </p:stCondLst>
                                  <p:iterate type="lt">
                                    <p:tmPct val="10000"/>
                                  </p:iterate>
                                  <p:childTnLst>
                                    <p:set>
                                      <p:cBhvr>
                                        <p:cTn id="66" dur="1" fill="hold">
                                          <p:stCondLst>
                                            <p:cond delay="0"/>
                                          </p:stCondLst>
                                        </p:cTn>
                                        <p:tgtEl>
                                          <p:spTgt spid="25"/>
                                        </p:tgtEl>
                                        <p:attrNameLst>
                                          <p:attrName>style.visibility</p:attrName>
                                        </p:attrNameLst>
                                      </p:cBhvr>
                                      <p:to>
                                        <p:strVal val="visible"/>
                                      </p:to>
                                    </p:set>
                                    <p:anim by="(-#ppt_w*2)" calcmode="lin" valueType="num">
                                      <p:cBhvr rctx="PPT">
                                        <p:cTn id="67" dur="250" autoRev="1" fill="hold">
                                          <p:stCondLst>
                                            <p:cond delay="0"/>
                                          </p:stCondLst>
                                        </p:cTn>
                                        <p:tgtEl>
                                          <p:spTgt spid="25"/>
                                        </p:tgtEl>
                                        <p:attrNameLst>
                                          <p:attrName>ppt_w</p:attrName>
                                        </p:attrNameLst>
                                      </p:cBhvr>
                                    </p:anim>
                                    <p:anim by="(#ppt_w*0.50)" calcmode="lin" valueType="num">
                                      <p:cBhvr>
                                        <p:cTn id="68" dur="250" decel="50000" autoRev="1" fill="hold">
                                          <p:stCondLst>
                                            <p:cond delay="0"/>
                                          </p:stCondLst>
                                        </p:cTn>
                                        <p:tgtEl>
                                          <p:spTgt spid="25"/>
                                        </p:tgtEl>
                                        <p:attrNameLst>
                                          <p:attrName>ppt_x</p:attrName>
                                        </p:attrNameLst>
                                      </p:cBhvr>
                                    </p:anim>
                                    <p:anim from="(-#ppt_h/2)" to="(#ppt_y)" calcmode="lin" valueType="num">
                                      <p:cBhvr>
                                        <p:cTn id="69" dur="500" fill="hold">
                                          <p:stCondLst>
                                            <p:cond delay="0"/>
                                          </p:stCondLst>
                                        </p:cTn>
                                        <p:tgtEl>
                                          <p:spTgt spid="25"/>
                                        </p:tgtEl>
                                        <p:attrNameLst>
                                          <p:attrName>ppt_y</p:attrName>
                                        </p:attrNameLst>
                                      </p:cBhvr>
                                    </p:anim>
                                    <p:animRot by="21600000">
                                      <p:cBhvr>
                                        <p:cTn id="70" dur="500" fill="hold">
                                          <p:stCondLst>
                                            <p:cond delay="0"/>
                                          </p:stCondLst>
                                        </p:cTn>
                                        <p:tgtEl>
                                          <p:spTgt spid="25"/>
                                        </p:tgtEl>
                                        <p:attrNameLst>
                                          <p:attrName>r</p:attrName>
                                        </p:attrNameLst>
                                      </p:cBhvr>
                                    </p:animRot>
                                  </p:childTnLst>
                                </p:cTn>
                              </p:par>
                            </p:childTnLst>
                          </p:cTn>
                        </p:par>
                        <p:par>
                          <p:cTn id="71" fill="hold">
                            <p:stCondLst>
                              <p:cond delay="4800"/>
                            </p:stCondLst>
                            <p:childTnLst>
                              <p:par>
                                <p:cTn id="72" presetID="56" presetClass="entr" presetSubtype="0" fill="hold" grpId="0" nodeType="afterEffect">
                                  <p:stCondLst>
                                    <p:cond delay="0"/>
                                  </p:stCondLst>
                                  <p:iterate type="lt">
                                    <p:tmPct val="10000"/>
                                  </p:iterate>
                                  <p:childTnLst>
                                    <p:set>
                                      <p:cBhvr>
                                        <p:cTn id="73" dur="1" fill="hold">
                                          <p:stCondLst>
                                            <p:cond delay="0"/>
                                          </p:stCondLst>
                                        </p:cTn>
                                        <p:tgtEl>
                                          <p:spTgt spid="26"/>
                                        </p:tgtEl>
                                        <p:attrNameLst>
                                          <p:attrName>style.visibility</p:attrName>
                                        </p:attrNameLst>
                                      </p:cBhvr>
                                      <p:to>
                                        <p:strVal val="visible"/>
                                      </p:to>
                                    </p:set>
                                    <p:anim by="(-#ppt_w*2)" calcmode="lin" valueType="num">
                                      <p:cBhvr rctx="PPT">
                                        <p:cTn id="74" dur="250" autoRev="1" fill="hold">
                                          <p:stCondLst>
                                            <p:cond delay="0"/>
                                          </p:stCondLst>
                                        </p:cTn>
                                        <p:tgtEl>
                                          <p:spTgt spid="26"/>
                                        </p:tgtEl>
                                        <p:attrNameLst>
                                          <p:attrName>ppt_w</p:attrName>
                                        </p:attrNameLst>
                                      </p:cBhvr>
                                    </p:anim>
                                    <p:anim by="(#ppt_w*0.50)" calcmode="lin" valueType="num">
                                      <p:cBhvr>
                                        <p:cTn id="75" dur="250" decel="50000" autoRev="1" fill="hold">
                                          <p:stCondLst>
                                            <p:cond delay="0"/>
                                          </p:stCondLst>
                                        </p:cTn>
                                        <p:tgtEl>
                                          <p:spTgt spid="26"/>
                                        </p:tgtEl>
                                        <p:attrNameLst>
                                          <p:attrName>ppt_x</p:attrName>
                                        </p:attrNameLst>
                                      </p:cBhvr>
                                    </p:anim>
                                    <p:anim from="(-#ppt_h/2)" to="(#ppt_y)" calcmode="lin" valueType="num">
                                      <p:cBhvr>
                                        <p:cTn id="76" dur="500" fill="hold">
                                          <p:stCondLst>
                                            <p:cond delay="0"/>
                                          </p:stCondLst>
                                        </p:cTn>
                                        <p:tgtEl>
                                          <p:spTgt spid="26"/>
                                        </p:tgtEl>
                                        <p:attrNameLst>
                                          <p:attrName>ppt_y</p:attrName>
                                        </p:attrNameLst>
                                      </p:cBhvr>
                                    </p:anim>
                                    <p:animRot by="21600000">
                                      <p:cBhvr>
                                        <p:cTn id="77" dur="500"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 name="图片 9">
            <a:extLst>
              <a:ext uri="{FF2B5EF4-FFF2-40B4-BE49-F238E27FC236}">
                <a16:creationId xmlns:a16="http://schemas.microsoft.com/office/drawing/2014/main" id="{53FFC0A3-5744-4F22-AE80-C1E5551EF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grpSp>
        <p:nvGrpSpPr>
          <p:cNvPr id="5" name="Group 4"/>
          <p:cNvGrpSpPr/>
          <p:nvPr/>
        </p:nvGrpSpPr>
        <p:grpSpPr>
          <a:xfrm>
            <a:off x="-570728" y="-730186"/>
            <a:ext cx="5239045" cy="2853499"/>
            <a:chOff x="2724911" y="-939904"/>
            <a:chExt cx="5239045" cy="2853499"/>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4911" y="-939904"/>
              <a:ext cx="5239045" cy="2853499"/>
            </a:xfrm>
            <a:prstGeom prst="rect">
              <a:avLst/>
            </a:prstGeom>
          </p:spPr>
        </p:pic>
        <p:sp>
          <p:nvSpPr>
            <p:cNvPr id="7" name="TextBox 6"/>
            <p:cNvSpPr txBox="1"/>
            <p:nvPr/>
          </p:nvSpPr>
          <p:spPr>
            <a:xfrm>
              <a:off x="3841803" y="367300"/>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grpSp>
        <p:nvGrpSpPr>
          <p:cNvPr id="11" name="Group 10"/>
          <p:cNvGrpSpPr/>
          <p:nvPr/>
        </p:nvGrpSpPr>
        <p:grpSpPr>
          <a:xfrm>
            <a:off x="1193119" y="1800359"/>
            <a:ext cx="2615044" cy="1447820"/>
            <a:chOff x="3964192" y="2008504"/>
            <a:chExt cx="2615044" cy="1447820"/>
          </a:xfrm>
        </p:grpSpPr>
        <p:sp>
          <p:nvSpPr>
            <p:cNvPr id="8" name="Oval 7"/>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81910">
              <a:off x="3964192" y="2008504"/>
              <a:ext cx="1447820" cy="1447820"/>
            </a:xfrm>
            <a:prstGeom prst="rect">
              <a:avLst/>
            </a:prstGeom>
          </p:spPr>
        </p:pic>
      </p:grpSp>
      <p:sp>
        <p:nvSpPr>
          <p:cNvPr id="10" name="TextBox 9"/>
          <p:cNvSpPr txBox="1"/>
          <p:nvPr/>
        </p:nvSpPr>
        <p:spPr>
          <a:xfrm>
            <a:off x="3799716" y="1880855"/>
            <a:ext cx="7357394"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Từ đầu đến ………</a:t>
            </a:r>
            <a:r>
              <a:rPr lang="en-US" sz="4000" b="1" i="1">
                <a:solidFill>
                  <a:srgbClr val="002060"/>
                </a:solidFill>
                <a:latin typeface="Arial" panose="020B0604020202020204" pitchFamily="34" charset="0"/>
                <a:cs typeface="Arial" panose="020B0604020202020204" pitchFamily="34" charset="0"/>
              </a:rPr>
              <a:t>chân trời</a:t>
            </a:r>
            <a:r>
              <a:rPr lang="en-US" sz="4000" b="1">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nvGrpSpPr>
          <p:cNvPr id="16" name="Group 15"/>
          <p:cNvGrpSpPr/>
          <p:nvPr/>
        </p:nvGrpSpPr>
        <p:grpSpPr>
          <a:xfrm>
            <a:off x="2111970" y="2290361"/>
            <a:ext cx="1776930" cy="1447820"/>
            <a:chOff x="4802306" y="1540746"/>
            <a:chExt cx="1776930" cy="1447820"/>
          </a:xfrm>
        </p:grpSpPr>
        <p:sp>
          <p:nvSpPr>
            <p:cNvPr id="17" name="Oval 16"/>
            <p:cNvSpPr/>
            <p:nvPr/>
          </p:nvSpPr>
          <p:spPr>
            <a:xfrm>
              <a:off x="5813789" y="2089000"/>
              <a:ext cx="765447" cy="765447"/>
            </a:xfrm>
            <a:prstGeom prst="ellipse">
              <a:avLst/>
            </a:prstGeom>
            <a:solidFill>
              <a:schemeClr val="accent4">
                <a:lumMod val="40000"/>
                <a:lumOff val="60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81910">
              <a:off x="4802306" y="1540746"/>
              <a:ext cx="1447820" cy="1447820"/>
            </a:xfrm>
            <a:prstGeom prst="rect">
              <a:avLst/>
            </a:prstGeom>
          </p:spPr>
        </p:pic>
      </p:grpSp>
      <p:sp>
        <p:nvSpPr>
          <p:cNvPr id="19" name="TextBox 18"/>
          <p:cNvSpPr txBox="1"/>
          <p:nvPr/>
        </p:nvSpPr>
        <p:spPr>
          <a:xfrm>
            <a:off x="3822577" y="2795679"/>
            <a:ext cx="831571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Tiếp đến ……… </a:t>
            </a:r>
            <a:r>
              <a:rPr lang="en-US" sz="4000" b="1" i="1">
                <a:solidFill>
                  <a:srgbClr val="002060"/>
                </a:solidFill>
                <a:latin typeface="Arial" panose="020B0604020202020204" pitchFamily="34" charset="0"/>
                <a:cs typeface="Arial" panose="020B0604020202020204" pitchFamily="34" charset="0"/>
              </a:rPr>
              <a:t>đúng đó con ạ.</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20" name="Group 19"/>
          <p:cNvGrpSpPr/>
          <p:nvPr/>
        </p:nvGrpSpPr>
        <p:grpSpPr>
          <a:xfrm>
            <a:off x="2216163" y="3418260"/>
            <a:ext cx="1711097" cy="1447820"/>
            <a:chOff x="4868139" y="1603116"/>
            <a:chExt cx="1711097" cy="1447820"/>
          </a:xfrm>
        </p:grpSpPr>
        <p:sp>
          <p:nvSpPr>
            <p:cNvPr id="21" name="Oval 20"/>
            <p:cNvSpPr/>
            <p:nvPr/>
          </p:nvSpPr>
          <p:spPr>
            <a:xfrm>
              <a:off x="5813789" y="2089000"/>
              <a:ext cx="765447" cy="765447"/>
            </a:xfrm>
            <a:prstGeom prst="ellipse">
              <a:avLst/>
            </a:prstGeom>
            <a:solidFill>
              <a:schemeClr val="accent1">
                <a:lumMod val="75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81910">
              <a:off x="4868139" y="1603116"/>
              <a:ext cx="1447820" cy="1447820"/>
            </a:xfrm>
            <a:prstGeom prst="rect">
              <a:avLst/>
            </a:prstGeom>
          </p:spPr>
        </p:pic>
      </p:grpSp>
      <p:sp>
        <p:nvSpPr>
          <p:cNvPr id="23" name="TextBox 22"/>
          <p:cNvSpPr txBox="1"/>
          <p:nvPr/>
        </p:nvSpPr>
        <p:spPr>
          <a:xfrm>
            <a:off x="3987139" y="3854952"/>
            <a:ext cx="831571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Tiếp đến ……… </a:t>
            </a:r>
            <a:r>
              <a:rPr lang="en-US" sz="4000" b="1" i="1">
                <a:solidFill>
                  <a:srgbClr val="002060"/>
                </a:solidFill>
                <a:latin typeface="Arial" panose="020B0604020202020204" pitchFamily="34" charset="0"/>
                <a:cs typeface="Arial" panose="020B0604020202020204" pitchFamily="34" charset="0"/>
              </a:rPr>
              <a:t>chín rộ đấy.</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24" name="Group 23"/>
          <p:cNvGrpSpPr/>
          <p:nvPr/>
        </p:nvGrpSpPr>
        <p:grpSpPr>
          <a:xfrm>
            <a:off x="2334017" y="4323485"/>
            <a:ext cx="1724684" cy="1447820"/>
            <a:chOff x="4854552" y="1528834"/>
            <a:chExt cx="1724684" cy="1447820"/>
          </a:xfrm>
        </p:grpSpPr>
        <p:sp>
          <p:nvSpPr>
            <p:cNvPr id="25" name="Oval 24"/>
            <p:cNvSpPr/>
            <p:nvPr/>
          </p:nvSpPr>
          <p:spPr>
            <a:xfrm>
              <a:off x="5813789" y="2089000"/>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4</a:t>
              </a: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81910">
              <a:off x="4854552" y="1528834"/>
              <a:ext cx="1447820" cy="1447820"/>
            </a:xfrm>
            <a:prstGeom prst="rect">
              <a:avLst/>
            </a:prstGeom>
          </p:spPr>
        </p:pic>
      </p:grpSp>
      <p:sp>
        <p:nvSpPr>
          <p:cNvPr id="27" name="TextBox 26"/>
          <p:cNvSpPr txBox="1"/>
          <p:nvPr/>
        </p:nvSpPr>
        <p:spPr>
          <a:xfrm>
            <a:off x="4168396" y="4932194"/>
            <a:ext cx="831571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Còn lại.</a:t>
            </a:r>
            <a:endParaRPr lang="en-US" sz="40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1900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8809" y="360218"/>
            <a:ext cx="12183191" cy="6393279"/>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3" name="TextBox 2">
            <a:extLst>
              <a:ext uri="{FF2B5EF4-FFF2-40B4-BE49-F238E27FC236}">
                <a16:creationId xmlns:a16="http://schemas.microsoft.com/office/drawing/2014/main" id="{B600F577-F819-4602-BCEB-985221633540}"/>
              </a:ext>
            </a:extLst>
          </p:cNvPr>
          <p:cNvSpPr txBox="1"/>
          <p:nvPr/>
        </p:nvSpPr>
        <p:spPr>
          <a:xfrm>
            <a:off x="4656924" y="-234705"/>
            <a:ext cx="2878151" cy="830997"/>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Mùa vàng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4" name="TextBox 3"/>
          <p:cNvSpPr txBox="1"/>
          <p:nvPr/>
        </p:nvSpPr>
        <p:spPr>
          <a:xfrm>
            <a:off x="127436" y="382250"/>
            <a:ext cx="11939873" cy="5632311"/>
          </a:xfrm>
          <a:prstGeom prst="rect">
            <a:avLst/>
          </a:prstGeom>
          <a:noFill/>
        </p:spPr>
        <p:txBody>
          <a:bodyPr wrap="square" rtlCol="0">
            <a:spAutoFit/>
          </a:bodyPr>
          <a:lstStyle/>
          <a:p>
            <a:pPr algn="just"/>
            <a:r>
              <a:rPr lang="en-US" sz="2400" b="1">
                <a:latin typeface="Arial" panose="020B0604020202020204" pitchFamily="34" charset="0"/>
                <a:cs typeface="Arial" panose="020B0604020202020204" pitchFamily="34" charset="0"/>
              </a:rPr>
              <a:t>     </a:t>
            </a:r>
            <a:r>
              <a:rPr lang="en-US" sz="2400" b="1">
                <a:solidFill>
                  <a:srgbClr val="002060"/>
                </a:solidFill>
                <a:latin typeface="Arial" panose="020B0604020202020204" pitchFamily="34" charset="0"/>
                <a:cs typeface="Arial" panose="020B0604020202020204" pitchFamily="34" charset="0"/>
              </a:rPr>
              <a:t>Thu về, những quả hồng đỏ mọng, những hạt dẻ nâu bóng, những quả na mở to mắt, thơm dìu dịu. Biển lúa vàng ươm. Gió nổi lên và sóng lúa vàng dập dờn trải tới chân trời.</a:t>
            </a:r>
          </a:p>
          <a:p>
            <a:pPr algn="just"/>
            <a:r>
              <a:rPr lang="en-US" sz="2400" b="1">
                <a:latin typeface="Arial" panose="020B0604020202020204" pitchFamily="34" charset="0"/>
                <a:cs typeface="Arial" panose="020B0604020202020204" pitchFamily="34" charset="0"/>
              </a:rPr>
              <a:t>   </a:t>
            </a:r>
            <a:r>
              <a:rPr lang="en-US" sz="2400" b="1">
                <a:solidFill>
                  <a:srgbClr val="C00000"/>
                </a:solidFill>
                <a:latin typeface="Arial" panose="020B0604020202020204" pitchFamily="34" charset="0"/>
                <a:cs typeface="Arial" panose="020B0604020202020204" pitchFamily="34" charset="0"/>
              </a:rPr>
              <a:t>Minh ríu rít bên mẹ:</a:t>
            </a:r>
          </a:p>
          <a:p>
            <a:pPr algn="just"/>
            <a:r>
              <a:rPr lang="en-US" sz="2400" b="1">
                <a:solidFill>
                  <a:srgbClr val="C00000"/>
                </a:solidFill>
                <a:latin typeface="Arial" panose="020B0604020202020204" pitchFamily="34" charset="0"/>
                <a:cs typeface="Arial" panose="020B0604020202020204" pitchFamily="34" charset="0"/>
              </a:rPr>
              <a:t>   - Mẹ ơi, con thấy quả trên cây đều chín hết cả rồi. Các bạn ấy đang mong có người đến hái đấy. Nhìn quả chín ngon thế này, chắc chắn bác nông dân vui lắm mẹ nhỉ?</a:t>
            </a:r>
          </a:p>
          <a:p>
            <a:pPr algn="just"/>
            <a:r>
              <a:rPr lang="en-US" sz="2400" b="1">
                <a:solidFill>
                  <a:srgbClr val="C00000"/>
                </a:solidFill>
                <a:latin typeface="Arial" panose="020B0604020202020204" pitchFamily="34" charset="0"/>
                <a:cs typeface="Arial" panose="020B0604020202020204" pitchFamily="34" charset="0"/>
              </a:rPr>
              <a:t>   - Đúng thế con ạ.</a:t>
            </a:r>
          </a:p>
          <a:p>
            <a:pPr algn="just"/>
            <a:r>
              <a:rPr lang="en-US" sz="2400" b="1">
                <a:latin typeface="Arial" panose="020B0604020202020204" pitchFamily="34" charset="0"/>
                <a:cs typeface="Arial" panose="020B0604020202020204" pitchFamily="34" charset="0"/>
              </a:rPr>
              <a:t>   </a:t>
            </a:r>
            <a:r>
              <a:rPr lang="en-US" sz="2400" b="1">
                <a:solidFill>
                  <a:srgbClr val="00CC00"/>
                </a:solidFill>
                <a:latin typeface="Arial" panose="020B0604020202020204" pitchFamily="34" charset="0"/>
                <a:cs typeface="Arial" panose="020B0604020202020204" pitchFamily="34" charset="0"/>
              </a:rPr>
              <a:t>- Nếu mùa nào cũng được thu hoạch thì thích lắm, phải không mẹ?</a:t>
            </a:r>
          </a:p>
          <a:p>
            <a:pPr algn="just"/>
            <a:r>
              <a:rPr lang="en-US" sz="2400" b="1">
                <a:solidFill>
                  <a:srgbClr val="00CC00"/>
                </a:solidFill>
                <a:latin typeface="Arial" panose="020B0604020202020204" pitchFamily="34" charset="0"/>
                <a:cs typeface="Arial" panose="020B0604020202020204" pitchFamily="34" charset="0"/>
              </a:rPr>
              <a:t>   Mẹ âu yếm nhìn Minh và bảo:</a:t>
            </a:r>
          </a:p>
          <a:p>
            <a:pPr algn="just"/>
            <a:r>
              <a:rPr lang="en-US" sz="2400" b="1">
                <a:solidFill>
                  <a:srgbClr val="00CC00"/>
                </a:solidFill>
                <a:latin typeface="Arial" panose="020B0604020202020204" pitchFamily="34" charset="0"/>
                <a:cs typeface="Arial" panose="020B0604020202020204" pitchFamily="34" charset="0"/>
              </a:rPr>
              <a:t>   - Con nói đúng đấy! Mùa nào thức ấy. Nhưng để có sản phẩm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r>
              <a:rPr lang="en-US" sz="2400" b="1">
                <a:latin typeface="Arial" panose="020B0604020202020204" pitchFamily="34" charset="0"/>
                <a:cs typeface="Arial" panose="020B0604020202020204" pitchFamily="34" charset="0"/>
              </a:rPr>
              <a:t> </a:t>
            </a:r>
          </a:p>
          <a:p>
            <a:pPr algn="just"/>
            <a:r>
              <a:rPr lang="en-US" sz="2400" b="1">
                <a:latin typeface="Arial" panose="020B0604020202020204" pitchFamily="34" charset="0"/>
                <a:cs typeface="Arial" panose="020B0604020202020204" pitchFamily="34" charset="0"/>
              </a:rPr>
              <a:t>   - Mẹ ơi, con hiểu rồi. Công việc của các bác nông dân vất vả quá mẹ nhỉ?</a:t>
            </a:r>
          </a:p>
        </p:txBody>
      </p:sp>
      <p:sp>
        <p:nvSpPr>
          <p:cNvPr id="7" name="TextBox 6"/>
          <p:cNvSpPr txBox="1"/>
          <p:nvPr/>
        </p:nvSpPr>
        <p:spPr>
          <a:xfrm>
            <a:off x="5644056" y="6090376"/>
            <a:ext cx="6666572" cy="461665"/>
          </a:xfrm>
          <a:prstGeom prst="rect">
            <a:avLst/>
          </a:prstGeom>
          <a:noFill/>
        </p:spPr>
        <p:txBody>
          <a:bodyPr wrap="square" rtlCol="0">
            <a:spAutoFit/>
          </a:bodyPr>
          <a:lstStyle/>
          <a:p>
            <a:r>
              <a:rPr lang="en-US" sz="2400" b="1">
                <a:solidFill>
                  <a:srgbClr val="002060"/>
                </a:solidFill>
                <a:latin typeface="UVN Bay Buom Hep" panose="00000400000000000000" pitchFamily="2" charset="0"/>
              </a:rPr>
              <a:t> (</a:t>
            </a:r>
            <a:r>
              <a:rPr lang="en-US" sz="2400" b="1" i="1">
                <a:solidFill>
                  <a:srgbClr val="002060"/>
                </a:solidFill>
                <a:latin typeface="UVN Bay Buom Hep" panose="00000400000000000000" pitchFamily="2" charset="0"/>
              </a:rPr>
              <a:t>Theo</a:t>
            </a:r>
            <a:r>
              <a:rPr lang="en-US" sz="2400" b="1">
                <a:solidFill>
                  <a:srgbClr val="002060"/>
                </a:solidFill>
                <a:latin typeface="UVN Bay Buom Hep" panose="00000400000000000000" pitchFamily="2" charset="0"/>
              </a:rPr>
              <a:t> Những câu chuyện hay, những bài học quý</a:t>
            </a:r>
            <a:r>
              <a:rPr lang="en-US" sz="2400" b="1" i="1">
                <a:solidFill>
                  <a:srgbClr val="002060"/>
                </a:solidFill>
                <a:latin typeface="UVN Bay Buom Hep" panose="00000400000000000000" pitchFamily="2" charset="0"/>
              </a:rPr>
              <a:t>)</a:t>
            </a:r>
          </a:p>
        </p:txBody>
      </p:sp>
      <p:sp>
        <p:nvSpPr>
          <p:cNvPr id="6" name="Oval 5">
            <a:extLst>
              <a:ext uri="{FF2B5EF4-FFF2-40B4-BE49-F238E27FC236}">
                <a16:creationId xmlns:a16="http://schemas.microsoft.com/office/drawing/2014/main" id="{EFFC76C1-2848-DDF0-8684-FD59A11188D0}"/>
              </a:ext>
            </a:extLst>
          </p:cNvPr>
          <p:cNvSpPr/>
          <p:nvPr/>
        </p:nvSpPr>
        <p:spPr>
          <a:xfrm>
            <a:off x="124690" y="306435"/>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8" name="Oval 7">
            <a:extLst>
              <a:ext uri="{FF2B5EF4-FFF2-40B4-BE49-F238E27FC236}">
                <a16:creationId xmlns:a16="http://schemas.microsoft.com/office/drawing/2014/main" id="{7729D284-5520-A8AD-8D55-75966AF76A02}"/>
              </a:ext>
            </a:extLst>
          </p:cNvPr>
          <p:cNvSpPr/>
          <p:nvPr/>
        </p:nvSpPr>
        <p:spPr>
          <a:xfrm>
            <a:off x="0" y="150082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4E0FDA0A-C0C7-74CE-83D7-769E114755A7}"/>
              </a:ext>
            </a:extLst>
          </p:cNvPr>
          <p:cNvSpPr/>
          <p:nvPr/>
        </p:nvSpPr>
        <p:spPr>
          <a:xfrm>
            <a:off x="30821" y="333270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98F7F1E1-832B-12A6-DDDA-937922DB29CD}"/>
              </a:ext>
            </a:extLst>
          </p:cNvPr>
          <p:cNvSpPr/>
          <p:nvPr/>
        </p:nvSpPr>
        <p:spPr>
          <a:xfrm>
            <a:off x="0" y="554944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86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702598" y="5046785"/>
            <a:ext cx="5563854" cy="2067989"/>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3336002" y="5046785"/>
            <a:ext cx="5563854" cy="206798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6493"/>
          <a:stretch/>
        </p:blipFill>
        <p:spPr>
          <a:xfrm>
            <a:off x="6312878" y="4928499"/>
            <a:ext cx="5882100" cy="2186275"/>
          </a:xfrm>
          <a:prstGeom prst="rect">
            <a:avLst/>
          </a:prstGeom>
        </p:spPr>
      </p:pic>
      <p:grpSp>
        <p:nvGrpSpPr>
          <p:cNvPr id="11" name="Group 10"/>
          <p:cNvGrpSpPr/>
          <p:nvPr/>
        </p:nvGrpSpPr>
        <p:grpSpPr>
          <a:xfrm>
            <a:off x="1601986" y="212943"/>
            <a:ext cx="8705019" cy="5329024"/>
            <a:chOff x="1639564" y="0"/>
            <a:chExt cx="8705019" cy="5329024"/>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9564" y="0"/>
              <a:ext cx="8705019" cy="5329024"/>
            </a:xfrm>
            <a:prstGeom prst="rect">
              <a:avLst/>
            </a:prstGeom>
          </p:spPr>
        </p:pic>
        <p:sp>
          <p:nvSpPr>
            <p:cNvPr id="13" name="TextBox 12"/>
            <p:cNvSpPr txBox="1"/>
            <p:nvPr/>
          </p:nvSpPr>
          <p:spPr>
            <a:xfrm>
              <a:off x="3418566" y="2403255"/>
              <a:ext cx="5438051" cy="1569660"/>
            </a:xfrm>
            <a:prstGeom prst="rect">
              <a:avLst/>
            </a:prstGeom>
            <a:noFill/>
          </p:spPr>
          <p:txBody>
            <a:bodyPr wrap="square" rtlCol="0">
              <a:spAutoFit/>
            </a:bodyPr>
            <a:lstStyle/>
            <a:p>
              <a:pPr algn="ctr"/>
              <a:r>
                <a:rPr lang="en-US" sz="4800" b="1">
                  <a:solidFill>
                    <a:srgbClr val="FF6600"/>
                  </a:solidFill>
                  <a:latin typeface="UTM Avo" panose="02040603050506020204" pitchFamily="18" charset="0"/>
                </a:rPr>
                <a:t>Luyện đọc </a:t>
              </a:r>
            </a:p>
            <a:p>
              <a:pPr algn="ctr"/>
              <a:r>
                <a:rPr lang="en-US" sz="4800" b="1">
                  <a:solidFill>
                    <a:srgbClr val="FF6600"/>
                  </a:solidFill>
                  <a:latin typeface="UTM Avo" panose="02040603050506020204" pitchFamily="18" charset="0"/>
                </a:rPr>
                <a:t>nối tiếp đoạn</a:t>
              </a:r>
            </a:p>
          </p:txBody>
        </p:sp>
      </p:grpSp>
    </p:spTree>
    <p:extLst>
      <p:ext uri="{BB962C8B-B14F-4D97-AF65-F5344CB8AC3E}">
        <p14:creationId xmlns:p14="http://schemas.microsoft.com/office/powerpoint/2010/main" val="2465845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8809" y="360218"/>
            <a:ext cx="12183191" cy="6393279"/>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3" name="TextBox 2">
            <a:extLst>
              <a:ext uri="{FF2B5EF4-FFF2-40B4-BE49-F238E27FC236}">
                <a16:creationId xmlns:a16="http://schemas.microsoft.com/office/drawing/2014/main" id="{B600F577-F819-4602-BCEB-985221633540}"/>
              </a:ext>
            </a:extLst>
          </p:cNvPr>
          <p:cNvSpPr txBox="1"/>
          <p:nvPr/>
        </p:nvSpPr>
        <p:spPr>
          <a:xfrm>
            <a:off x="4656924" y="-234705"/>
            <a:ext cx="2878151" cy="830997"/>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Mùa vàng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4" name="TextBox 3"/>
          <p:cNvSpPr txBox="1"/>
          <p:nvPr/>
        </p:nvSpPr>
        <p:spPr>
          <a:xfrm>
            <a:off x="127436" y="382250"/>
            <a:ext cx="11939873" cy="5632311"/>
          </a:xfrm>
          <a:prstGeom prst="rect">
            <a:avLst/>
          </a:prstGeom>
          <a:noFill/>
        </p:spPr>
        <p:txBody>
          <a:bodyPr wrap="square" rtlCol="0">
            <a:spAutoFit/>
          </a:bodyPr>
          <a:lstStyle/>
          <a:p>
            <a:pPr algn="just"/>
            <a:r>
              <a:rPr lang="en-US" sz="2400" b="1">
                <a:latin typeface="Arial" panose="020B0604020202020204" pitchFamily="34" charset="0"/>
                <a:cs typeface="Arial" panose="020B0604020202020204" pitchFamily="34" charset="0"/>
              </a:rPr>
              <a:t>     </a:t>
            </a:r>
            <a:r>
              <a:rPr lang="en-US" sz="2400" b="1">
                <a:solidFill>
                  <a:srgbClr val="002060"/>
                </a:solidFill>
                <a:latin typeface="Arial" panose="020B0604020202020204" pitchFamily="34" charset="0"/>
                <a:cs typeface="Arial" panose="020B0604020202020204" pitchFamily="34" charset="0"/>
              </a:rPr>
              <a:t>Thu về, những quả hồng đỏ mọng, những hạt dẻ nâu bóng, những quả na mở to mắt, thơm dìu dịu. Biển lúa vàng ươm. Gió nổi lên và sóng lúa vàng dập dờn trải tới chân trời.</a:t>
            </a:r>
          </a:p>
          <a:p>
            <a:pPr algn="just"/>
            <a:r>
              <a:rPr lang="en-US" sz="2400" b="1">
                <a:latin typeface="Arial" panose="020B0604020202020204" pitchFamily="34" charset="0"/>
                <a:cs typeface="Arial" panose="020B0604020202020204" pitchFamily="34" charset="0"/>
              </a:rPr>
              <a:t>   </a:t>
            </a:r>
            <a:r>
              <a:rPr lang="en-US" sz="2400" b="1">
                <a:solidFill>
                  <a:srgbClr val="C00000"/>
                </a:solidFill>
                <a:latin typeface="Arial" panose="020B0604020202020204" pitchFamily="34" charset="0"/>
                <a:cs typeface="Arial" panose="020B0604020202020204" pitchFamily="34" charset="0"/>
              </a:rPr>
              <a:t>Minh ríu rít bên mẹ:</a:t>
            </a:r>
          </a:p>
          <a:p>
            <a:pPr algn="just"/>
            <a:r>
              <a:rPr lang="en-US" sz="2400" b="1">
                <a:solidFill>
                  <a:srgbClr val="C00000"/>
                </a:solidFill>
                <a:latin typeface="Arial" panose="020B0604020202020204" pitchFamily="34" charset="0"/>
                <a:cs typeface="Arial" panose="020B0604020202020204" pitchFamily="34" charset="0"/>
              </a:rPr>
              <a:t>   - Mẹ ơi, con thấy quả trên cây đều chín hết cả rồi. Các bạn ấy đang mong có người đến hái đấy. Nhìn quả chín ngon thế này, chắc chắn bác nông dân vui lắm mẹ nhỉ?</a:t>
            </a:r>
          </a:p>
          <a:p>
            <a:pPr algn="just"/>
            <a:r>
              <a:rPr lang="en-US" sz="2400" b="1">
                <a:solidFill>
                  <a:srgbClr val="C00000"/>
                </a:solidFill>
                <a:latin typeface="Arial" panose="020B0604020202020204" pitchFamily="34" charset="0"/>
                <a:cs typeface="Arial" panose="020B0604020202020204" pitchFamily="34" charset="0"/>
              </a:rPr>
              <a:t>   - Đúng thế con ạ.</a:t>
            </a:r>
          </a:p>
          <a:p>
            <a:pPr algn="just"/>
            <a:r>
              <a:rPr lang="en-US" sz="2400" b="1">
                <a:latin typeface="Arial" panose="020B0604020202020204" pitchFamily="34" charset="0"/>
                <a:cs typeface="Arial" panose="020B0604020202020204" pitchFamily="34" charset="0"/>
              </a:rPr>
              <a:t>   </a:t>
            </a:r>
            <a:r>
              <a:rPr lang="en-US" sz="2400" b="1">
                <a:solidFill>
                  <a:srgbClr val="00CC00"/>
                </a:solidFill>
                <a:latin typeface="Arial" panose="020B0604020202020204" pitchFamily="34" charset="0"/>
                <a:cs typeface="Arial" panose="020B0604020202020204" pitchFamily="34" charset="0"/>
              </a:rPr>
              <a:t>- Nếu mùa nào cũng được thu hoạch thì thích lắm, phải không mẹ?</a:t>
            </a:r>
          </a:p>
          <a:p>
            <a:pPr algn="just"/>
            <a:r>
              <a:rPr lang="en-US" sz="2400" b="1">
                <a:solidFill>
                  <a:srgbClr val="00CC00"/>
                </a:solidFill>
                <a:latin typeface="Arial" panose="020B0604020202020204" pitchFamily="34" charset="0"/>
                <a:cs typeface="Arial" panose="020B0604020202020204" pitchFamily="34" charset="0"/>
              </a:rPr>
              <a:t>   Mẹ âu yếm nhìn Minh và bảo:</a:t>
            </a:r>
          </a:p>
          <a:p>
            <a:pPr algn="just"/>
            <a:r>
              <a:rPr lang="en-US" sz="2400" b="1">
                <a:solidFill>
                  <a:srgbClr val="00CC00"/>
                </a:solidFill>
                <a:latin typeface="Arial" panose="020B0604020202020204" pitchFamily="34" charset="0"/>
                <a:cs typeface="Arial" panose="020B0604020202020204" pitchFamily="34" charset="0"/>
              </a:rPr>
              <a:t>   - Con nói đúng đấy! Mùa nào thức ấy. Nhưng để có sản phẩm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r>
              <a:rPr lang="en-US" sz="2400" b="1">
                <a:latin typeface="Arial" panose="020B0604020202020204" pitchFamily="34" charset="0"/>
                <a:cs typeface="Arial" panose="020B0604020202020204" pitchFamily="34" charset="0"/>
              </a:rPr>
              <a:t> </a:t>
            </a:r>
          </a:p>
          <a:p>
            <a:pPr algn="just"/>
            <a:r>
              <a:rPr lang="en-US" sz="2400" b="1">
                <a:latin typeface="Arial" panose="020B0604020202020204" pitchFamily="34" charset="0"/>
                <a:cs typeface="Arial" panose="020B0604020202020204" pitchFamily="34" charset="0"/>
              </a:rPr>
              <a:t>   - Mẹ ơi, con hiểu rồi. Công việc của các bác nông dân vất vả quá mẹ nhỉ?</a:t>
            </a:r>
          </a:p>
        </p:txBody>
      </p:sp>
      <p:sp>
        <p:nvSpPr>
          <p:cNvPr id="7" name="TextBox 6"/>
          <p:cNvSpPr txBox="1"/>
          <p:nvPr/>
        </p:nvSpPr>
        <p:spPr>
          <a:xfrm>
            <a:off x="5644056" y="6090376"/>
            <a:ext cx="6666572" cy="461665"/>
          </a:xfrm>
          <a:prstGeom prst="rect">
            <a:avLst/>
          </a:prstGeom>
          <a:noFill/>
        </p:spPr>
        <p:txBody>
          <a:bodyPr wrap="square" rtlCol="0">
            <a:spAutoFit/>
          </a:bodyPr>
          <a:lstStyle/>
          <a:p>
            <a:r>
              <a:rPr lang="en-US" sz="2400" b="1">
                <a:solidFill>
                  <a:srgbClr val="002060"/>
                </a:solidFill>
                <a:latin typeface="UVN Bay Buom Hep" panose="00000400000000000000" pitchFamily="2" charset="0"/>
              </a:rPr>
              <a:t> (</a:t>
            </a:r>
            <a:r>
              <a:rPr lang="en-US" sz="2400" b="1" i="1">
                <a:solidFill>
                  <a:srgbClr val="002060"/>
                </a:solidFill>
                <a:latin typeface="UVN Bay Buom Hep" panose="00000400000000000000" pitchFamily="2" charset="0"/>
              </a:rPr>
              <a:t>Theo</a:t>
            </a:r>
            <a:r>
              <a:rPr lang="en-US" sz="2400" b="1">
                <a:solidFill>
                  <a:srgbClr val="002060"/>
                </a:solidFill>
                <a:latin typeface="UVN Bay Buom Hep" panose="00000400000000000000" pitchFamily="2" charset="0"/>
              </a:rPr>
              <a:t> Những câu chuyện hay, những bài học quý</a:t>
            </a:r>
            <a:r>
              <a:rPr lang="en-US" sz="2400" b="1" i="1">
                <a:solidFill>
                  <a:srgbClr val="002060"/>
                </a:solidFill>
                <a:latin typeface="UVN Bay Buom Hep" panose="00000400000000000000" pitchFamily="2" charset="0"/>
              </a:rPr>
              <a:t>)</a:t>
            </a:r>
          </a:p>
        </p:txBody>
      </p:sp>
      <p:sp>
        <p:nvSpPr>
          <p:cNvPr id="6" name="Oval 5">
            <a:extLst>
              <a:ext uri="{FF2B5EF4-FFF2-40B4-BE49-F238E27FC236}">
                <a16:creationId xmlns:a16="http://schemas.microsoft.com/office/drawing/2014/main" id="{09F8F586-C248-4128-2B38-346E89DF1345}"/>
              </a:ext>
            </a:extLst>
          </p:cNvPr>
          <p:cNvSpPr/>
          <p:nvPr/>
        </p:nvSpPr>
        <p:spPr>
          <a:xfrm>
            <a:off x="124690" y="306435"/>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8" name="Oval 7">
            <a:extLst>
              <a:ext uri="{FF2B5EF4-FFF2-40B4-BE49-F238E27FC236}">
                <a16:creationId xmlns:a16="http://schemas.microsoft.com/office/drawing/2014/main" id="{60E291DF-046E-2465-3E9C-0E64CB032B57}"/>
              </a:ext>
            </a:extLst>
          </p:cNvPr>
          <p:cNvSpPr/>
          <p:nvPr/>
        </p:nvSpPr>
        <p:spPr>
          <a:xfrm>
            <a:off x="0" y="150082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954100DD-800B-524B-0428-50B9D4D5967E}"/>
              </a:ext>
            </a:extLst>
          </p:cNvPr>
          <p:cNvSpPr/>
          <p:nvPr/>
        </p:nvSpPr>
        <p:spPr>
          <a:xfrm>
            <a:off x="30821" y="333270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FE9D78B9-CBB7-E2CA-633B-C029046DCE67}"/>
              </a:ext>
            </a:extLst>
          </p:cNvPr>
          <p:cNvSpPr/>
          <p:nvPr/>
        </p:nvSpPr>
        <p:spPr>
          <a:xfrm>
            <a:off x="0" y="554944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D7DFF3DE-25C6-EDCB-9DA1-8B56FCAD450E}"/>
              </a:ext>
            </a:extLst>
          </p:cNvPr>
          <p:cNvCxnSpPr>
            <a:cxnSpLocks/>
          </p:cNvCxnSpPr>
          <p:nvPr/>
        </p:nvCxnSpPr>
        <p:spPr>
          <a:xfrm>
            <a:off x="10866475" y="1151859"/>
            <a:ext cx="10951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A8E4C9-33AA-7EA4-DD3C-2A03DB50C18D}"/>
              </a:ext>
            </a:extLst>
          </p:cNvPr>
          <p:cNvCxnSpPr>
            <a:cxnSpLocks/>
          </p:cNvCxnSpPr>
          <p:nvPr/>
        </p:nvCxnSpPr>
        <p:spPr>
          <a:xfrm>
            <a:off x="4735033" y="1151859"/>
            <a:ext cx="15488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78956C-C2D2-1396-3DFE-8B385A0AFDB9}"/>
              </a:ext>
            </a:extLst>
          </p:cNvPr>
          <p:cNvCxnSpPr>
            <a:cxnSpLocks/>
          </p:cNvCxnSpPr>
          <p:nvPr/>
        </p:nvCxnSpPr>
        <p:spPr>
          <a:xfrm>
            <a:off x="11215475" y="4809460"/>
            <a:ext cx="8518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2BC2D2-055E-7B4C-D823-7199C76DDCC2}"/>
              </a:ext>
            </a:extLst>
          </p:cNvPr>
          <p:cNvCxnSpPr>
            <a:cxnSpLocks/>
          </p:cNvCxnSpPr>
          <p:nvPr/>
        </p:nvCxnSpPr>
        <p:spPr>
          <a:xfrm>
            <a:off x="136532" y="5153246"/>
            <a:ext cx="8518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C10F084-6538-2233-435D-B0C46B271C7F}"/>
              </a:ext>
            </a:extLst>
          </p:cNvPr>
          <p:cNvCxnSpPr>
            <a:cxnSpLocks/>
          </p:cNvCxnSpPr>
          <p:nvPr/>
        </p:nvCxnSpPr>
        <p:spPr>
          <a:xfrm>
            <a:off x="1266945" y="1825255"/>
            <a:ext cx="8518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37B947E-EE3B-6A18-E99C-9EAF6A7410E4}"/>
              </a:ext>
            </a:extLst>
          </p:cNvPr>
          <p:cNvCxnSpPr>
            <a:cxnSpLocks/>
          </p:cNvCxnSpPr>
          <p:nvPr/>
        </p:nvCxnSpPr>
        <p:spPr>
          <a:xfrm>
            <a:off x="8943652" y="5153246"/>
            <a:ext cx="16570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3B7155-EA82-973F-D899-43233111DA46}"/>
              </a:ext>
            </a:extLst>
          </p:cNvPr>
          <p:cNvCxnSpPr>
            <a:cxnSpLocks/>
          </p:cNvCxnSpPr>
          <p:nvPr/>
        </p:nvCxnSpPr>
        <p:spPr>
          <a:xfrm>
            <a:off x="5062768" y="5549446"/>
            <a:ext cx="11466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43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 y="1"/>
            <a:ext cx="3813047" cy="551383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51776" y="2637891"/>
            <a:ext cx="4840224" cy="4220109"/>
          </a:xfrm>
          <a:prstGeom prst="rect">
            <a:avLst/>
          </a:prstGeom>
        </p:spPr>
      </p:pic>
      <p:grpSp>
        <p:nvGrpSpPr>
          <p:cNvPr id="4" name="Group 3"/>
          <p:cNvGrpSpPr/>
          <p:nvPr/>
        </p:nvGrpSpPr>
        <p:grpSpPr>
          <a:xfrm>
            <a:off x="2501079" y="-529936"/>
            <a:ext cx="6409743" cy="4708243"/>
            <a:chOff x="2663918" y="-504883"/>
            <a:chExt cx="6409743" cy="4708243"/>
          </a:xfrm>
        </p:grpSpPr>
        <p:pic>
          <p:nvPicPr>
            <p:cNvPr id="5" name="Picture 4">
              <a:extLst>
                <a:ext uri="{FF2B5EF4-FFF2-40B4-BE49-F238E27FC236}">
                  <a16:creationId xmlns:a16="http://schemas.microsoft.com/office/drawing/2014/main" id="{7C64295E-FA19-48CC-A97D-0B2DA475D0A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6" name="TextBox 5"/>
            <p:cNvSpPr txBox="1"/>
            <p:nvPr/>
          </p:nvSpPr>
          <p:spPr>
            <a:xfrm>
              <a:off x="3073765" y="820419"/>
              <a:ext cx="5900418" cy="769441"/>
            </a:xfrm>
            <a:prstGeom prst="rect">
              <a:avLst/>
            </a:prstGeom>
            <a:noFill/>
          </p:spPr>
          <p:txBody>
            <a:bodyPr wrap="square" rtlCol="0">
              <a:spAutoFit/>
            </a:bodyPr>
            <a:lstStyle/>
            <a:p>
              <a:r>
                <a:rPr lang="en-US" sz="4400" b="1">
                  <a:ln>
                    <a:solidFill>
                      <a:schemeClr val="bg1"/>
                    </a:solidFill>
                  </a:ln>
                  <a:solidFill>
                    <a:srgbClr val="FF6600"/>
                  </a:solidFill>
                  <a:latin typeface="UTM Avo" panose="02040603050506020204" pitchFamily="18" charset="0"/>
                </a:rPr>
                <a:t>Luyện đọc từ khó</a:t>
              </a:r>
            </a:p>
          </p:txBody>
        </p:sp>
      </p:grpSp>
      <p:sp>
        <p:nvSpPr>
          <p:cNvPr id="15" name="Google Shape;276;p7">
            <a:extLst>
              <a:ext uri="{FF2B5EF4-FFF2-40B4-BE49-F238E27FC236}">
                <a16:creationId xmlns:a16="http://schemas.microsoft.com/office/drawing/2014/main" id="{D33CB0D1-8FD9-7C5D-268F-E2711EEE24E1}"/>
              </a:ext>
            </a:extLst>
          </p:cNvPr>
          <p:cNvSpPr/>
          <p:nvPr/>
        </p:nvSpPr>
        <p:spPr>
          <a:xfrm>
            <a:off x="2713165" y="5534692"/>
            <a:ext cx="244266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3600" b="1">
                <a:ln w="3175">
                  <a:solidFill>
                    <a:schemeClr val="bg1"/>
                  </a:solidFill>
                </a:ln>
                <a:solidFill>
                  <a:schemeClr val="accent5">
                    <a:lumMod val="75000"/>
                  </a:schemeClr>
                </a:solidFill>
                <a:latin typeface="UTM Avo" panose="02040603050506020204" pitchFamily="18" charset="0"/>
              </a:rPr>
              <a:t>ríu rít</a:t>
            </a:r>
            <a:endParaRPr sz="3600" b="1" dirty="0">
              <a:ln w="3175">
                <a:solidFill>
                  <a:schemeClr val="bg1"/>
                </a:solidFill>
              </a:ln>
              <a:solidFill>
                <a:schemeClr val="accent5">
                  <a:lumMod val="75000"/>
                </a:schemeClr>
              </a:solidFill>
              <a:latin typeface="UTM Avo" panose="02040603050506020204" pitchFamily="18" charset="0"/>
            </a:endParaRPr>
          </a:p>
        </p:txBody>
      </p:sp>
      <p:sp>
        <p:nvSpPr>
          <p:cNvPr id="18" name="Google Shape;276;p7">
            <a:extLst>
              <a:ext uri="{FF2B5EF4-FFF2-40B4-BE49-F238E27FC236}">
                <a16:creationId xmlns:a16="http://schemas.microsoft.com/office/drawing/2014/main" id="{D33CB0D1-8FD9-7C5D-268F-E2711EEE24E1}"/>
              </a:ext>
            </a:extLst>
          </p:cNvPr>
          <p:cNvSpPr/>
          <p:nvPr/>
        </p:nvSpPr>
        <p:spPr>
          <a:xfrm>
            <a:off x="6409025" y="2437498"/>
            <a:ext cx="329051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ươm mầm</a:t>
            </a:r>
            <a:endParaRPr sz="3600" b="1" dirty="0">
              <a:ln>
                <a:solidFill>
                  <a:schemeClr val="bg1"/>
                </a:solidFill>
              </a:ln>
              <a:solidFill>
                <a:srgbClr val="FF0066"/>
              </a:solidFill>
              <a:latin typeface="UTM Avo" panose="02040603050506020204" pitchFamily="18" charset="0"/>
            </a:endParaRPr>
          </a:p>
        </p:txBody>
      </p:sp>
      <p:sp>
        <p:nvSpPr>
          <p:cNvPr id="19" name="Google Shape;276;p7">
            <a:extLst>
              <a:ext uri="{FF2B5EF4-FFF2-40B4-BE49-F238E27FC236}">
                <a16:creationId xmlns:a16="http://schemas.microsoft.com/office/drawing/2014/main" id="{D33CB0D1-8FD9-7C5D-268F-E2711EEE24E1}"/>
              </a:ext>
            </a:extLst>
          </p:cNvPr>
          <p:cNvSpPr/>
          <p:nvPr/>
        </p:nvSpPr>
        <p:spPr>
          <a:xfrm>
            <a:off x="7351776" y="3893754"/>
            <a:ext cx="363408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ln>
                  <a:solidFill>
                    <a:schemeClr val="bg1"/>
                  </a:solidFill>
                </a:ln>
                <a:solidFill>
                  <a:srgbClr val="00CC00"/>
                </a:solidFill>
                <a:latin typeface="UTM Avo" panose="02040603050506020204" pitchFamily="18" charset="0"/>
              </a:rPr>
              <a:t>ruộng đồng</a:t>
            </a:r>
            <a:endParaRPr sz="3600" b="1" dirty="0">
              <a:ln>
                <a:solidFill>
                  <a:schemeClr val="bg1"/>
                </a:solidFill>
              </a:ln>
              <a:solidFill>
                <a:srgbClr val="00CC00"/>
              </a:solidFill>
              <a:latin typeface="UTM Avo" panose="02040603050506020204" pitchFamily="18" charset="0"/>
            </a:endParaRPr>
          </a:p>
        </p:txBody>
      </p:sp>
      <p:sp>
        <p:nvSpPr>
          <p:cNvPr id="20" name="Google Shape;276;p7">
            <a:extLst>
              <a:ext uri="{FF2B5EF4-FFF2-40B4-BE49-F238E27FC236}">
                <a16:creationId xmlns:a16="http://schemas.microsoft.com/office/drawing/2014/main" id="{D33CB0D1-8FD9-7C5D-268F-E2711EEE24E1}"/>
              </a:ext>
            </a:extLst>
          </p:cNvPr>
          <p:cNvSpPr/>
          <p:nvPr/>
        </p:nvSpPr>
        <p:spPr>
          <a:xfrm>
            <a:off x="6498613" y="5513832"/>
            <a:ext cx="329051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ln>
                  <a:solidFill>
                    <a:schemeClr val="bg1"/>
                  </a:solidFill>
                </a:ln>
                <a:solidFill>
                  <a:srgbClr val="009999"/>
                </a:solidFill>
                <a:latin typeface="UTM Avo" panose="02040603050506020204" pitchFamily="18" charset="0"/>
              </a:rPr>
              <a:t>chín rộ</a:t>
            </a:r>
            <a:endParaRPr sz="3600" b="1" dirty="0">
              <a:ln>
                <a:solidFill>
                  <a:schemeClr val="bg1"/>
                </a:solidFill>
              </a:ln>
              <a:solidFill>
                <a:srgbClr val="009999"/>
              </a:solidFill>
              <a:latin typeface="UTM Avo" panose="02040603050506020204" pitchFamily="18" charset="0"/>
            </a:endParaRPr>
          </a:p>
        </p:txBody>
      </p:sp>
      <p:sp>
        <p:nvSpPr>
          <p:cNvPr id="21" name="Google Shape;276;p7">
            <a:extLst>
              <a:ext uri="{FF2B5EF4-FFF2-40B4-BE49-F238E27FC236}">
                <a16:creationId xmlns:a16="http://schemas.microsoft.com/office/drawing/2014/main" id="{D33CB0D1-8FD9-7C5D-268F-E2711EEE24E1}"/>
              </a:ext>
            </a:extLst>
          </p:cNvPr>
          <p:cNvSpPr/>
          <p:nvPr/>
        </p:nvSpPr>
        <p:spPr>
          <a:xfrm>
            <a:off x="2314495" y="2523704"/>
            <a:ext cx="28413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solidFill>
                  <a:schemeClr val="bg1"/>
                </a:solidFill>
                <a:effectLst>
                  <a:outerShdw blurRad="38100" dist="38100" dir="2700000" algn="tl">
                    <a:srgbClr val="000000">
                      <a:alpha val="43137"/>
                    </a:srgbClr>
                  </a:outerShdw>
                </a:effectLst>
                <a:latin typeface="UTM Avo" panose="02040603050506020204" pitchFamily="18" charset="0"/>
              </a:rPr>
              <a:t>dập dờn</a:t>
            </a:r>
            <a:endParaRPr sz="36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22" name="Google Shape;276;p7">
            <a:extLst>
              <a:ext uri="{FF2B5EF4-FFF2-40B4-BE49-F238E27FC236}">
                <a16:creationId xmlns:a16="http://schemas.microsoft.com/office/drawing/2014/main" id="{D33CB0D1-8FD9-7C5D-268F-E2711EEE24E1}"/>
              </a:ext>
            </a:extLst>
          </p:cNvPr>
          <p:cNvSpPr/>
          <p:nvPr/>
        </p:nvSpPr>
        <p:spPr>
          <a:xfrm>
            <a:off x="1292498" y="4029198"/>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ln w="3175">
                  <a:solidFill>
                    <a:schemeClr val="bg1"/>
                  </a:solidFill>
                </a:ln>
                <a:solidFill>
                  <a:schemeClr val="accent2">
                    <a:lumMod val="75000"/>
                  </a:schemeClr>
                </a:solidFill>
                <a:latin typeface="UTM Avo" panose="02040603050506020204" pitchFamily="18" charset="0"/>
              </a:rPr>
              <a:t>vàng ươm</a:t>
            </a:r>
            <a:endParaRPr sz="3600" b="1" dirty="0">
              <a:ln w="3175">
                <a:solidFill>
                  <a:schemeClr val="bg1"/>
                </a:solidFill>
              </a:ln>
              <a:solidFill>
                <a:schemeClr val="accent2">
                  <a:lumMod val="75000"/>
                </a:schemeClr>
              </a:solidFill>
              <a:latin typeface="UTM Avo" panose="02040603050506020204" pitchFamily="18" charset="0"/>
            </a:endParaRPr>
          </a:p>
        </p:txBody>
      </p:sp>
    </p:spTree>
    <p:extLst>
      <p:ext uri="{BB962C8B-B14F-4D97-AF65-F5344CB8AC3E}">
        <p14:creationId xmlns:p14="http://schemas.microsoft.com/office/powerpoint/2010/main" val="198497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500"/>
                                        <p:tgtEl>
                                          <p:spTgt spid="1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500"/>
                                        <p:tgtEl>
                                          <p:spTgt spid="21"/>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righ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8809" y="360218"/>
            <a:ext cx="12183191" cy="6393279"/>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3" name="TextBox 2">
            <a:extLst>
              <a:ext uri="{FF2B5EF4-FFF2-40B4-BE49-F238E27FC236}">
                <a16:creationId xmlns:a16="http://schemas.microsoft.com/office/drawing/2014/main" id="{B600F577-F819-4602-BCEB-985221633540}"/>
              </a:ext>
            </a:extLst>
          </p:cNvPr>
          <p:cNvSpPr txBox="1"/>
          <p:nvPr/>
        </p:nvSpPr>
        <p:spPr>
          <a:xfrm>
            <a:off x="4656924" y="-234705"/>
            <a:ext cx="2878151" cy="830997"/>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Mùa vàng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4" name="TextBox 3"/>
          <p:cNvSpPr txBox="1"/>
          <p:nvPr/>
        </p:nvSpPr>
        <p:spPr>
          <a:xfrm>
            <a:off x="127436" y="382250"/>
            <a:ext cx="11939873" cy="5632311"/>
          </a:xfrm>
          <a:prstGeom prst="rect">
            <a:avLst/>
          </a:prstGeom>
          <a:noFill/>
        </p:spPr>
        <p:txBody>
          <a:bodyPr wrap="square" rtlCol="0">
            <a:spAutoFit/>
          </a:bodyPr>
          <a:lstStyle/>
          <a:p>
            <a:pPr algn="just"/>
            <a:r>
              <a:rPr lang="en-US" sz="2400" b="1">
                <a:latin typeface="Arial" panose="020B0604020202020204" pitchFamily="34" charset="0"/>
                <a:cs typeface="Arial" panose="020B0604020202020204" pitchFamily="34" charset="0"/>
              </a:rPr>
              <a:t>     </a:t>
            </a:r>
            <a:r>
              <a:rPr lang="en-US" sz="2400" b="1">
                <a:solidFill>
                  <a:srgbClr val="002060"/>
                </a:solidFill>
                <a:latin typeface="Arial" panose="020B0604020202020204" pitchFamily="34" charset="0"/>
                <a:cs typeface="Arial" panose="020B0604020202020204" pitchFamily="34" charset="0"/>
              </a:rPr>
              <a:t>Thu về, những quả hồng đỏ mọng, những hạt dẻ nâu bóng, những quả na mở to mắt, thơm dìu dịu. Biển lúa vàng ươm. Gió nổi lên và sóng lúa vàng dập dờn trải tới chân trời.</a:t>
            </a:r>
          </a:p>
          <a:p>
            <a:pPr algn="just"/>
            <a:r>
              <a:rPr lang="en-US" sz="2400" b="1">
                <a:latin typeface="Arial" panose="020B0604020202020204" pitchFamily="34" charset="0"/>
                <a:cs typeface="Arial" panose="020B0604020202020204" pitchFamily="34" charset="0"/>
              </a:rPr>
              <a:t>   </a:t>
            </a:r>
            <a:r>
              <a:rPr lang="en-US" sz="2400" b="1">
                <a:solidFill>
                  <a:srgbClr val="C00000"/>
                </a:solidFill>
                <a:latin typeface="Arial" panose="020B0604020202020204" pitchFamily="34" charset="0"/>
                <a:cs typeface="Arial" panose="020B0604020202020204" pitchFamily="34" charset="0"/>
              </a:rPr>
              <a:t>Minh ríu rít bên mẹ:</a:t>
            </a:r>
          </a:p>
          <a:p>
            <a:pPr algn="just"/>
            <a:r>
              <a:rPr lang="en-US" sz="2400" b="1">
                <a:solidFill>
                  <a:srgbClr val="C00000"/>
                </a:solidFill>
                <a:latin typeface="Arial" panose="020B0604020202020204" pitchFamily="34" charset="0"/>
                <a:cs typeface="Arial" panose="020B0604020202020204" pitchFamily="34" charset="0"/>
              </a:rPr>
              <a:t>   - Mẹ ơi, con thấy quả trên cây đều chín hết cả rồi. Các bạn ấy đang mong có người đến hái đấy. Nhìn quả chín ngon thế này, chắc chắn bác nông dân vui lắm mẹ nhỉ?</a:t>
            </a:r>
          </a:p>
          <a:p>
            <a:pPr algn="just"/>
            <a:r>
              <a:rPr lang="en-US" sz="2400" b="1">
                <a:solidFill>
                  <a:srgbClr val="C00000"/>
                </a:solidFill>
                <a:latin typeface="Arial" panose="020B0604020202020204" pitchFamily="34" charset="0"/>
                <a:cs typeface="Arial" panose="020B0604020202020204" pitchFamily="34" charset="0"/>
              </a:rPr>
              <a:t>   - Đúng thế con ạ.</a:t>
            </a:r>
          </a:p>
          <a:p>
            <a:pPr algn="just"/>
            <a:r>
              <a:rPr lang="en-US" sz="2400" b="1">
                <a:latin typeface="Arial" panose="020B0604020202020204" pitchFamily="34" charset="0"/>
                <a:cs typeface="Arial" panose="020B0604020202020204" pitchFamily="34" charset="0"/>
              </a:rPr>
              <a:t>   </a:t>
            </a:r>
            <a:r>
              <a:rPr lang="en-US" sz="2400" b="1">
                <a:solidFill>
                  <a:srgbClr val="00CC00"/>
                </a:solidFill>
                <a:latin typeface="Arial" panose="020B0604020202020204" pitchFamily="34" charset="0"/>
                <a:cs typeface="Arial" panose="020B0604020202020204" pitchFamily="34" charset="0"/>
              </a:rPr>
              <a:t>- Nếu mùa nào cũng được thu hoạch thì thích lắm, phải không mẹ?</a:t>
            </a:r>
          </a:p>
          <a:p>
            <a:pPr algn="just"/>
            <a:r>
              <a:rPr lang="en-US" sz="2400" b="1">
                <a:solidFill>
                  <a:srgbClr val="00CC00"/>
                </a:solidFill>
                <a:latin typeface="Arial" panose="020B0604020202020204" pitchFamily="34" charset="0"/>
                <a:cs typeface="Arial" panose="020B0604020202020204" pitchFamily="34" charset="0"/>
              </a:rPr>
              <a:t>   Mẹ âu yếm nhìn Minh và bảo:</a:t>
            </a:r>
          </a:p>
          <a:p>
            <a:pPr algn="just"/>
            <a:r>
              <a:rPr lang="en-US" sz="2400" b="1">
                <a:solidFill>
                  <a:srgbClr val="00CC00"/>
                </a:solidFill>
                <a:latin typeface="Arial" panose="020B0604020202020204" pitchFamily="34" charset="0"/>
                <a:cs typeface="Arial" panose="020B0604020202020204" pitchFamily="34" charset="0"/>
              </a:rPr>
              <a:t>   - Con nói đúng đấy! Mùa nào thức ấy. Nhưng để có sản phẩm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r>
              <a:rPr lang="en-US" sz="2400" b="1">
                <a:latin typeface="Arial" panose="020B0604020202020204" pitchFamily="34" charset="0"/>
                <a:cs typeface="Arial" panose="020B0604020202020204" pitchFamily="34" charset="0"/>
              </a:rPr>
              <a:t> </a:t>
            </a:r>
          </a:p>
          <a:p>
            <a:pPr algn="just"/>
            <a:r>
              <a:rPr lang="en-US" sz="2400" b="1">
                <a:latin typeface="Arial" panose="020B0604020202020204" pitchFamily="34" charset="0"/>
                <a:cs typeface="Arial" panose="020B0604020202020204" pitchFamily="34" charset="0"/>
              </a:rPr>
              <a:t>   - Mẹ ơi, con hiểu rồi. Công việc của các bác nông dân vất vả quá mẹ nhỉ?</a:t>
            </a:r>
          </a:p>
        </p:txBody>
      </p:sp>
      <p:sp>
        <p:nvSpPr>
          <p:cNvPr id="7" name="TextBox 6"/>
          <p:cNvSpPr txBox="1"/>
          <p:nvPr/>
        </p:nvSpPr>
        <p:spPr>
          <a:xfrm>
            <a:off x="5644056" y="6090376"/>
            <a:ext cx="6666572" cy="461665"/>
          </a:xfrm>
          <a:prstGeom prst="rect">
            <a:avLst/>
          </a:prstGeom>
          <a:noFill/>
        </p:spPr>
        <p:txBody>
          <a:bodyPr wrap="square" rtlCol="0">
            <a:spAutoFit/>
          </a:bodyPr>
          <a:lstStyle/>
          <a:p>
            <a:r>
              <a:rPr lang="en-US" sz="2400" b="1">
                <a:solidFill>
                  <a:srgbClr val="002060"/>
                </a:solidFill>
                <a:latin typeface="UVN Bay Buom Hep" panose="00000400000000000000" pitchFamily="2" charset="0"/>
              </a:rPr>
              <a:t> (</a:t>
            </a:r>
            <a:r>
              <a:rPr lang="en-US" sz="2400" b="1" i="1">
                <a:solidFill>
                  <a:srgbClr val="002060"/>
                </a:solidFill>
                <a:latin typeface="UVN Bay Buom Hep" panose="00000400000000000000" pitchFamily="2" charset="0"/>
              </a:rPr>
              <a:t>Theo</a:t>
            </a:r>
            <a:r>
              <a:rPr lang="en-US" sz="2400" b="1">
                <a:solidFill>
                  <a:srgbClr val="002060"/>
                </a:solidFill>
                <a:latin typeface="UVN Bay Buom Hep" panose="00000400000000000000" pitchFamily="2" charset="0"/>
              </a:rPr>
              <a:t> Những câu chuyện hay, những bài học quý</a:t>
            </a:r>
            <a:r>
              <a:rPr lang="en-US" sz="2400" b="1" i="1">
                <a:solidFill>
                  <a:srgbClr val="002060"/>
                </a:solidFill>
                <a:latin typeface="UVN Bay Buom Hep" panose="00000400000000000000" pitchFamily="2" charset="0"/>
              </a:rPr>
              <a:t>)</a:t>
            </a:r>
          </a:p>
        </p:txBody>
      </p:sp>
      <p:sp>
        <p:nvSpPr>
          <p:cNvPr id="6" name="Oval 5">
            <a:extLst>
              <a:ext uri="{FF2B5EF4-FFF2-40B4-BE49-F238E27FC236}">
                <a16:creationId xmlns:a16="http://schemas.microsoft.com/office/drawing/2014/main" id="{09F8F586-C248-4128-2B38-346E89DF1345}"/>
              </a:ext>
            </a:extLst>
          </p:cNvPr>
          <p:cNvSpPr/>
          <p:nvPr/>
        </p:nvSpPr>
        <p:spPr>
          <a:xfrm>
            <a:off x="124690" y="306435"/>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8" name="Oval 7">
            <a:extLst>
              <a:ext uri="{FF2B5EF4-FFF2-40B4-BE49-F238E27FC236}">
                <a16:creationId xmlns:a16="http://schemas.microsoft.com/office/drawing/2014/main" id="{60E291DF-046E-2465-3E9C-0E64CB032B57}"/>
              </a:ext>
            </a:extLst>
          </p:cNvPr>
          <p:cNvSpPr/>
          <p:nvPr/>
        </p:nvSpPr>
        <p:spPr>
          <a:xfrm>
            <a:off x="0" y="150082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954100DD-800B-524B-0428-50B9D4D5967E}"/>
              </a:ext>
            </a:extLst>
          </p:cNvPr>
          <p:cNvSpPr/>
          <p:nvPr/>
        </p:nvSpPr>
        <p:spPr>
          <a:xfrm>
            <a:off x="30821" y="333270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FE9D78B9-CBB7-E2CA-633B-C029046DCE67}"/>
              </a:ext>
            </a:extLst>
          </p:cNvPr>
          <p:cNvSpPr/>
          <p:nvPr/>
        </p:nvSpPr>
        <p:spPr>
          <a:xfrm>
            <a:off x="0" y="554944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0B427BAB-2A38-FA0A-0796-AD3B7E466B32}"/>
              </a:ext>
            </a:extLst>
          </p:cNvPr>
          <p:cNvSpPr/>
          <p:nvPr/>
        </p:nvSpPr>
        <p:spPr>
          <a:xfrm>
            <a:off x="10688622" y="731422"/>
            <a:ext cx="1369879" cy="52322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1972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8970" y="103202"/>
            <a:ext cx="2825480" cy="2125046"/>
          </a:xfrm>
          <a:prstGeom prst="rect">
            <a:avLst/>
          </a:prstGeom>
          <a:effectLst>
            <a:reflection blurRad="6350" stA="50000" endA="300" endPos="55000" dir="5400000" sy="-100000" algn="bl" rotWithShape="0"/>
          </a:effectLst>
        </p:spPr>
      </p:pic>
      <p:sp>
        <p:nvSpPr>
          <p:cNvPr id="6" name="TextBox 5"/>
          <p:cNvSpPr txBox="1"/>
          <p:nvPr/>
        </p:nvSpPr>
        <p:spPr>
          <a:xfrm>
            <a:off x="3183571" y="781004"/>
            <a:ext cx="2733524" cy="769441"/>
          </a:xfrm>
          <a:prstGeom prst="rect">
            <a:avLst/>
          </a:prstGeom>
          <a:noFill/>
        </p:spPr>
        <p:txBody>
          <a:bodyPr wrap="square" rtlCol="0">
            <a:spAutoFit/>
          </a:bodyPr>
          <a:lstStyle/>
          <a:p>
            <a:r>
              <a:rPr lang="en-US" sz="4400" b="1">
                <a:solidFill>
                  <a:srgbClr val="FF6600"/>
                </a:solidFill>
                <a:effectLst>
                  <a:outerShdw blurRad="38100" dist="38100" dir="2700000" algn="tl">
                    <a:srgbClr val="000000">
                      <a:alpha val="43137"/>
                    </a:srgbClr>
                  </a:outerShdw>
                </a:effectLst>
                <a:latin typeface="UTM Avo" panose="02040603050506020204" pitchFamily="18" charset="0"/>
              </a:rPr>
              <a:t>Từ ngữ</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36493"/>
          <a:stretch/>
        </p:blipFill>
        <p:spPr>
          <a:xfrm>
            <a:off x="-702598" y="5046785"/>
            <a:ext cx="5563854" cy="206798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36493"/>
          <a:stretch/>
        </p:blipFill>
        <p:spPr>
          <a:xfrm>
            <a:off x="3336002" y="5046785"/>
            <a:ext cx="5563854" cy="206798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36493"/>
          <a:stretch/>
        </p:blipFill>
        <p:spPr>
          <a:xfrm>
            <a:off x="6312878" y="4928499"/>
            <a:ext cx="5882100" cy="2186275"/>
          </a:xfrm>
          <a:prstGeom prst="rect">
            <a:avLst/>
          </a:prstGeom>
        </p:spPr>
      </p:pic>
      <p:grpSp>
        <p:nvGrpSpPr>
          <p:cNvPr id="10" name="Group 9"/>
          <p:cNvGrpSpPr/>
          <p:nvPr/>
        </p:nvGrpSpPr>
        <p:grpSpPr>
          <a:xfrm>
            <a:off x="509223" y="2801115"/>
            <a:ext cx="3229059" cy="1855495"/>
            <a:chOff x="627017" y="2942870"/>
            <a:chExt cx="3944983" cy="1449548"/>
          </a:xfrm>
        </p:grpSpPr>
        <p:sp>
          <p:nvSpPr>
            <p:cNvPr id="11" name="矩形: 圆角 11">
              <a:extLst>
                <a:ext uri="{FF2B5EF4-FFF2-40B4-BE49-F238E27FC236}">
                  <a16:creationId xmlns:a16="http://schemas.microsoft.com/office/drawing/2014/main" id="{3ACF7974-899B-4EB0-B7ED-143926AC71B9}"/>
                </a:ext>
              </a:extLst>
            </p:cNvPr>
            <p:cNvSpPr/>
            <p:nvPr/>
          </p:nvSpPr>
          <p:spPr>
            <a:xfrm>
              <a:off x="627017" y="2942870"/>
              <a:ext cx="3944983" cy="1449548"/>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2" name="TextBox 11"/>
            <p:cNvSpPr txBox="1"/>
            <p:nvPr/>
          </p:nvSpPr>
          <p:spPr>
            <a:xfrm>
              <a:off x="837629" y="3368184"/>
              <a:ext cx="3734371" cy="601102"/>
            </a:xfrm>
            <a:prstGeom prst="rect">
              <a:avLst/>
            </a:prstGeom>
            <a:noFill/>
          </p:spPr>
          <p:txBody>
            <a:bodyPr wrap="square" rtlCol="0">
              <a:spAutoFit/>
            </a:bodyPr>
            <a:lstStyle/>
            <a:p>
              <a:pPr algn="just"/>
              <a:r>
                <a:rPr lang="en-US" sz="4400" b="1" i="1">
                  <a:solidFill>
                    <a:srgbClr val="0070C0"/>
                  </a:solidFill>
                  <a:latin typeface="UTM Avo" panose="02040603050506020204" pitchFamily="18" charset="0"/>
                </a:rPr>
                <a:t>Dập dờn </a:t>
              </a:r>
              <a:r>
                <a:rPr lang="en-US" sz="4400" b="1">
                  <a:solidFill>
                    <a:srgbClr val="0070C0"/>
                  </a:solidFill>
                  <a:latin typeface="UTM Avo" panose="02040603050506020204" pitchFamily="18" charset="0"/>
                </a:rPr>
                <a:t>: </a:t>
              </a:r>
              <a:endParaRPr lang="en-US" sz="4400">
                <a:solidFill>
                  <a:srgbClr val="0070C0"/>
                </a:solidFill>
                <a:latin typeface="UTM Avo" panose="02040603050506020204" pitchFamily="18" charset="0"/>
              </a:endParaRPr>
            </a:p>
          </p:txBody>
        </p:sp>
      </p:grpSp>
      <p:sp>
        <p:nvSpPr>
          <p:cNvPr id="13" name="TextBox 12"/>
          <p:cNvSpPr txBox="1"/>
          <p:nvPr/>
        </p:nvSpPr>
        <p:spPr>
          <a:xfrm>
            <a:off x="3910673" y="3240293"/>
            <a:ext cx="7263833" cy="1446550"/>
          </a:xfrm>
          <a:prstGeom prst="rect">
            <a:avLst/>
          </a:prstGeom>
          <a:noFill/>
          <a:ln w="28575">
            <a:solidFill>
              <a:srgbClr val="00CC00"/>
            </a:solidFill>
            <a:prstDash val="dash"/>
          </a:ln>
        </p:spPr>
        <p:txBody>
          <a:bodyPr wrap="square" rtlCol="0">
            <a:spAutoFit/>
          </a:bodyPr>
          <a:lstStyle/>
          <a:p>
            <a:r>
              <a:rPr lang="en-US" sz="4400" b="1">
                <a:solidFill>
                  <a:schemeClr val="accent5">
                    <a:lumMod val="50000"/>
                  </a:schemeClr>
                </a:solidFill>
                <a:latin typeface="UTM Alexander" panose="02040603050506020204" pitchFamily="18" charset="0"/>
              </a:rPr>
              <a:t>(lúa) chuyển động lên xuống nhịp nhàng theo gió.</a:t>
            </a:r>
            <a:endParaRPr lang="en-US" sz="4400">
              <a:solidFill>
                <a:schemeClr val="accent5">
                  <a:lumMod val="50000"/>
                </a:schemeClr>
              </a:solidFill>
              <a:latin typeface="UTM Alexander" panose="02040603050506020204" pitchFamily="18" charset="0"/>
            </a:endParaRPr>
          </a:p>
        </p:txBody>
      </p:sp>
    </p:spTree>
    <p:extLst>
      <p:ext uri="{BB962C8B-B14F-4D97-AF65-F5344CB8AC3E}">
        <p14:creationId xmlns:p14="http://schemas.microsoft.com/office/powerpoint/2010/main" val="194140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8809" y="360218"/>
            <a:ext cx="12183191" cy="6393279"/>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3" name="TextBox 2">
            <a:extLst>
              <a:ext uri="{FF2B5EF4-FFF2-40B4-BE49-F238E27FC236}">
                <a16:creationId xmlns:a16="http://schemas.microsoft.com/office/drawing/2014/main" id="{B600F577-F819-4602-BCEB-985221633540}"/>
              </a:ext>
            </a:extLst>
          </p:cNvPr>
          <p:cNvSpPr txBox="1"/>
          <p:nvPr/>
        </p:nvSpPr>
        <p:spPr>
          <a:xfrm>
            <a:off x="4656924" y="-234705"/>
            <a:ext cx="2878151" cy="830997"/>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Mùa vàng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4" name="TextBox 3"/>
          <p:cNvSpPr txBox="1"/>
          <p:nvPr/>
        </p:nvSpPr>
        <p:spPr>
          <a:xfrm>
            <a:off x="127436" y="382250"/>
            <a:ext cx="11939873" cy="5632311"/>
          </a:xfrm>
          <a:prstGeom prst="rect">
            <a:avLst/>
          </a:prstGeom>
          <a:noFill/>
        </p:spPr>
        <p:txBody>
          <a:bodyPr wrap="square" rtlCol="0">
            <a:spAutoFit/>
          </a:bodyPr>
          <a:lstStyle/>
          <a:p>
            <a:pPr algn="just"/>
            <a:r>
              <a:rPr lang="en-US" sz="2400" b="1">
                <a:latin typeface="Arial" panose="020B0604020202020204" pitchFamily="34" charset="0"/>
                <a:cs typeface="Arial" panose="020B0604020202020204" pitchFamily="34" charset="0"/>
              </a:rPr>
              <a:t>     </a:t>
            </a:r>
            <a:r>
              <a:rPr lang="en-US" sz="2400" b="1">
                <a:solidFill>
                  <a:srgbClr val="002060"/>
                </a:solidFill>
                <a:latin typeface="Arial" panose="020B0604020202020204" pitchFamily="34" charset="0"/>
                <a:cs typeface="Arial" panose="020B0604020202020204" pitchFamily="34" charset="0"/>
              </a:rPr>
              <a:t>Thu về, những quả hồng đỏ mọng, những hạt dẻ nâu bóng, những quả na mở to mắt, thơm dìu dịu. Biển lúa vàng ươm. Gió nổi lên và sóng lúa vàng dập dờn trải tới chân trời.</a:t>
            </a:r>
          </a:p>
          <a:p>
            <a:pPr algn="just"/>
            <a:r>
              <a:rPr lang="en-US" sz="2400" b="1">
                <a:latin typeface="Arial" panose="020B0604020202020204" pitchFamily="34" charset="0"/>
                <a:cs typeface="Arial" panose="020B0604020202020204" pitchFamily="34" charset="0"/>
              </a:rPr>
              <a:t>   </a:t>
            </a:r>
            <a:r>
              <a:rPr lang="en-US" sz="2400" b="1">
                <a:solidFill>
                  <a:srgbClr val="C00000"/>
                </a:solidFill>
                <a:latin typeface="Arial" panose="020B0604020202020204" pitchFamily="34" charset="0"/>
                <a:cs typeface="Arial" panose="020B0604020202020204" pitchFamily="34" charset="0"/>
              </a:rPr>
              <a:t>Minh ríu rít bên mẹ:</a:t>
            </a:r>
          </a:p>
          <a:p>
            <a:pPr algn="just"/>
            <a:r>
              <a:rPr lang="en-US" sz="2400" b="1">
                <a:solidFill>
                  <a:srgbClr val="C00000"/>
                </a:solidFill>
                <a:latin typeface="Arial" panose="020B0604020202020204" pitchFamily="34" charset="0"/>
                <a:cs typeface="Arial" panose="020B0604020202020204" pitchFamily="34" charset="0"/>
              </a:rPr>
              <a:t>   - Mẹ ơi, con thấy quả trên cây đều chín hết cả rồi. Các bạn ấy đang mong có người đến hái đấy. Nhìn quả chín ngon thế này, chắc chắn bác nông dân vui lắm mẹ nhỉ?</a:t>
            </a:r>
          </a:p>
          <a:p>
            <a:pPr algn="just"/>
            <a:r>
              <a:rPr lang="en-US" sz="2400" b="1">
                <a:solidFill>
                  <a:srgbClr val="C00000"/>
                </a:solidFill>
                <a:latin typeface="Arial" panose="020B0604020202020204" pitchFamily="34" charset="0"/>
                <a:cs typeface="Arial" panose="020B0604020202020204" pitchFamily="34" charset="0"/>
              </a:rPr>
              <a:t>   - Đúng thế con ạ.</a:t>
            </a:r>
          </a:p>
          <a:p>
            <a:pPr algn="just"/>
            <a:r>
              <a:rPr lang="en-US" sz="2400" b="1">
                <a:latin typeface="Arial" panose="020B0604020202020204" pitchFamily="34" charset="0"/>
                <a:cs typeface="Arial" panose="020B0604020202020204" pitchFamily="34" charset="0"/>
              </a:rPr>
              <a:t>   </a:t>
            </a:r>
            <a:r>
              <a:rPr lang="en-US" sz="2400" b="1">
                <a:solidFill>
                  <a:srgbClr val="00CC00"/>
                </a:solidFill>
                <a:latin typeface="Arial" panose="020B0604020202020204" pitchFamily="34" charset="0"/>
                <a:cs typeface="Arial" panose="020B0604020202020204" pitchFamily="34" charset="0"/>
              </a:rPr>
              <a:t>- Nếu mùa nào cũng được thu hoạch thì thích lắm, phải không mẹ?</a:t>
            </a:r>
          </a:p>
          <a:p>
            <a:pPr algn="just"/>
            <a:r>
              <a:rPr lang="en-US" sz="2400" b="1">
                <a:solidFill>
                  <a:srgbClr val="00CC00"/>
                </a:solidFill>
                <a:latin typeface="Arial" panose="020B0604020202020204" pitchFamily="34" charset="0"/>
                <a:cs typeface="Arial" panose="020B0604020202020204" pitchFamily="34" charset="0"/>
              </a:rPr>
              <a:t>   Mẹ âu yếm nhìn Minh và bảo:</a:t>
            </a:r>
          </a:p>
          <a:p>
            <a:pPr algn="just"/>
            <a:r>
              <a:rPr lang="en-US" sz="2400" b="1">
                <a:solidFill>
                  <a:srgbClr val="00CC00"/>
                </a:solidFill>
                <a:latin typeface="Arial" panose="020B0604020202020204" pitchFamily="34" charset="0"/>
                <a:cs typeface="Arial" panose="020B0604020202020204" pitchFamily="34" charset="0"/>
              </a:rPr>
              <a:t>   - Con nói đúng đấy! Mùa nào thức ấy. Nhưng để có sản phẩm thu hoạch, trước đó người nông dân phải làm rất nhiều việc. Họ phải cày bừa, gieo hạt và </a:t>
            </a:r>
            <a:endParaRPr lang="vi-VN" sz="2400" b="1">
              <a:solidFill>
                <a:srgbClr val="00CC00"/>
              </a:solidFill>
              <a:latin typeface="Arial" panose="020B0604020202020204" pitchFamily="34" charset="0"/>
              <a:cs typeface="Arial" panose="020B0604020202020204" pitchFamily="34" charset="0"/>
            </a:endParaRPr>
          </a:p>
          <a:p>
            <a:pPr algn="just"/>
            <a:r>
              <a:rPr lang="en-US" sz="2400" b="1">
                <a:solidFill>
                  <a:srgbClr val="00CC00"/>
                </a:solidFill>
                <a:latin typeface="Arial" panose="020B0604020202020204" pitchFamily="34" charset="0"/>
                <a:cs typeface="Arial" panose="020B0604020202020204" pitchFamily="34" charset="0"/>
              </a:rPr>
              <a:t>ươm mầm. Rồi mưa nắng, hạn hán, họ phải chăm sóc vườn cây, ruộng đồng. Nhờ thế mà cây lớn dần, ra hoa kết trái và chín rộ đấy.</a:t>
            </a:r>
            <a:r>
              <a:rPr lang="en-US" sz="2400" b="1">
                <a:latin typeface="Arial" panose="020B0604020202020204" pitchFamily="34" charset="0"/>
                <a:cs typeface="Arial" panose="020B0604020202020204" pitchFamily="34" charset="0"/>
              </a:rPr>
              <a:t> </a:t>
            </a:r>
          </a:p>
          <a:p>
            <a:pPr algn="just"/>
            <a:r>
              <a:rPr lang="en-US" sz="2400" b="1">
                <a:latin typeface="Arial" panose="020B0604020202020204" pitchFamily="34" charset="0"/>
                <a:cs typeface="Arial" panose="020B0604020202020204" pitchFamily="34" charset="0"/>
              </a:rPr>
              <a:t>   - Mẹ ơi, con hiểu rồi. Công việc của các bác nông dân vất vả quá mẹ nhỉ?</a:t>
            </a:r>
          </a:p>
        </p:txBody>
      </p:sp>
      <p:sp>
        <p:nvSpPr>
          <p:cNvPr id="7" name="TextBox 6"/>
          <p:cNvSpPr txBox="1"/>
          <p:nvPr/>
        </p:nvSpPr>
        <p:spPr>
          <a:xfrm>
            <a:off x="5644056" y="6090376"/>
            <a:ext cx="6666572" cy="461665"/>
          </a:xfrm>
          <a:prstGeom prst="rect">
            <a:avLst/>
          </a:prstGeom>
          <a:noFill/>
        </p:spPr>
        <p:txBody>
          <a:bodyPr wrap="square" rtlCol="0">
            <a:spAutoFit/>
          </a:bodyPr>
          <a:lstStyle/>
          <a:p>
            <a:r>
              <a:rPr lang="en-US" sz="2400" b="1">
                <a:solidFill>
                  <a:srgbClr val="002060"/>
                </a:solidFill>
                <a:latin typeface="UVN Bay Buom Hep" panose="00000400000000000000" pitchFamily="2" charset="0"/>
              </a:rPr>
              <a:t> (</a:t>
            </a:r>
            <a:r>
              <a:rPr lang="en-US" sz="2400" b="1" i="1">
                <a:solidFill>
                  <a:srgbClr val="002060"/>
                </a:solidFill>
                <a:latin typeface="UVN Bay Buom Hep" panose="00000400000000000000" pitchFamily="2" charset="0"/>
              </a:rPr>
              <a:t>Theo</a:t>
            </a:r>
            <a:r>
              <a:rPr lang="en-US" sz="2400" b="1">
                <a:solidFill>
                  <a:srgbClr val="002060"/>
                </a:solidFill>
                <a:latin typeface="UVN Bay Buom Hep" panose="00000400000000000000" pitchFamily="2" charset="0"/>
              </a:rPr>
              <a:t> Những câu chuyện hay, những bài học quý</a:t>
            </a:r>
            <a:r>
              <a:rPr lang="en-US" sz="2400" b="1" i="1">
                <a:solidFill>
                  <a:srgbClr val="002060"/>
                </a:solidFill>
                <a:latin typeface="UVN Bay Buom Hep" panose="00000400000000000000" pitchFamily="2" charset="0"/>
              </a:rPr>
              <a:t>)</a:t>
            </a:r>
          </a:p>
        </p:txBody>
      </p:sp>
      <p:sp>
        <p:nvSpPr>
          <p:cNvPr id="6" name="Oval 5">
            <a:extLst>
              <a:ext uri="{FF2B5EF4-FFF2-40B4-BE49-F238E27FC236}">
                <a16:creationId xmlns:a16="http://schemas.microsoft.com/office/drawing/2014/main" id="{09F8F586-C248-4128-2B38-346E89DF1345}"/>
              </a:ext>
            </a:extLst>
          </p:cNvPr>
          <p:cNvSpPr/>
          <p:nvPr/>
        </p:nvSpPr>
        <p:spPr>
          <a:xfrm>
            <a:off x="124690" y="306435"/>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8" name="Oval 7">
            <a:extLst>
              <a:ext uri="{FF2B5EF4-FFF2-40B4-BE49-F238E27FC236}">
                <a16:creationId xmlns:a16="http://schemas.microsoft.com/office/drawing/2014/main" id="{60E291DF-046E-2465-3E9C-0E64CB032B57}"/>
              </a:ext>
            </a:extLst>
          </p:cNvPr>
          <p:cNvSpPr/>
          <p:nvPr/>
        </p:nvSpPr>
        <p:spPr>
          <a:xfrm>
            <a:off x="0" y="150082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954100DD-800B-524B-0428-50B9D4D5967E}"/>
              </a:ext>
            </a:extLst>
          </p:cNvPr>
          <p:cNvSpPr/>
          <p:nvPr/>
        </p:nvSpPr>
        <p:spPr>
          <a:xfrm>
            <a:off x="30821" y="333270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FE9D78B9-CBB7-E2CA-633B-C029046DCE67}"/>
              </a:ext>
            </a:extLst>
          </p:cNvPr>
          <p:cNvSpPr/>
          <p:nvPr/>
        </p:nvSpPr>
        <p:spPr>
          <a:xfrm>
            <a:off x="0" y="554944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0B427BAB-2A38-FA0A-0796-AD3B7E466B32}"/>
              </a:ext>
            </a:extLst>
          </p:cNvPr>
          <p:cNvSpPr/>
          <p:nvPr/>
        </p:nvSpPr>
        <p:spPr>
          <a:xfrm>
            <a:off x="10688622" y="731422"/>
            <a:ext cx="1369879" cy="52322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vi-VN"/>
              <a:t>v</a:t>
            </a:r>
            <a:endParaRPr lang="en-US"/>
          </a:p>
        </p:txBody>
      </p:sp>
      <p:sp>
        <p:nvSpPr>
          <p:cNvPr id="12" name="Oval 11">
            <a:extLst>
              <a:ext uri="{FF2B5EF4-FFF2-40B4-BE49-F238E27FC236}">
                <a16:creationId xmlns:a16="http://schemas.microsoft.com/office/drawing/2014/main" id="{0587C25F-503B-BCB9-9D9D-96B2F8642924}"/>
              </a:ext>
            </a:extLst>
          </p:cNvPr>
          <p:cNvSpPr/>
          <p:nvPr/>
        </p:nvSpPr>
        <p:spPr>
          <a:xfrm>
            <a:off x="124690" y="4770381"/>
            <a:ext cx="1778538" cy="481603"/>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1892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5523" y="59707"/>
            <a:ext cx="2825480" cy="1793468"/>
          </a:xfrm>
          <a:prstGeom prst="rect">
            <a:avLst/>
          </a:prstGeom>
          <a:effectLst>
            <a:reflection blurRad="6350" stA="50000" endA="300" endPos="55000" dir="5400000" sy="-100000" algn="bl" rotWithShape="0"/>
          </a:effectLst>
        </p:spPr>
      </p:pic>
      <p:sp>
        <p:nvSpPr>
          <p:cNvPr id="6" name="TextBox 5"/>
          <p:cNvSpPr txBox="1"/>
          <p:nvPr/>
        </p:nvSpPr>
        <p:spPr>
          <a:xfrm>
            <a:off x="3286104" y="571720"/>
            <a:ext cx="2733524" cy="769441"/>
          </a:xfrm>
          <a:prstGeom prst="rect">
            <a:avLst/>
          </a:prstGeom>
          <a:noFill/>
        </p:spPr>
        <p:txBody>
          <a:bodyPr wrap="square" rtlCol="0">
            <a:spAutoFit/>
          </a:bodyPr>
          <a:lstStyle/>
          <a:p>
            <a:r>
              <a:rPr lang="en-US" sz="4400" b="1">
                <a:solidFill>
                  <a:srgbClr val="FF6600"/>
                </a:solidFill>
                <a:effectLst>
                  <a:outerShdw blurRad="38100" dist="38100" dir="2700000" algn="tl">
                    <a:srgbClr val="000000">
                      <a:alpha val="43137"/>
                    </a:srgbClr>
                  </a:outerShdw>
                </a:effectLst>
                <a:latin typeface="UTM Avo" panose="02040603050506020204" pitchFamily="18" charset="0"/>
              </a:rPr>
              <a:t>Từ ngữ</a:t>
            </a:r>
          </a:p>
        </p:txBody>
      </p:sp>
      <p:pic>
        <p:nvPicPr>
          <p:cNvPr id="14"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grpSp>
        <p:nvGrpSpPr>
          <p:cNvPr id="15" name="Group 14"/>
          <p:cNvGrpSpPr/>
          <p:nvPr/>
        </p:nvGrpSpPr>
        <p:grpSpPr>
          <a:xfrm>
            <a:off x="157939" y="1981842"/>
            <a:ext cx="3708310" cy="1567868"/>
            <a:chOff x="627017" y="3013163"/>
            <a:chExt cx="4530490" cy="1224848"/>
          </a:xfrm>
        </p:grpSpPr>
        <p:sp>
          <p:nvSpPr>
            <p:cNvPr id="16" name="矩形: 圆角 11">
              <a:extLst>
                <a:ext uri="{FF2B5EF4-FFF2-40B4-BE49-F238E27FC236}">
                  <a16:creationId xmlns:a16="http://schemas.microsoft.com/office/drawing/2014/main" id="{3ACF7974-899B-4EB0-B7ED-143926AC71B9}"/>
                </a:ext>
              </a:extLst>
            </p:cNvPr>
            <p:cNvSpPr/>
            <p:nvPr/>
          </p:nvSpPr>
          <p:spPr>
            <a:xfrm>
              <a:off x="627017" y="3013163"/>
              <a:ext cx="4530490" cy="1224848"/>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837628" y="3368184"/>
              <a:ext cx="4112226" cy="601102"/>
            </a:xfrm>
            <a:prstGeom prst="rect">
              <a:avLst/>
            </a:prstGeom>
            <a:noFill/>
          </p:spPr>
          <p:txBody>
            <a:bodyPr wrap="square" rtlCol="0">
              <a:spAutoFit/>
            </a:bodyPr>
            <a:lstStyle/>
            <a:p>
              <a:pPr algn="just"/>
              <a:r>
                <a:rPr lang="vi-VN" sz="4400" b="1" i="1">
                  <a:solidFill>
                    <a:srgbClr val="0070C0"/>
                  </a:solidFill>
                  <a:latin typeface="UTM Avo" panose="02040603050506020204" pitchFamily="18" charset="0"/>
                </a:rPr>
                <a:t>Ư</a:t>
              </a:r>
              <a:r>
                <a:rPr lang="en-US" sz="4400" b="1" i="1">
                  <a:solidFill>
                    <a:srgbClr val="0070C0"/>
                  </a:solidFill>
                  <a:latin typeface="UTM Avo" panose="02040603050506020204" pitchFamily="18" charset="0"/>
                </a:rPr>
                <a:t>ơm mầm</a:t>
              </a:r>
              <a:r>
                <a:rPr lang="en-US" sz="4400" b="1">
                  <a:solidFill>
                    <a:srgbClr val="0070C0"/>
                  </a:solidFill>
                  <a:latin typeface="UTM Avo" panose="02040603050506020204" pitchFamily="18" charset="0"/>
                </a:rPr>
                <a:t>: </a:t>
              </a:r>
              <a:endParaRPr lang="en-US" sz="4400">
                <a:solidFill>
                  <a:srgbClr val="0070C0"/>
                </a:solidFill>
                <a:latin typeface="UTM Avo" panose="02040603050506020204" pitchFamily="18" charset="0"/>
              </a:endParaRPr>
            </a:p>
          </p:txBody>
        </p:sp>
      </p:grpSp>
      <p:sp>
        <p:nvSpPr>
          <p:cNvPr id="18" name="TextBox 17"/>
          <p:cNvSpPr txBox="1"/>
          <p:nvPr/>
        </p:nvSpPr>
        <p:spPr>
          <a:xfrm>
            <a:off x="3893143" y="2346869"/>
            <a:ext cx="8397469" cy="769441"/>
          </a:xfrm>
          <a:prstGeom prst="rect">
            <a:avLst/>
          </a:prstGeom>
          <a:noFill/>
          <a:ln w="28575">
            <a:solidFill>
              <a:srgbClr val="00CC00"/>
            </a:solidFill>
            <a:prstDash val="dash"/>
          </a:ln>
        </p:spPr>
        <p:txBody>
          <a:bodyPr wrap="square" rtlCol="0">
            <a:spAutoFit/>
          </a:bodyPr>
          <a:lstStyle/>
          <a:p>
            <a:r>
              <a:rPr lang="en-US" sz="4400" b="1">
                <a:solidFill>
                  <a:schemeClr val="accent5">
                    <a:lumMod val="50000"/>
                  </a:schemeClr>
                </a:solidFill>
                <a:latin typeface="UTM Alexander" panose="02040603050506020204" pitchFamily="18" charset="0"/>
              </a:rPr>
              <a:t>Gieo hạt cho mọc thành cây non. </a:t>
            </a:r>
            <a:endParaRPr lang="en-US" sz="4400">
              <a:solidFill>
                <a:schemeClr val="accent5">
                  <a:lumMod val="50000"/>
                </a:schemeClr>
              </a:solidFill>
              <a:latin typeface="UTM Alexander" panose="020406030505060202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1342" y="3439502"/>
            <a:ext cx="4089964" cy="3145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1243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 y="1"/>
            <a:ext cx="3813047" cy="551383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51776" y="2637891"/>
            <a:ext cx="4840224" cy="4220109"/>
          </a:xfrm>
          <a:prstGeom prst="rect">
            <a:avLst/>
          </a:prstGeom>
        </p:spPr>
      </p:pic>
      <p:grpSp>
        <p:nvGrpSpPr>
          <p:cNvPr id="4" name="Group 3"/>
          <p:cNvGrpSpPr/>
          <p:nvPr/>
        </p:nvGrpSpPr>
        <p:grpSpPr>
          <a:xfrm>
            <a:off x="2501079" y="-529936"/>
            <a:ext cx="6409743" cy="4708243"/>
            <a:chOff x="2663918" y="-504883"/>
            <a:chExt cx="6409743" cy="4708243"/>
          </a:xfrm>
        </p:grpSpPr>
        <p:pic>
          <p:nvPicPr>
            <p:cNvPr id="5" name="Picture 4">
              <a:extLst>
                <a:ext uri="{FF2B5EF4-FFF2-40B4-BE49-F238E27FC236}">
                  <a16:creationId xmlns:a16="http://schemas.microsoft.com/office/drawing/2014/main" id="{7C64295E-FA19-48CC-A97D-0B2DA475D0A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6" name="TextBox 5"/>
            <p:cNvSpPr txBox="1"/>
            <p:nvPr/>
          </p:nvSpPr>
          <p:spPr>
            <a:xfrm>
              <a:off x="3073765" y="820419"/>
              <a:ext cx="5900418" cy="769441"/>
            </a:xfrm>
            <a:prstGeom prst="rect">
              <a:avLst/>
            </a:prstGeom>
            <a:noFill/>
          </p:spPr>
          <p:txBody>
            <a:bodyPr wrap="square" rtlCol="0">
              <a:spAutoFit/>
            </a:bodyPr>
            <a:lstStyle/>
            <a:p>
              <a:r>
                <a:rPr lang="en-US" sz="4400" b="1">
                  <a:ln>
                    <a:solidFill>
                      <a:schemeClr val="bg1"/>
                    </a:solidFill>
                  </a:ln>
                  <a:solidFill>
                    <a:srgbClr val="FF6600"/>
                  </a:solidFill>
                  <a:latin typeface="UTM Avo" panose="02040603050506020204" pitchFamily="18" charset="0"/>
                </a:rPr>
                <a:t>Luyện đọc câu dài</a:t>
              </a:r>
            </a:p>
          </p:txBody>
        </p:sp>
      </p:grpSp>
      <p:grpSp>
        <p:nvGrpSpPr>
          <p:cNvPr id="9" name="Group 8"/>
          <p:cNvGrpSpPr/>
          <p:nvPr/>
        </p:nvGrpSpPr>
        <p:grpSpPr>
          <a:xfrm>
            <a:off x="1082126" y="2664233"/>
            <a:ext cx="9871858" cy="2669651"/>
            <a:chOff x="876624" y="687503"/>
            <a:chExt cx="3282704" cy="1744153"/>
          </a:xfrm>
        </p:grpSpPr>
        <p:sp>
          <p:nvSpPr>
            <p:cNvPr id="10" name="圆角矩形 53"/>
            <p:cNvSpPr/>
            <p:nvPr/>
          </p:nvSpPr>
          <p:spPr>
            <a:xfrm>
              <a:off x="876624" y="687503"/>
              <a:ext cx="3282704" cy="174415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TextBox 10"/>
            <p:cNvSpPr txBox="1"/>
            <p:nvPr/>
          </p:nvSpPr>
          <p:spPr>
            <a:xfrm>
              <a:off x="965063" y="986506"/>
              <a:ext cx="3105825" cy="945069"/>
            </a:xfrm>
            <a:prstGeom prst="rect">
              <a:avLst/>
            </a:prstGeom>
            <a:noFill/>
          </p:spPr>
          <p:txBody>
            <a:bodyPr wrap="square" rtlCol="0">
              <a:spAutoFit/>
            </a:bodyPr>
            <a:lstStyle/>
            <a:p>
              <a:pPr algn="just"/>
              <a:r>
                <a:rPr lang="en-US" sz="3600">
                  <a:solidFill>
                    <a:srgbClr val="002060"/>
                  </a:solidFill>
                  <a:latin typeface="UTM Avo" panose="02040603050506020204" pitchFamily="18" charset="0"/>
                </a:rPr>
                <a:t>     </a:t>
              </a:r>
              <a:r>
                <a:rPr lang="en-US" sz="4400">
                  <a:solidFill>
                    <a:srgbClr val="002060"/>
                  </a:solidFill>
                  <a:latin typeface="UTM Avo" panose="02040603050506020204" pitchFamily="18" charset="0"/>
                </a:rPr>
                <a:t>Gió nổi lên và sóng lúa vàng dập dờn trải tới chân trời.</a:t>
              </a:r>
              <a:endParaRPr lang="en-US" sz="4400">
                <a:latin typeface="UTM Avo" panose="02040603050506020204" pitchFamily="18" charset="0"/>
              </a:endParaRPr>
            </a:p>
          </p:txBody>
        </p:sp>
      </p:grpSp>
      <p:cxnSp>
        <p:nvCxnSpPr>
          <p:cNvPr id="12" name="Straight Connector 11"/>
          <p:cNvCxnSpPr/>
          <p:nvPr/>
        </p:nvCxnSpPr>
        <p:spPr>
          <a:xfrm flipH="1">
            <a:off x="5257695" y="3264104"/>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628464" y="3264104"/>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814501" y="3936644"/>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274908" y="3922792"/>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342573" y="3922792"/>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09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par>
                                <p:cTn id="34" presetID="22" presetClass="entr" presetSubtype="4"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ền Lúa Lúa Gạo Và Dầu Gạo Quảng Bá Thực Phẩm Nền Trời XanhẢnh Nền, Dầu,  Taobao, đồng Hình nền Vector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025" y="0"/>
            <a:ext cx="12410781" cy="69512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9107" l="178" r="100000"/>
                    </a14:imgEffect>
                  </a14:imgLayer>
                </a14:imgProps>
              </a:ext>
              <a:ext uri="{28A0092B-C50C-407E-A947-70E740481C1C}">
                <a14:useLocalDpi xmlns:a14="http://schemas.microsoft.com/office/drawing/2010/main" val="0"/>
              </a:ext>
            </a:extLst>
          </a:blip>
          <a:stretch>
            <a:fillRect/>
          </a:stretch>
        </p:blipFill>
        <p:spPr>
          <a:xfrm>
            <a:off x="9778134" y="-1446113"/>
            <a:ext cx="4045788" cy="40242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7" y="-553596"/>
            <a:ext cx="7515464" cy="555585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2259" y="1242466"/>
            <a:ext cx="4352921" cy="3273836"/>
          </a:xfrm>
          <a:prstGeom prst="rect">
            <a:avLst/>
          </a:prstGeom>
          <a:effectLst>
            <a:reflection blurRad="6350" stA="50000" endA="300" endPos="55000" dir="5400000" sy="-100000" algn="bl" rotWithShape="0"/>
          </a:effectLst>
        </p:spPr>
      </p:pic>
      <p:sp>
        <p:nvSpPr>
          <p:cNvPr id="6" name="Rectangle 5"/>
          <p:cNvSpPr/>
          <p:nvPr/>
        </p:nvSpPr>
        <p:spPr>
          <a:xfrm>
            <a:off x="2937703" y="1941141"/>
            <a:ext cx="3403497" cy="1323439"/>
          </a:xfrm>
          <a:prstGeom prst="rect">
            <a:avLst/>
          </a:prstGeom>
          <a:noFill/>
        </p:spPr>
        <p:txBody>
          <a:bodyPr wrap="none" lIns="91440" tIns="45720" rIns="91440" bIns="45720">
            <a:spAutoFit/>
          </a:bodyPr>
          <a:lstStyle/>
          <a:p>
            <a:pPr algn="ctr"/>
            <a:r>
              <a:rPr lang="en-US" sz="8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rPr>
              <a:t>KHởi</a:t>
            </a:r>
            <a:endParaRPr lang="en-US"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449" y="3954533"/>
            <a:ext cx="4338384" cy="2903467"/>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5999" y="1636893"/>
            <a:ext cx="4498955" cy="4184213"/>
          </a:xfrm>
          <a:prstGeom prst="rect">
            <a:avLst/>
          </a:prstGeom>
          <a:effectLst>
            <a:reflection blurRad="6350" stA="52000" endA="300" endPos="35000" dir="5400000" sy="-100000" algn="bl" rotWithShape="0"/>
          </a:effectLst>
        </p:spPr>
      </p:pic>
      <p:sp>
        <p:nvSpPr>
          <p:cNvPr id="9" name="Rectangle 8"/>
          <p:cNvSpPr/>
          <p:nvPr/>
        </p:nvSpPr>
        <p:spPr>
          <a:xfrm>
            <a:off x="6643042" y="2978541"/>
            <a:ext cx="4089581" cy="1323439"/>
          </a:xfrm>
          <a:prstGeom prst="rect">
            <a:avLst/>
          </a:prstGeom>
          <a:noFill/>
        </p:spPr>
        <p:txBody>
          <a:bodyPr wrap="none" lIns="91440" tIns="45720" rIns="91440" bIns="45720">
            <a:spAutoFit/>
          </a:bodyPr>
          <a:lstStyle/>
          <a:p>
            <a:pPr algn="ctr"/>
            <a:r>
              <a:rPr lang="en-US" sz="8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rPr>
              <a:t>Động</a:t>
            </a:r>
            <a:endParaRPr lang="en-US"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endParaRPr>
          </a:p>
        </p:txBody>
      </p:sp>
    </p:spTree>
    <p:extLst>
      <p:ext uri="{BB962C8B-B14F-4D97-AF65-F5344CB8AC3E}">
        <p14:creationId xmlns:p14="http://schemas.microsoft.com/office/powerpoint/2010/main" val="234747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250" autoRev="1" fill="hold">
                                          <p:stCondLst>
                                            <p:cond delay="0"/>
                                          </p:stCondLst>
                                        </p:cTn>
                                        <p:tgtEl>
                                          <p:spTgt spid="6"/>
                                        </p:tgtEl>
                                        <p:attrNameLst>
                                          <p:attrName>ppt_w</p:attrName>
                                        </p:attrNameLst>
                                      </p:cBhvr>
                                    </p:anim>
                                    <p:anim by="(#ppt_w*0.50)" calcmode="lin" valueType="num">
                                      <p:cBhvr>
                                        <p:cTn id="14" dur="250" decel="50000" autoRev="1" fill="hold">
                                          <p:stCondLst>
                                            <p:cond delay="0"/>
                                          </p:stCondLst>
                                        </p:cTn>
                                        <p:tgtEl>
                                          <p:spTgt spid="6"/>
                                        </p:tgtEl>
                                        <p:attrNameLst>
                                          <p:attrName>ppt_x</p:attrName>
                                        </p:attrNameLst>
                                      </p:cBhvr>
                                    </p:anim>
                                    <p:anim from="(-#ppt_h/2)" to="(#ppt_y)" calcmode="lin" valueType="num">
                                      <p:cBhvr>
                                        <p:cTn id="15" dur="500" fill="hold">
                                          <p:stCondLst>
                                            <p:cond delay="0"/>
                                          </p:stCondLst>
                                        </p:cTn>
                                        <p:tgtEl>
                                          <p:spTgt spid="6"/>
                                        </p:tgtEl>
                                        <p:attrNameLst>
                                          <p:attrName>ppt_y</p:attrName>
                                        </p:attrNameLst>
                                      </p:cBhvr>
                                    </p:anim>
                                    <p:animRot by="21600000">
                                      <p:cBhvr>
                                        <p:cTn id="16" dur="500" fill="hold">
                                          <p:stCondLst>
                                            <p:cond delay="0"/>
                                          </p:stCondLst>
                                        </p:cTn>
                                        <p:tgtEl>
                                          <p:spTgt spid="6"/>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by="(-#ppt_w*2)" calcmode="lin" valueType="num">
                                      <p:cBhvr rctx="PPT">
                                        <p:cTn id="25" dur="250" autoRev="1" fill="hold">
                                          <p:stCondLst>
                                            <p:cond delay="0"/>
                                          </p:stCondLst>
                                        </p:cTn>
                                        <p:tgtEl>
                                          <p:spTgt spid="9"/>
                                        </p:tgtEl>
                                        <p:attrNameLst>
                                          <p:attrName>ppt_w</p:attrName>
                                        </p:attrNameLst>
                                      </p:cBhvr>
                                    </p:anim>
                                    <p:anim by="(#ppt_w*0.50)" calcmode="lin" valueType="num">
                                      <p:cBhvr>
                                        <p:cTn id="26" dur="250" decel="50000" autoRev="1" fill="hold">
                                          <p:stCondLst>
                                            <p:cond delay="0"/>
                                          </p:stCondLst>
                                        </p:cTn>
                                        <p:tgtEl>
                                          <p:spTgt spid="9"/>
                                        </p:tgtEl>
                                        <p:attrNameLst>
                                          <p:attrName>ppt_x</p:attrName>
                                        </p:attrNameLst>
                                      </p:cBhvr>
                                    </p:anim>
                                    <p:anim from="(-#ppt_h/2)" to="(#ppt_y)" calcmode="lin" valueType="num">
                                      <p:cBhvr>
                                        <p:cTn id="27" dur="500" fill="hold">
                                          <p:stCondLst>
                                            <p:cond delay="0"/>
                                          </p:stCondLst>
                                        </p:cTn>
                                        <p:tgtEl>
                                          <p:spTgt spid="9"/>
                                        </p:tgtEl>
                                        <p:attrNameLst>
                                          <p:attrName>ppt_y</p:attrName>
                                        </p:attrNameLst>
                                      </p:cBhvr>
                                    </p:anim>
                                    <p:animRot by="21600000">
                                      <p:cBhvr>
                                        <p:cTn id="28" dur="500" fill="hold">
                                          <p:stCondLst>
                                            <p:cond delay="0"/>
                                          </p:stCondLst>
                                        </p:cTn>
                                        <p:tgtEl>
                                          <p:spTgt spid="9"/>
                                        </p:tgtEl>
                                        <p:attrNameLst>
                                          <p:attrName>r</p:attrName>
                                        </p:attrNameLst>
                                      </p:cBhvr>
                                    </p:animRot>
                                  </p:childTnLst>
                                </p:cTn>
                              </p:par>
                            </p:childTnLst>
                          </p:cTn>
                        </p:par>
                        <p:par>
                          <p:cTn id="29" fill="hold">
                            <p:stCondLst>
                              <p:cond delay="2650"/>
                            </p:stCondLst>
                            <p:childTnLst>
                              <p:par>
                                <p:cTn id="30" presetID="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3150"/>
                            </p:stCondLst>
                            <p:childTnLst>
                              <p:par>
                                <p:cTn id="35" presetID="22" presetClass="entr" presetSubtype="8"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702598" y="5046785"/>
            <a:ext cx="5563854" cy="2067989"/>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3336002" y="5046785"/>
            <a:ext cx="5563854" cy="206798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6493"/>
          <a:stretch/>
        </p:blipFill>
        <p:spPr>
          <a:xfrm>
            <a:off x="6312878" y="4928499"/>
            <a:ext cx="5882100" cy="2186275"/>
          </a:xfrm>
          <a:prstGeom prst="rect">
            <a:avLst/>
          </a:prstGeom>
        </p:spPr>
      </p:pic>
      <p:grpSp>
        <p:nvGrpSpPr>
          <p:cNvPr id="11" name="Group 10"/>
          <p:cNvGrpSpPr/>
          <p:nvPr/>
        </p:nvGrpSpPr>
        <p:grpSpPr>
          <a:xfrm>
            <a:off x="1601986" y="212943"/>
            <a:ext cx="8705019" cy="5329024"/>
            <a:chOff x="1639564" y="0"/>
            <a:chExt cx="8705019" cy="5329024"/>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9564" y="0"/>
              <a:ext cx="8705019" cy="5329024"/>
            </a:xfrm>
            <a:prstGeom prst="rect">
              <a:avLst/>
            </a:prstGeom>
          </p:spPr>
        </p:pic>
        <p:sp>
          <p:nvSpPr>
            <p:cNvPr id="13" name="TextBox 12"/>
            <p:cNvSpPr txBox="1"/>
            <p:nvPr/>
          </p:nvSpPr>
          <p:spPr>
            <a:xfrm>
              <a:off x="3418566" y="2403255"/>
              <a:ext cx="5438051" cy="1569660"/>
            </a:xfrm>
            <a:prstGeom prst="rect">
              <a:avLst/>
            </a:prstGeom>
            <a:noFill/>
          </p:spPr>
          <p:txBody>
            <a:bodyPr wrap="square" rtlCol="0">
              <a:spAutoFit/>
            </a:bodyPr>
            <a:lstStyle/>
            <a:p>
              <a:pPr algn="ctr"/>
              <a:r>
                <a:rPr lang="en-US" sz="4800" b="1">
                  <a:solidFill>
                    <a:srgbClr val="FF6600"/>
                  </a:solidFill>
                  <a:latin typeface="UTM Avo" panose="02040603050506020204" pitchFamily="18" charset="0"/>
                </a:rPr>
                <a:t>Luyện đọc </a:t>
              </a:r>
            </a:p>
            <a:p>
              <a:pPr algn="ctr"/>
              <a:r>
                <a:rPr lang="vi-VN" sz="4800" b="1">
                  <a:solidFill>
                    <a:srgbClr val="FF6600"/>
                  </a:solidFill>
                  <a:latin typeface="UTM Avo" panose="02040603050506020204" pitchFamily="18" charset="0"/>
                </a:rPr>
                <a:t>Nhóm 4</a:t>
              </a:r>
              <a:endParaRPr lang="en-US" sz="4800" b="1">
                <a:solidFill>
                  <a:srgbClr val="FF6600"/>
                </a:solidFill>
                <a:latin typeface="UTM Avo" panose="02040603050506020204" pitchFamily="18" charset="0"/>
              </a:endParaRPr>
            </a:p>
          </p:txBody>
        </p:sp>
      </p:grpSp>
    </p:spTree>
    <p:extLst>
      <p:ext uri="{BB962C8B-B14F-4D97-AF65-F5344CB8AC3E}">
        <p14:creationId xmlns:p14="http://schemas.microsoft.com/office/powerpoint/2010/main" val="797842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8809" y="360218"/>
            <a:ext cx="12183191" cy="6393279"/>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3" name="TextBox 2">
            <a:extLst>
              <a:ext uri="{FF2B5EF4-FFF2-40B4-BE49-F238E27FC236}">
                <a16:creationId xmlns:a16="http://schemas.microsoft.com/office/drawing/2014/main" id="{B600F577-F819-4602-BCEB-985221633540}"/>
              </a:ext>
            </a:extLst>
          </p:cNvPr>
          <p:cNvSpPr txBox="1"/>
          <p:nvPr/>
        </p:nvSpPr>
        <p:spPr>
          <a:xfrm>
            <a:off x="4656924" y="-234705"/>
            <a:ext cx="2878151" cy="830997"/>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Mùa vàng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4" name="TextBox 3"/>
          <p:cNvSpPr txBox="1"/>
          <p:nvPr/>
        </p:nvSpPr>
        <p:spPr>
          <a:xfrm>
            <a:off x="127436" y="382250"/>
            <a:ext cx="11939873" cy="5632311"/>
          </a:xfrm>
          <a:prstGeom prst="rect">
            <a:avLst/>
          </a:prstGeom>
          <a:noFill/>
        </p:spPr>
        <p:txBody>
          <a:bodyPr wrap="square" rtlCol="0">
            <a:spAutoFit/>
          </a:bodyPr>
          <a:lstStyle/>
          <a:p>
            <a:pPr algn="just"/>
            <a:r>
              <a:rPr lang="en-US" sz="2400" b="1">
                <a:latin typeface="Arial" panose="020B0604020202020204" pitchFamily="34" charset="0"/>
                <a:cs typeface="Arial" panose="020B0604020202020204" pitchFamily="34" charset="0"/>
              </a:rPr>
              <a:t>     </a:t>
            </a:r>
            <a:r>
              <a:rPr lang="en-US" sz="2400" b="1">
                <a:solidFill>
                  <a:srgbClr val="002060"/>
                </a:solidFill>
                <a:latin typeface="Arial" panose="020B0604020202020204" pitchFamily="34" charset="0"/>
                <a:cs typeface="Arial" panose="020B0604020202020204" pitchFamily="34" charset="0"/>
              </a:rPr>
              <a:t>Thu về, những quả hồng đỏ mọng, những hạt dẻ nâu bóng, những quả na mở to mắt, thơm dìu dịu. Biển lúa vàng ươm. Gió nổi lên và sóng lúa vàng dập dờn trải tới chân trời.</a:t>
            </a:r>
          </a:p>
          <a:p>
            <a:pPr algn="just"/>
            <a:r>
              <a:rPr lang="en-US" sz="2400" b="1">
                <a:latin typeface="Arial" panose="020B0604020202020204" pitchFamily="34" charset="0"/>
                <a:cs typeface="Arial" panose="020B0604020202020204" pitchFamily="34" charset="0"/>
              </a:rPr>
              <a:t>   </a:t>
            </a:r>
            <a:r>
              <a:rPr lang="en-US" sz="2400" b="1">
                <a:solidFill>
                  <a:srgbClr val="C00000"/>
                </a:solidFill>
                <a:latin typeface="Arial" panose="020B0604020202020204" pitchFamily="34" charset="0"/>
                <a:cs typeface="Arial" panose="020B0604020202020204" pitchFamily="34" charset="0"/>
              </a:rPr>
              <a:t>Minh ríu rít bên mẹ:</a:t>
            </a:r>
          </a:p>
          <a:p>
            <a:pPr algn="just"/>
            <a:r>
              <a:rPr lang="en-US" sz="2400" b="1">
                <a:solidFill>
                  <a:srgbClr val="C00000"/>
                </a:solidFill>
                <a:latin typeface="Arial" panose="020B0604020202020204" pitchFamily="34" charset="0"/>
                <a:cs typeface="Arial" panose="020B0604020202020204" pitchFamily="34" charset="0"/>
              </a:rPr>
              <a:t>   - Mẹ ơi, con thấy quả trên cây đều chín hết cả rồi. Các bạn ấy đang mong có người đến hái đấy. Nhìn quả chín ngon thế này, chắc chắn bác nông dân vui lắm mẹ nhỉ?</a:t>
            </a:r>
          </a:p>
          <a:p>
            <a:pPr algn="just"/>
            <a:r>
              <a:rPr lang="en-US" sz="2400" b="1">
                <a:solidFill>
                  <a:srgbClr val="C00000"/>
                </a:solidFill>
                <a:latin typeface="Arial" panose="020B0604020202020204" pitchFamily="34" charset="0"/>
                <a:cs typeface="Arial" panose="020B0604020202020204" pitchFamily="34" charset="0"/>
              </a:rPr>
              <a:t>   - Đúng thế con ạ.</a:t>
            </a:r>
          </a:p>
          <a:p>
            <a:pPr algn="just"/>
            <a:r>
              <a:rPr lang="en-US" sz="2400" b="1">
                <a:latin typeface="Arial" panose="020B0604020202020204" pitchFamily="34" charset="0"/>
                <a:cs typeface="Arial" panose="020B0604020202020204" pitchFamily="34" charset="0"/>
              </a:rPr>
              <a:t>   </a:t>
            </a:r>
            <a:r>
              <a:rPr lang="en-US" sz="2400" b="1">
                <a:solidFill>
                  <a:srgbClr val="00CC00"/>
                </a:solidFill>
                <a:latin typeface="Arial" panose="020B0604020202020204" pitchFamily="34" charset="0"/>
                <a:cs typeface="Arial" panose="020B0604020202020204" pitchFamily="34" charset="0"/>
              </a:rPr>
              <a:t>- Nếu mùa nào cũng được thu hoạch thì thích lắm, phải không mẹ?</a:t>
            </a:r>
          </a:p>
          <a:p>
            <a:pPr algn="just"/>
            <a:r>
              <a:rPr lang="en-US" sz="2400" b="1">
                <a:solidFill>
                  <a:srgbClr val="00CC00"/>
                </a:solidFill>
                <a:latin typeface="Arial" panose="020B0604020202020204" pitchFamily="34" charset="0"/>
                <a:cs typeface="Arial" panose="020B0604020202020204" pitchFamily="34" charset="0"/>
              </a:rPr>
              <a:t>   Mẹ âu yếm nhìn Minh và bảo:</a:t>
            </a:r>
          </a:p>
          <a:p>
            <a:pPr algn="just"/>
            <a:r>
              <a:rPr lang="en-US" sz="2400" b="1">
                <a:solidFill>
                  <a:srgbClr val="00CC00"/>
                </a:solidFill>
                <a:latin typeface="Arial" panose="020B0604020202020204" pitchFamily="34" charset="0"/>
                <a:cs typeface="Arial" panose="020B0604020202020204" pitchFamily="34" charset="0"/>
              </a:rPr>
              <a:t>   - Con nói đúng đấy! Mùa nào thức ấy. Nhưng để có sản phẩm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r>
              <a:rPr lang="en-US" sz="2400" b="1">
                <a:latin typeface="Arial" panose="020B0604020202020204" pitchFamily="34" charset="0"/>
                <a:cs typeface="Arial" panose="020B0604020202020204" pitchFamily="34" charset="0"/>
              </a:rPr>
              <a:t> </a:t>
            </a:r>
          </a:p>
          <a:p>
            <a:pPr algn="just"/>
            <a:r>
              <a:rPr lang="en-US" sz="2400" b="1">
                <a:latin typeface="Arial" panose="020B0604020202020204" pitchFamily="34" charset="0"/>
                <a:cs typeface="Arial" panose="020B0604020202020204" pitchFamily="34" charset="0"/>
              </a:rPr>
              <a:t>   - Mẹ ơi, con hiểu rồi. Công việc của các bác nông dân vất vả quá mẹ nhỉ?</a:t>
            </a:r>
          </a:p>
        </p:txBody>
      </p:sp>
      <p:sp>
        <p:nvSpPr>
          <p:cNvPr id="7" name="TextBox 6"/>
          <p:cNvSpPr txBox="1"/>
          <p:nvPr/>
        </p:nvSpPr>
        <p:spPr>
          <a:xfrm>
            <a:off x="5644056" y="6090376"/>
            <a:ext cx="6666572" cy="461665"/>
          </a:xfrm>
          <a:prstGeom prst="rect">
            <a:avLst/>
          </a:prstGeom>
          <a:noFill/>
        </p:spPr>
        <p:txBody>
          <a:bodyPr wrap="square" rtlCol="0">
            <a:spAutoFit/>
          </a:bodyPr>
          <a:lstStyle/>
          <a:p>
            <a:r>
              <a:rPr lang="en-US" sz="2400" b="1">
                <a:solidFill>
                  <a:srgbClr val="002060"/>
                </a:solidFill>
                <a:latin typeface="UVN Bay Buom Hep" panose="00000400000000000000" pitchFamily="2" charset="0"/>
              </a:rPr>
              <a:t> (</a:t>
            </a:r>
            <a:r>
              <a:rPr lang="en-US" sz="2400" b="1" i="1">
                <a:solidFill>
                  <a:srgbClr val="002060"/>
                </a:solidFill>
                <a:latin typeface="UVN Bay Buom Hep" panose="00000400000000000000" pitchFamily="2" charset="0"/>
              </a:rPr>
              <a:t>Theo</a:t>
            </a:r>
            <a:r>
              <a:rPr lang="en-US" sz="2400" b="1">
                <a:solidFill>
                  <a:srgbClr val="002060"/>
                </a:solidFill>
                <a:latin typeface="UVN Bay Buom Hep" panose="00000400000000000000" pitchFamily="2" charset="0"/>
              </a:rPr>
              <a:t> Những câu chuyện hay, những bài học quý</a:t>
            </a:r>
            <a:r>
              <a:rPr lang="en-US" sz="2400" b="1" i="1">
                <a:solidFill>
                  <a:srgbClr val="002060"/>
                </a:solidFill>
                <a:latin typeface="UVN Bay Buom Hep" panose="00000400000000000000" pitchFamily="2" charset="0"/>
              </a:rPr>
              <a:t>)</a:t>
            </a:r>
          </a:p>
        </p:txBody>
      </p:sp>
      <p:sp>
        <p:nvSpPr>
          <p:cNvPr id="6" name="Oval 5">
            <a:extLst>
              <a:ext uri="{FF2B5EF4-FFF2-40B4-BE49-F238E27FC236}">
                <a16:creationId xmlns:a16="http://schemas.microsoft.com/office/drawing/2014/main" id="{09F8F586-C248-4128-2B38-346E89DF1345}"/>
              </a:ext>
            </a:extLst>
          </p:cNvPr>
          <p:cNvSpPr/>
          <p:nvPr/>
        </p:nvSpPr>
        <p:spPr>
          <a:xfrm>
            <a:off x="124690" y="306435"/>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8" name="Oval 7">
            <a:extLst>
              <a:ext uri="{FF2B5EF4-FFF2-40B4-BE49-F238E27FC236}">
                <a16:creationId xmlns:a16="http://schemas.microsoft.com/office/drawing/2014/main" id="{60E291DF-046E-2465-3E9C-0E64CB032B57}"/>
              </a:ext>
            </a:extLst>
          </p:cNvPr>
          <p:cNvSpPr/>
          <p:nvPr/>
        </p:nvSpPr>
        <p:spPr>
          <a:xfrm>
            <a:off x="0" y="150082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954100DD-800B-524B-0428-50B9D4D5967E}"/>
              </a:ext>
            </a:extLst>
          </p:cNvPr>
          <p:cNvSpPr/>
          <p:nvPr/>
        </p:nvSpPr>
        <p:spPr>
          <a:xfrm>
            <a:off x="30821" y="333270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FE9D78B9-CBB7-E2CA-633B-C029046DCE67}"/>
              </a:ext>
            </a:extLst>
          </p:cNvPr>
          <p:cNvSpPr/>
          <p:nvPr/>
        </p:nvSpPr>
        <p:spPr>
          <a:xfrm>
            <a:off x="0" y="5549446"/>
            <a:ext cx="437759" cy="42498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endPar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268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702598" y="5046785"/>
            <a:ext cx="5563854" cy="2067989"/>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3336002" y="5046785"/>
            <a:ext cx="5563854" cy="206798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6493"/>
          <a:stretch/>
        </p:blipFill>
        <p:spPr>
          <a:xfrm>
            <a:off x="6312878" y="4928499"/>
            <a:ext cx="5882100" cy="2186275"/>
          </a:xfrm>
          <a:prstGeom prst="rect">
            <a:avLst/>
          </a:prstGeom>
        </p:spPr>
      </p:pic>
      <p:grpSp>
        <p:nvGrpSpPr>
          <p:cNvPr id="11" name="Group 10"/>
          <p:cNvGrpSpPr/>
          <p:nvPr/>
        </p:nvGrpSpPr>
        <p:grpSpPr>
          <a:xfrm>
            <a:off x="1601986" y="212943"/>
            <a:ext cx="8705019" cy="5329024"/>
            <a:chOff x="1639564" y="0"/>
            <a:chExt cx="8705019" cy="5329024"/>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9564" y="0"/>
              <a:ext cx="8705019" cy="5329024"/>
            </a:xfrm>
            <a:prstGeom prst="rect">
              <a:avLst/>
            </a:prstGeom>
          </p:spPr>
        </p:pic>
        <p:sp>
          <p:nvSpPr>
            <p:cNvPr id="13" name="TextBox 12"/>
            <p:cNvSpPr txBox="1"/>
            <p:nvPr/>
          </p:nvSpPr>
          <p:spPr>
            <a:xfrm>
              <a:off x="3418566" y="2403255"/>
              <a:ext cx="5438051" cy="1569660"/>
            </a:xfrm>
            <a:prstGeom prst="rect">
              <a:avLst/>
            </a:prstGeom>
            <a:noFill/>
          </p:spPr>
          <p:txBody>
            <a:bodyPr wrap="square" rtlCol="0">
              <a:spAutoFit/>
            </a:bodyPr>
            <a:lstStyle/>
            <a:p>
              <a:pPr algn="ctr"/>
              <a:r>
                <a:rPr lang="en-US" sz="4800" b="1">
                  <a:solidFill>
                    <a:srgbClr val="FF6600"/>
                  </a:solidFill>
                  <a:latin typeface="UTM Avo" panose="02040603050506020204" pitchFamily="18" charset="0"/>
                </a:rPr>
                <a:t>Luyện đọc </a:t>
              </a:r>
              <a:endParaRPr lang="vi-VN" sz="4800" b="1">
                <a:solidFill>
                  <a:srgbClr val="FF6600"/>
                </a:solidFill>
                <a:latin typeface="UTM Avo" panose="02040603050506020204" pitchFamily="18" charset="0"/>
              </a:endParaRPr>
            </a:p>
            <a:p>
              <a:pPr algn="ctr"/>
              <a:r>
                <a:rPr lang="vi-VN" sz="4800" b="1">
                  <a:solidFill>
                    <a:srgbClr val="FF6600"/>
                  </a:solidFill>
                  <a:latin typeface="UTM Avo" panose="02040603050506020204" pitchFamily="18" charset="0"/>
                </a:rPr>
                <a:t>toàn bài</a:t>
              </a:r>
              <a:endParaRPr lang="en-US" sz="4800" b="1">
                <a:solidFill>
                  <a:srgbClr val="FF6600"/>
                </a:solidFill>
                <a:latin typeface="UTM Avo" panose="02040603050506020204" pitchFamily="18" charset="0"/>
              </a:endParaRPr>
            </a:p>
          </p:txBody>
        </p:sp>
      </p:grpSp>
    </p:spTree>
    <p:extLst>
      <p:ext uri="{BB962C8B-B14F-4D97-AF65-F5344CB8AC3E}">
        <p14:creationId xmlns:p14="http://schemas.microsoft.com/office/powerpoint/2010/main" val="3126612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8809" y="360218"/>
            <a:ext cx="12183191" cy="6393279"/>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3" name="TextBox 2">
            <a:extLst>
              <a:ext uri="{FF2B5EF4-FFF2-40B4-BE49-F238E27FC236}">
                <a16:creationId xmlns:a16="http://schemas.microsoft.com/office/drawing/2014/main" id="{B600F577-F819-4602-BCEB-985221633540}"/>
              </a:ext>
            </a:extLst>
          </p:cNvPr>
          <p:cNvSpPr txBox="1"/>
          <p:nvPr/>
        </p:nvSpPr>
        <p:spPr>
          <a:xfrm>
            <a:off x="4656924" y="-310996"/>
            <a:ext cx="2878151" cy="830997"/>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Mùa vàng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4" name="TextBox 3"/>
          <p:cNvSpPr txBox="1"/>
          <p:nvPr/>
        </p:nvSpPr>
        <p:spPr>
          <a:xfrm>
            <a:off x="127436" y="382250"/>
            <a:ext cx="11939873" cy="5632311"/>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     Thu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đỏ</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mọng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dẻ</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nâu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mở</a:t>
            </a:r>
            <a:r>
              <a:rPr lang="en-US" sz="2400" b="1" dirty="0">
                <a:latin typeface="Arial" panose="020B0604020202020204" pitchFamily="34" charset="0"/>
                <a:cs typeface="Arial" panose="020B0604020202020204" pitchFamily="34" charset="0"/>
              </a:rPr>
              <a:t> to </a:t>
            </a:r>
            <a:r>
              <a:rPr lang="en-US" sz="2400" b="1" dirty="0" err="1">
                <a:latin typeface="Arial" panose="020B0604020202020204" pitchFamily="34" charset="0"/>
                <a:cs typeface="Arial" panose="020B0604020202020204" pitchFamily="34" charset="0"/>
              </a:rPr>
              <a:t>mắt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thơm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dìu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dịu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lúa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ươm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nổi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song </a:t>
            </a:r>
            <a:r>
              <a:rPr lang="en-US" sz="2400" b="1" dirty="0" err="1">
                <a:latin typeface="Arial" panose="020B0604020202020204" pitchFamily="34" charset="0"/>
                <a:cs typeface="Arial" panose="020B0604020202020204" pitchFamily="34" charset="0"/>
              </a:rPr>
              <a:t>lúa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dập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dờn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trời</a:t>
            </a:r>
            <a:r>
              <a:rPr lang="en-US" sz="2400" b="1" dirty="0">
                <a:latin typeface="Arial" panose="020B0604020202020204" pitchFamily="34" charset="0"/>
                <a:cs typeface="Arial" panose="020B0604020202020204" pitchFamily="34" charset="0"/>
              </a:rPr>
              <a:t>.</a:t>
            </a:r>
          </a:p>
          <a:p>
            <a:pPr algn="just"/>
            <a:r>
              <a:rPr lang="en-US" sz="2400" b="1" dirty="0">
                <a:latin typeface="Arial" panose="020B0604020202020204" pitchFamily="34" charset="0"/>
                <a:cs typeface="Arial" panose="020B0604020202020204" pitchFamily="34" charset="0"/>
              </a:rPr>
              <a:t>   Minh </a:t>
            </a:r>
            <a:r>
              <a:rPr lang="en-US" sz="2400" b="1" dirty="0" err="1">
                <a:latin typeface="Arial" panose="020B0604020202020204" pitchFamily="34" charset="0"/>
                <a:cs typeface="Arial" panose="020B0604020202020204" pitchFamily="34" charset="0"/>
              </a:rPr>
              <a:t>ríu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mẹ</a:t>
            </a:r>
            <a:r>
              <a:rPr lang="en-US" sz="2400" b="1" dirty="0">
                <a:latin typeface="Arial" panose="020B0604020202020204" pitchFamily="34" charset="0"/>
                <a:cs typeface="Arial" panose="020B0604020202020204" pitchFamily="34" charset="0"/>
              </a:rPr>
              <a:t>:</a:t>
            </a:r>
          </a:p>
          <a:p>
            <a:pPr algn="just"/>
            <a:r>
              <a:rPr lang="en-US" sz="2400" b="1" dirty="0">
                <a:latin typeface="Arial" panose="020B0604020202020204" pitchFamily="34" charset="0"/>
                <a:cs typeface="Arial" panose="020B0604020202020204" pitchFamily="34" charset="0"/>
              </a:rPr>
              <a:t>   - </a:t>
            </a:r>
            <a:r>
              <a:rPr lang="en-US" sz="2400" b="1" dirty="0" err="1">
                <a:latin typeface="Arial" panose="020B0604020202020204" pitchFamily="34" charset="0"/>
                <a:cs typeface="Arial" panose="020B0604020202020204" pitchFamily="34" charset="0"/>
              </a:rPr>
              <a:t>Mẹ</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ơi</a:t>
            </a:r>
            <a:r>
              <a:rPr lang="en-US" sz="2400" b="1" dirty="0">
                <a:latin typeface="Arial" panose="020B0604020202020204" pitchFamily="34" charset="0"/>
                <a:cs typeface="Arial" panose="020B0604020202020204" pitchFamily="34" charset="0"/>
              </a:rPr>
              <a:t>, con </a:t>
            </a:r>
            <a:r>
              <a:rPr lang="en-US" sz="2400" b="1" dirty="0" err="1">
                <a:latin typeface="Arial" panose="020B0604020202020204" pitchFamily="34" charset="0"/>
                <a:cs typeface="Arial" panose="020B0604020202020204" pitchFamily="34" charset="0"/>
              </a:rPr>
              <a:t>thấy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rồi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ấy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đang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Nhìn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ngon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chắc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chắn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vui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lắm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mẹ</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nhỉ</a:t>
            </a:r>
            <a:r>
              <a:rPr lang="en-US" sz="2400" b="1" dirty="0">
                <a:latin typeface="Arial" panose="020B0604020202020204" pitchFamily="34" charset="0"/>
                <a:cs typeface="Arial" panose="020B0604020202020204" pitchFamily="34" charset="0"/>
              </a:rPr>
              <a:t>?</a:t>
            </a:r>
          </a:p>
          <a:p>
            <a:pPr algn="just"/>
            <a:r>
              <a:rPr lang="en-US" sz="2400" b="1" dirty="0">
                <a:latin typeface="Arial" panose="020B0604020202020204" pitchFamily="34" charset="0"/>
                <a:cs typeface="Arial" panose="020B0604020202020204" pitchFamily="34" charset="0"/>
              </a:rPr>
              <a:t>   - </a:t>
            </a:r>
            <a:r>
              <a:rPr lang="en-US" sz="2400" b="1" dirty="0" err="1">
                <a:latin typeface="Arial" panose="020B0604020202020204" pitchFamily="34" charset="0"/>
                <a:cs typeface="Arial" panose="020B0604020202020204" pitchFamily="34" charset="0"/>
              </a:rPr>
              <a:t>Đúng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thế</a:t>
            </a:r>
            <a:r>
              <a:rPr lang="en-US" sz="2400" b="1" dirty="0">
                <a:latin typeface="Arial" panose="020B0604020202020204" pitchFamily="34" charset="0"/>
                <a:cs typeface="Arial" panose="020B0604020202020204" pitchFamily="34" charset="0"/>
              </a:rPr>
              <a:t> con ạ.</a:t>
            </a:r>
          </a:p>
          <a:p>
            <a:pPr algn="just"/>
            <a:r>
              <a:rPr lang="en-US" sz="2400" b="1" dirty="0">
                <a:latin typeface="Arial" panose="020B0604020202020204" pitchFamily="34" charset="0"/>
                <a:cs typeface="Arial" panose="020B0604020202020204" pitchFamily="34" charset="0"/>
              </a:rPr>
              <a:t>   - </a:t>
            </a:r>
            <a:r>
              <a:rPr lang="en-US" sz="2400" b="1" dirty="0" err="1">
                <a:latin typeface="Arial" panose="020B0604020202020204" pitchFamily="34" charset="0"/>
                <a:cs typeface="Arial" panose="020B0604020202020204" pitchFamily="34" charset="0"/>
              </a:rPr>
              <a:t>Nếu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mùa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cũng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thì</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thích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lắm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mẹ</a:t>
            </a:r>
            <a:r>
              <a:rPr lang="en-US" sz="2400" b="1" dirty="0">
                <a:latin typeface="Arial" panose="020B0604020202020204" pitchFamily="34" charset="0"/>
                <a:cs typeface="Arial" panose="020B0604020202020204" pitchFamily="34" charset="0"/>
              </a:rPr>
              <a:t>?</a:t>
            </a:r>
          </a:p>
          <a:p>
            <a:pPr algn="just"/>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Mẹ</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âu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yếm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nhìn</a:t>
            </a:r>
            <a:r>
              <a:rPr lang="en-US" sz="2400" b="1" dirty="0">
                <a:latin typeface="Arial" panose="020B0604020202020204" pitchFamily="34" charset="0"/>
                <a:cs typeface="Arial" panose="020B0604020202020204" pitchFamily="34" charset="0"/>
              </a:rPr>
              <a:t> Minh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bảo</a:t>
            </a:r>
            <a:r>
              <a:rPr lang="en-US" sz="2400" b="1" dirty="0">
                <a:latin typeface="Arial" panose="020B0604020202020204" pitchFamily="34" charset="0"/>
                <a:cs typeface="Arial" panose="020B0604020202020204" pitchFamily="34" charset="0"/>
              </a:rPr>
              <a:t>:</a:t>
            </a:r>
          </a:p>
          <a:p>
            <a:pPr algn="just"/>
            <a:r>
              <a:rPr lang="en-US" sz="2400" b="1" dirty="0">
                <a:latin typeface="Arial" panose="020B0604020202020204" pitchFamily="34" charset="0"/>
                <a:cs typeface="Arial" panose="020B0604020202020204" pitchFamily="34" charset="0"/>
              </a:rPr>
              <a:t>   - Con </a:t>
            </a:r>
            <a:r>
              <a:rPr lang="en-US" sz="2400" b="1" dirty="0" err="1">
                <a:latin typeface="Arial" panose="020B0604020202020204" pitchFamily="34" charset="0"/>
                <a:cs typeface="Arial" panose="020B0604020202020204" pitchFamily="34" charset="0"/>
              </a:rPr>
              <a:t>nói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đúng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Mùa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ấy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Nhưng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sản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trước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việc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cày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bừa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ươm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mầm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Rồi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mưa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sóc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vườn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ruộng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Nhờ</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lớn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dần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rộ</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đấy</a:t>
            </a:r>
            <a:r>
              <a:rPr lang="en-US" sz="2400" b="1" dirty="0">
                <a:latin typeface="Arial" panose="020B0604020202020204" pitchFamily="34" charset="0"/>
                <a:cs typeface="Arial" panose="020B0604020202020204" pitchFamily="34" charset="0"/>
              </a:rPr>
              <a:t>. </a:t>
            </a:r>
          </a:p>
          <a:p>
            <a:pPr algn="just"/>
            <a:r>
              <a:rPr lang="en-US" sz="2400" b="1" dirty="0">
                <a:latin typeface="Arial" panose="020B0604020202020204" pitchFamily="34" charset="0"/>
                <a:cs typeface="Arial" panose="020B0604020202020204" pitchFamily="34" charset="0"/>
              </a:rPr>
              <a:t>   - </a:t>
            </a:r>
            <a:r>
              <a:rPr lang="en-US" sz="2400" b="1" dirty="0" err="1">
                <a:latin typeface="Arial" panose="020B0604020202020204" pitchFamily="34" charset="0"/>
                <a:cs typeface="Arial" panose="020B0604020202020204" pitchFamily="34" charset="0"/>
              </a:rPr>
              <a:t>Mẹ</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ơi</a:t>
            </a:r>
            <a:r>
              <a:rPr lang="en-US" sz="2400" b="1" dirty="0">
                <a:latin typeface="Arial" panose="020B0604020202020204" pitchFamily="34" charset="0"/>
                <a:cs typeface="Arial" panose="020B0604020202020204" pitchFamily="34" charset="0"/>
              </a:rPr>
              <a:t>, con </a:t>
            </a:r>
            <a:r>
              <a:rPr lang="en-US" sz="2400" b="1" dirty="0" err="1">
                <a:latin typeface="Arial" panose="020B0604020202020204" pitchFamily="34" charset="0"/>
                <a:cs typeface="Arial" panose="020B0604020202020204" pitchFamily="34" charset="0"/>
              </a:rPr>
              <a:t>hiểu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rồi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việc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mẹ</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nhỉ</a:t>
            </a:r>
            <a:r>
              <a:rPr lang="en-US" sz="2400" b="1" dirty="0">
                <a:latin typeface="Arial" panose="020B0604020202020204" pitchFamily="34" charset="0"/>
                <a:cs typeface="Arial" panose="020B0604020202020204" pitchFamily="34" charset="0"/>
              </a:rPr>
              <a:t>?</a:t>
            </a:r>
          </a:p>
        </p:txBody>
      </p:sp>
      <p:sp>
        <p:nvSpPr>
          <p:cNvPr id="7" name="TextBox 6"/>
          <p:cNvSpPr txBox="1"/>
          <p:nvPr/>
        </p:nvSpPr>
        <p:spPr>
          <a:xfrm>
            <a:off x="5759669" y="6244917"/>
            <a:ext cx="6582489" cy="461665"/>
          </a:xfrm>
          <a:prstGeom prst="rect">
            <a:avLst/>
          </a:prstGeom>
          <a:noFill/>
        </p:spPr>
        <p:txBody>
          <a:bodyPr wrap="square" rtlCol="0">
            <a:spAutoFit/>
          </a:bodyPr>
          <a:lstStyle/>
          <a:p>
            <a:r>
              <a:rPr lang="en-US" sz="2400" b="1">
                <a:solidFill>
                  <a:srgbClr val="002060"/>
                </a:solidFill>
                <a:latin typeface="UVN Bay Buom Hep" panose="00000400000000000000" pitchFamily="2" charset="0"/>
              </a:rPr>
              <a:t> (</a:t>
            </a:r>
            <a:r>
              <a:rPr lang="en-US" sz="2400" b="1" i="1">
                <a:solidFill>
                  <a:srgbClr val="002060"/>
                </a:solidFill>
                <a:latin typeface="UVN Bay Buom Hep" panose="00000400000000000000" pitchFamily="2" charset="0"/>
              </a:rPr>
              <a:t>Theo</a:t>
            </a:r>
            <a:r>
              <a:rPr lang="en-US" sz="2400" b="1">
                <a:solidFill>
                  <a:srgbClr val="002060"/>
                </a:solidFill>
                <a:latin typeface="UVN Bay Buom Hep" panose="00000400000000000000" pitchFamily="2" charset="0"/>
              </a:rPr>
              <a:t> Những câu chuyện hay, những bài học quý</a:t>
            </a:r>
            <a:r>
              <a:rPr lang="en-US" sz="2400" b="1" i="1">
                <a:solidFill>
                  <a:srgbClr val="002060"/>
                </a:solidFill>
                <a:latin typeface="UVN Bay Buom Hep" panose="00000400000000000000" pitchFamily="2" charset="0"/>
              </a:rPr>
              <a:t>)</a:t>
            </a:r>
          </a:p>
        </p:txBody>
      </p:sp>
    </p:spTree>
    <p:extLst>
      <p:ext uri="{BB962C8B-B14F-4D97-AF65-F5344CB8AC3E}">
        <p14:creationId xmlns:p14="http://schemas.microsoft.com/office/powerpoint/2010/main" val="363948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3"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6"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7"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8"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9" name="文本框 38"/>
          <p:cNvSpPr txBox="1"/>
          <p:nvPr/>
        </p:nvSpPr>
        <p:spPr>
          <a:xfrm>
            <a:off x="1429791" y="1289877"/>
            <a:ext cx="6096000" cy="769441"/>
          </a:xfrm>
          <a:prstGeom prst="rect">
            <a:avLst/>
          </a:prstGeom>
          <a:noFill/>
        </p:spPr>
        <p:txBody>
          <a:bodyPr wrap="square">
            <a:spAutoFit/>
          </a:bodyPr>
          <a:lstStyle/>
          <a:p>
            <a:pPr algn="ctr"/>
            <a:r>
              <a:rPr lang="en-US" altLang="zh-CN" sz="4400" dirty="0">
                <a:solidFill>
                  <a:srgbClr val="5BA775"/>
                </a:solidFill>
                <a:latin typeface="UTM Cool Blue" panose="02040603050506020204" pitchFamily="18" charset="0"/>
                <a:ea typeface="思源黑体 CN Medium" panose="020B0600000000000000" pitchFamily="34" charset="-122"/>
              </a:rPr>
              <a:t>HOẠT </a:t>
            </a:r>
            <a:r>
              <a:rPr lang="en-US" altLang="zh-CN" sz="4400">
                <a:solidFill>
                  <a:srgbClr val="5BA775"/>
                </a:solidFill>
                <a:latin typeface="UTM Cool Blue" panose="02040603050506020204" pitchFamily="18" charset="0"/>
                <a:ea typeface="思源黑体 CN Medium" panose="020B0600000000000000" pitchFamily="34" charset="-122"/>
              </a:rPr>
              <a:t>ĐỘNG 2</a:t>
            </a:r>
            <a:endParaRPr lang="zh-CN" altLang="en-US" sz="4400" dirty="0">
              <a:solidFill>
                <a:srgbClr val="5BA775"/>
              </a:solidFill>
              <a:latin typeface="UTM Cool Blue" panose="02040603050506020204" pitchFamily="18" charset="0"/>
              <a:ea typeface="思源黑体 CN Medium" panose="020B0600000000000000" pitchFamily="34" charset="-122"/>
            </a:endParaRPr>
          </a:p>
        </p:txBody>
      </p:sp>
      <p:grpSp>
        <p:nvGrpSpPr>
          <p:cNvPr id="11" name="Group 10"/>
          <p:cNvGrpSpPr/>
          <p:nvPr/>
        </p:nvGrpSpPr>
        <p:grpSpPr>
          <a:xfrm>
            <a:off x="6015765" y="707972"/>
            <a:ext cx="7090635" cy="6286070"/>
            <a:chOff x="6015765" y="707972"/>
            <a:chExt cx="7090635" cy="628607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pic>
        <p:nvPicPr>
          <p:cNvPr id="18" name="Picture 17">
            <a:extLst>
              <a:ext uri="{FF2B5EF4-FFF2-40B4-BE49-F238E27FC236}">
                <a16:creationId xmlns:a16="http://schemas.microsoft.com/office/drawing/2014/main" id="{A5F90789-F1E6-1A50-31FD-C4760D73992F}"/>
              </a:ext>
            </a:extLst>
          </p:cNvPr>
          <p:cNvPicPr>
            <a:picLocks noChangeAspect="1"/>
          </p:cNvPicPr>
          <p:nvPr/>
        </p:nvPicPr>
        <p:blipFill>
          <a:blip r:embed="rId8"/>
          <a:stretch>
            <a:fillRect/>
          </a:stretch>
        </p:blipFill>
        <p:spPr>
          <a:xfrm>
            <a:off x="585412" y="2114710"/>
            <a:ext cx="7748688" cy="2658086"/>
          </a:xfrm>
          <a:prstGeom prst="rect">
            <a:avLst/>
          </a:prstGeom>
        </p:spPr>
      </p:pic>
    </p:spTree>
    <p:extLst>
      <p:ext uri="{BB962C8B-B14F-4D97-AF65-F5344CB8AC3E}">
        <p14:creationId xmlns:p14="http://schemas.microsoft.com/office/powerpoint/2010/main" val="234537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3"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5" name="文本框 38"/>
          <p:cNvSpPr txBox="1"/>
          <p:nvPr/>
        </p:nvSpPr>
        <p:spPr>
          <a:xfrm>
            <a:off x="3263490" y="546911"/>
            <a:ext cx="6096000" cy="707886"/>
          </a:xfrm>
          <a:prstGeom prst="rect">
            <a:avLst/>
          </a:prstGeom>
          <a:noFill/>
        </p:spPr>
        <p:txBody>
          <a:bodyPr wrap="square">
            <a:spAutoFit/>
          </a:bodyPr>
          <a:lstStyle/>
          <a:p>
            <a:pPr algn="ctr"/>
            <a:r>
              <a:rPr lang="en-US" altLang="zh-CN" sz="4000" dirty="0">
                <a:solidFill>
                  <a:srgbClr val="0DBF9F"/>
                </a:solidFill>
                <a:latin typeface="UTM Cool Blue" panose="02040603050506020204" pitchFamily="18" charset="0"/>
                <a:ea typeface="思源黑体 CN Medium" panose="020B0600000000000000" pitchFamily="34" charset="-122"/>
              </a:rPr>
              <a:t>TRÒ CHƠI</a:t>
            </a:r>
            <a:endParaRPr lang="zh-CN" altLang="en-US" sz="4000" dirty="0">
              <a:solidFill>
                <a:srgbClr val="0DBF9F"/>
              </a:solidFill>
              <a:latin typeface="UTM Cool Blue" panose="02040603050506020204" pitchFamily="18" charset="0"/>
              <a:ea typeface="思源黑体 CN Medium" panose="020B0600000000000000" pitchFamily="34" charset="-122"/>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7"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pic>
        <p:nvPicPr>
          <p:cNvPr id="9" name="Picture 8">
            <a:extLst>
              <a:ext uri="{FF2B5EF4-FFF2-40B4-BE49-F238E27FC236}">
                <a16:creationId xmlns:a16="http://schemas.microsoft.com/office/drawing/2014/main" id="{F3036480-91B2-2F9B-FB98-1FC5CC9E145B}"/>
              </a:ext>
            </a:extLst>
          </p:cNvPr>
          <p:cNvPicPr>
            <a:picLocks noChangeAspect="1"/>
          </p:cNvPicPr>
          <p:nvPr/>
        </p:nvPicPr>
        <p:blipFill>
          <a:blip r:embed="rId5"/>
          <a:stretch>
            <a:fillRect/>
          </a:stretch>
        </p:blipFill>
        <p:spPr>
          <a:xfrm>
            <a:off x="1077377" y="920444"/>
            <a:ext cx="10729890" cy="4115157"/>
          </a:xfrm>
          <a:prstGeom prst="rect">
            <a:avLst/>
          </a:prstGeom>
        </p:spPr>
      </p:pic>
    </p:spTree>
    <p:extLst>
      <p:ext uri="{BB962C8B-B14F-4D97-AF65-F5344CB8AC3E}">
        <p14:creationId xmlns:p14="http://schemas.microsoft.com/office/powerpoint/2010/main" val="81970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3"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6"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8"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210235" y="225200"/>
            <a:ext cx="9581010" cy="1323439"/>
          </a:xfrm>
          <a:prstGeom prst="rect">
            <a:avLst/>
          </a:prstGeom>
          <a:noFill/>
        </p:spPr>
        <p:txBody>
          <a:bodyPr wrap="square" rtlCol="0">
            <a:spAutoFit/>
          </a:bodyPr>
          <a:lstStyle/>
          <a:p>
            <a:pPr algn="ctr"/>
            <a:r>
              <a:rPr lang="en-US" sz="4000" b="1">
                <a:solidFill>
                  <a:srgbClr val="002060"/>
                </a:solidFill>
                <a:latin typeface="Arial" panose="020B0604020202020204" pitchFamily="34" charset="0"/>
                <a:cs typeface="Arial" panose="020B0604020202020204" pitchFamily="34" charset="0"/>
              </a:rPr>
              <a:t>1. Những loài cây, loại quả nào được nói đến khi mùa thu về?</a:t>
            </a:r>
            <a:endParaRPr lang="en-US" sz="4000" b="1" dirty="0">
              <a:solidFill>
                <a:srgbClr val="002060"/>
              </a:solidFill>
              <a:latin typeface="Arial" panose="020B0604020202020204" pitchFamily="34" charset="0"/>
              <a:cs typeface="Arial" panose="020B0604020202020204" pitchFamily="34" charset="0"/>
            </a:endParaRPr>
          </a:p>
        </p:txBody>
      </p:sp>
      <p:sp>
        <p:nvSpPr>
          <p:cNvPr id="11" name="Oval 10"/>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sp>
        <p:nvSpPr>
          <p:cNvPr id="12" name="Oval 11"/>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effectLst>
                  <a:outerShdw blurRad="38100" dist="38100" dir="2700000" algn="tl">
                    <a:srgbClr val="000000">
                      <a:alpha val="43137"/>
                    </a:srgbClr>
                  </a:outerShdw>
                </a:effectLst>
                <a:latin typeface="UTM Futura Extra" panose="02040603050506020204" pitchFamily="18" charset="0"/>
              </a:rPr>
              <a:t>B</a:t>
            </a:r>
          </a:p>
        </p:txBody>
      </p:sp>
      <p:sp>
        <p:nvSpPr>
          <p:cNvPr id="13" name="Oval 12"/>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18" name="TextBox 17"/>
          <p:cNvSpPr txBox="1"/>
          <p:nvPr/>
        </p:nvSpPr>
        <p:spPr>
          <a:xfrm>
            <a:off x="6774506" y="2099521"/>
            <a:ext cx="6067403"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Quả hồng, quả na</a:t>
            </a:r>
            <a:endParaRPr lang="en-US" sz="4000" b="1" dirty="0">
              <a:solidFill>
                <a:srgbClr val="002060"/>
              </a:solidFill>
              <a:latin typeface="Arial" panose="020B0604020202020204" pitchFamily="34" charset="0"/>
              <a:cs typeface="Arial" panose="020B0604020202020204" pitchFamily="34" charset="0"/>
            </a:endParaRPr>
          </a:p>
        </p:txBody>
      </p:sp>
      <p:sp>
        <p:nvSpPr>
          <p:cNvPr id="19" name="TextBox 18"/>
          <p:cNvSpPr txBox="1"/>
          <p:nvPr/>
        </p:nvSpPr>
        <p:spPr>
          <a:xfrm>
            <a:off x="6774506" y="3217155"/>
            <a:ext cx="4502204"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Hạt dẻ, cây lúa</a:t>
            </a:r>
            <a:endParaRPr lang="en-US" sz="4000" b="1" dirty="0">
              <a:solidFill>
                <a:srgbClr val="002060"/>
              </a:solidFill>
              <a:latin typeface="Arial" panose="020B0604020202020204" pitchFamily="34" charset="0"/>
              <a:cs typeface="Arial" panose="020B0604020202020204" pitchFamily="34" charset="0"/>
            </a:endParaRPr>
          </a:p>
        </p:txBody>
      </p:sp>
      <p:sp>
        <p:nvSpPr>
          <p:cNvPr id="20" name="TextBox 19"/>
          <p:cNvSpPr txBox="1"/>
          <p:nvPr/>
        </p:nvSpPr>
        <p:spPr>
          <a:xfrm>
            <a:off x="6811327" y="4406931"/>
            <a:ext cx="4502204"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Cả A và B</a:t>
            </a:r>
            <a:endParaRPr lang="en-US" sz="4000" b="1" dirty="0">
              <a:solidFill>
                <a:srgbClr val="002060"/>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11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3"/>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1000"/>
                                        <p:tgtEl>
                                          <p:spTgt spid="18"/>
                                        </p:tgtEl>
                                      </p:cBhvr>
                                    </p:animEffect>
                                  </p:childTnLst>
                                </p:cTn>
                              </p:par>
                              <p:par>
                                <p:cTn id="24" presetID="53"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Effect transition="in" filter="fade">
                                      <p:cBhvr>
                                        <p:cTn id="39" dur="10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1000"/>
                                        <p:tgtEl>
                                          <p:spTgt spid="1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1000"/>
                                        <p:tgtEl>
                                          <p:spTgt spid="20"/>
                                        </p:tgtEl>
                                      </p:cBhvr>
                                    </p:animEffect>
                                  </p:childTnLst>
                                </p:cTn>
                              </p:par>
                              <p:par>
                                <p:cTn id="52" presetID="53" presetClass="entr" presetSubtype="16"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1000" fill="hold"/>
                                        <p:tgtEl>
                                          <p:spTgt spid="15"/>
                                        </p:tgtEl>
                                        <p:attrNameLst>
                                          <p:attrName>ppt_w</p:attrName>
                                        </p:attrNameLst>
                                      </p:cBhvr>
                                      <p:tavLst>
                                        <p:tav tm="0">
                                          <p:val>
                                            <p:fltVal val="0"/>
                                          </p:val>
                                        </p:tav>
                                        <p:tav tm="100000">
                                          <p:val>
                                            <p:strVal val="#ppt_w"/>
                                          </p:val>
                                        </p:tav>
                                      </p:tavLst>
                                    </p:anim>
                                    <p:anim calcmode="lin" valueType="num">
                                      <p:cBhvr>
                                        <p:cTn id="55" dur="1000" fill="hold"/>
                                        <p:tgtEl>
                                          <p:spTgt spid="15"/>
                                        </p:tgtEl>
                                        <p:attrNameLst>
                                          <p:attrName>ppt_h</p:attrName>
                                        </p:attrNameLst>
                                      </p:cBhvr>
                                      <p:tavLst>
                                        <p:tav tm="0">
                                          <p:val>
                                            <p:fltVal val="0"/>
                                          </p:val>
                                        </p:tav>
                                        <p:tav tm="100000">
                                          <p:val>
                                            <p:strVal val="#ppt_h"/>
                                          </p:val>
                                        </p:tav>
                                      </p:tavLst>
                                    </p:anim>
                                    <p:animEffect transition="in" filter="fade">
                                      <p:cBhvr>
                                        <p:cTn id="56" dur="1000"/>
                                        <p:tgtEl>
                                          <p:spTgt spid="15"/>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0-#ppt_w/2"/>
                                          </p:val>
                                        </p:tav>
                                        <p:tav tm="100000">
                                          <p:val>
                                            <p:strVal val="#ppt_x"/>
                                          </p:val>
                                        </p:tav>
                                      </p:tavLst>
                                    </p:anim>
                                    <p:anim calcmode="lin" valueType="num">
                                      <p:cBhvr additive="base">
                                        <p:cTn id="6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18"/>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17"/>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15"/>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13"/>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2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5"/>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4"/>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21"/>
                                        </p:tgtEl>
                                        <p:attrNameLst>
                                          <p:attrName>ppt_x</p:attrName>
                                        </p:attrNameLst>
                                      </p:cBhvr>
                                      <p:tavLst>
                                        <p:tav tm="0">
                                          <p:val>
                                            <p:strVal val="ppt_x"/>
                                          </p:val>
                                        </p:tav>
                                        <p:tav tm="100000">
                                          <p:val>
                                            <p:strVal val="1+ppt_w/2"/>
                                          </p:val>
                                        </p:tav>
                                      </p:tavLst>
                                    </p:anim>
                                    <p:anim calcmode="lin" valueType="num">
                                      <p:cBhvr additive="base">
                                        <p:cTn id="94" dur="2000"/>
                                        <p:tgtEl>
                                          <p:spTgt spid="21"/>
                                        </p:tgtEl>
                                        <p:attrNameLst>
                                          <p:attrName>ppt_y</p:attrName>
                                        </p:attrNameLst>
                                      </p:cBhvr>
                                      <p:tavLst>
                                        <p:tav tm="0">
                                          <p:val>
                                            <p:strVal val="ppt_y"/>
                                          </p:val>
                                        </p:tav>
                                        <p:tav tm="100000">
                                          <p:val>
                                            <p:strVal val="ppt_y"/>
                                          </p:val>
                                        </p:tav>
                                      </p:tavLst>
                                    </p:anim>
                                    <p:set>
                                      <p:cBhvr>
                                        <p:cTn id="9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1" grpId="1" animBg="1"/>
      <p:bldP spid="12" grpId="0" animBg="1"/>
      <p:bldP spid="12" grpId="1" animBg="1"/>
      <p:bldP spid="13" grpId="0" animBg="1"/>
      <p:bldP spid="13" grpId="1" animBg="1"/>
      <p:bldP spid="18" grpId="0"/>
      <p:bldP spid="18" grpId="1"/>
      <p:bldP spid="19" grpId="0"/>
      <p:bldP spid="19" grpId="1"/>
      <p:bldP spid="20" grpId="0"/>
      <p:bldP spid="2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B72E994-C08C-41B4-BBDA-DC0DD03FC7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5" name="Group 4"/>
          <p:cNvGrpSpPr/>
          <p:nvPr/>
        </p:nvGrpSpPr>
        <p:grpSpPr>
          <a:xfrm>
            <a:off x="1280809" y="506172"/>
            <a:ext cx="5225499" cy="4216073"/>
            <a:chOff x="703958" y="407598"/>
            <a:chExt cx="10148204" cy="1607426"/>
          </a:xfrm>
        </p:grpSpPr>
        <p:sp>
          <p:nvSpPr>
            <p:cNvPr id="6" name="Rectangle: Rounded Corners 19"/>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742569" y="1065816"/>
            <a:ext cx="4220059" cy="1938992"/>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2. Bạn nhỏ nghĩ gì khi nhìn thấy quả chín?</a:t>
            </a:r>
            <a:endParaRPr lang="en-US" sz="4000" b="1" dirty="0">
              <a:latin typeface="Arial" panose="020B0604020202020204" pitchFamily="34" charset="0"/>
              <a:cs typeface="Arial" panose="020B0604020202020204" pitchFamily="34" charset="0"/>
            </a:endParaRPr>
          </a:p>
        </p:txBody>
      </p:sp>
      <p:sp>
        <p:nvSpPr>
          <p:cNvPr id="9" name="TextBox 8"/>
          <p:cNvSpPr txBox="1"/>
          <p:nvPr/>
        </p:nvSpPr>
        <p:spPr>
          <a:xfrm>
            <a:off x="1453536" y="927274"/>
            <a:ext cx="4849573" cy="3323987"/>
          </a:xfrm>
          <a:prstGeom prst="rect">
            <a:avLst/>
          </a:prstGeom>
          <a:noFill/>
        </p:spPr>
        <p:txBody>
          <a:bodyPr wrap="square" rtlCol="0">
            <a:spAutoFit/>
          </a:bodyPr>
          <a:lstStyle/>
          <a:p>
            <a:pPr algn="just"/>
            <a:r>
              <a:rPr lang="en-US" sz="3000">
                <a:solidFill>
                  <a:srgbClr val="C00000"/>
                </a:solidFill>
                <a:latin typeface="UTM Alexander" panose="02040603050506020204" pitchFamily="18" charset="0"/>
              </a:rPr>
              <a:t>Khi nhìn thấy quả chín, bạn nhỏ nghĩ các loại quả đang mong có người đến hái. Quả chín ngon, các bạn nông dân sẽ rất vui. Bạn nhỏ ước nếu mùa nào cũng được thu hoạch thì thích lắm. </a:t>
            </a:r>
            <a:endParaRPr lang="en-US" sz="3000" b="1" dirty="0">
              <a:solidFill>
                <a:srgbClr val="C00000"/>
              </a:solidFill>
              <a:latin typeface="UTM Alexander" panose="02040603050506020204" pitchFamily="18" charset="0"/>
              <a:cs typeface="Arial" panose="020B0604020202020204"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95955" y="751639"/>
            <a:ext cx="7067764" cy="615235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9294" y="3750526"/>
            <a:ext cx="2571791" cy="2571791"/>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7380" y="3898910"/>
            <a:ext cx="2571791" cy="2571791"/>
          </a:xfrm>
          <a:prstGeom prst="rect">
            <a:avLst/>
          </a:prstGeom>
        </p:spPr>
      </p:pic>
      <p:pic>
        <p:nvPicPr>
          <p:cNvPr id="13"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99656"/>
            <a:ext cx="12192000" cy="2188464"/>
          </a:xfrm>
          <a:prstGeom prst="rect">
            <a:avLst/>
          </a:prstGeom>
        </p:spPr>
      </p:pic>
      <p:pic>
        <p:nvPicPr>
          <p:cNvPr id="14" name="图片 12">
            <a:extLst>
              <a:ext uri="{FF2B5EF4-FFF2-40B4-BE49-F238E27FC236}">
                <a16:creationId xmlns:a16="http://schemas.microsoft.com/office/drawing/2014/main" id="{89FA7449-D589-457B-A58E-A12FCB2894A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5955" y="765339"/>
            <a:ext cx="7057320" cy="6138651"/>
          </a:xfrm>
          <a:prstGeom prst="rect">
            <a:avLst/>
          </a:prstGeom>
        </p:spPr>
      </p:pic>
    </p:spTree>
    <p:extLst>
      <p:ext uri="{BB962C8B-B14F-4D97-AF65-F5344CB8AC3E}">
        <p14:creationId xmlns:p14="http://schemas.microsoft.com/office/powerpoint/2010/main" val="148764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1+#ppt_w/2"/>
                                          </p:val>
                                        </p:tav>
                                        <p:tav tm="100000">
                                          <p:val>
                                            <p:strVal val="#ppt_x"/>
                                          </p:val>
                                        </p:tav>
                                      </p:tavLst>
                                    </p:anim>
                                    <p:anim calcmode="lin" valueType="num">
                                      <p:cBhvr additive="base">
                                        <p:cTn id="18" dur="10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000"/>
                                        <p:tgtEl>
                                          <p:spTgt spid="11"/>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3"/>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3.75E-6 1.48148E-6 L 0.40429 -0.21921 " pathEditMode="relative" rAng="0" ptsTypes="AA">
                                      <p:cBhvr>
                                        <p:cTn id="38" dur="2000" fill="hold"/>
                                        <p:tgtEl>
                                          <p:spTgt spid="12"/>
                                        </p:tgtEl>
                                        <p:attrNameLst>
                                          <p:attrName>ppt_x</p:attrName>
                                          <p:attrName>ppt_y</p:attrName>
                                        </p:attrNameLst>
                                      </p:cBhvr>
                                      <p:rCtr x="20208" y="-1097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0.01354 -7.40741E-7 L 0.57278 -0.08657 " pathEditMode="relative" rAng="0" ptsTypes="AA">
                                      <p:cBhvr>
                                        <p:cTn id="41" dur="2000" fill="hold"/>
                                        <p:tgtEl>
                                          <p:spTgt spid="11"/>
                                        </p:tgtEl>
                                        <p:attrNameLst>
                                          <p:attrName>ppt_x</p:attrName>
                                          <p:attrName>ppt_y</p:attrName>
                                        </p:attrNameLst>
                                      </p:cBhvr>
                                      <p:rCtr x="27956" y="-4329"/>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15"/>
                                        </p:tgtEl>
                                        <p:attrNameLst>
                                          <p:attrName>ppt_x</p:attrName>
                                        </p:attrNameLst>
                                      </p:cBhvr>
                                      <p:tavLst>
                                        <p:tav tm="0">
                                          <p:val>
                                            <p:strVal val="ppt_x"/>
                                          </p:val>
                                        </p:tav>
                                        <p:tav tm="100000">
                                          <p:val>
                                            <p:strVal val="0-ppt_w/2"/>
                                          </p:val>
                                        </p:tav>
                                      </p:tavLst>
                                    </p:anim>
                                    <p:anim calcmode="lin" valueType="num">
                                      <p:cBhvr additive="base">
                                        <p:cTn id="54" dur="1000"/>
                                        <p:tgtEl>
                                          <p:spTgt spid="15"/>
                                        </p:tgtEl>
                                        <p:attrNameLst>
                                          <p:attrName>ppt_y</p:attrName>
                                        </p:attrNameLst>
                                      </p:cBhvr>
                                      <p:tavLst>
                                        <p:tav tm="0">
                                          <p:val>
                                            <p:strVal val="ppt_y"/>
                                          </p:val>
                                        </p:tav>
                                        <p:tav tm="100000">
                                          <p:val>
                                            <p:strVal val="ppt_y"/>
                                          </p:val>
                                        </p:tav>
                                      </p:tavLst>
                                    </p:anim>
                                    <p:set>
                                      <p:cBhvr>
                                        <p:cTn id="55"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9673" y="197904"/>
            <a:ext cx="9871572" cy="1453474"/>
            <a:chOff x="994238" y="364022"/>
            <a:chExt cx="9871572" cy="1679262"/>
          </a:xfrm>
        </p:grpSpPr>
        <p:sp>
          <p:nvSpPr>
            <p:cNvPr id="3"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1047805" y="225200"/>
            <a:ext cx="9615308" cy="1231106"/>
          </a:xfrm>
          <a:prstGeom prst="rect">
            <a:avLst/>
          </a:prstGeom>
          <a:noFill/>
        </p:spPr>
        <p:txBody>
          <a:bodyPr wrap="square" rtlCol="0">
            <a:spAutoFit/>
          </a:bodyPr>
          <a:lstStyle/>
          <a:p>
            <a:pPr algn="ctr"/>
            <a:r>
              <a:rPr lang="en-US" sz="3700" b="1">
                <a:solidFill>
                  <a:srgbClr val="002060"/>
                </a:solidFill>
                <a:latin typeface="Arial" panose="020B0604020202020204" pitchFamily="34" charset="0"/>
                <a:cs typeface="Arial" panose="020B0604020202020204" pitchFamily="34" charset="0"/>
              </a:rPr>
              <a:t>3. Kể tên những công việc người nông dân phải làm để có sản phẩm thu hoạch.</a:t>
            </a:r>
            <a:endParaRPr lang="en-US" sz="3700" b="1" dirty="0">
              <a:solidFill>
                <a:srgbClr val="002060"/>
              </a:solidFill>
              <a:latin typeface="Arial" panose="020B0604020202020204" pitchFamily="34" charset="0"/>
              <a:cs typeface="Arial" panose="020B0604020202020204" pitchFamily="34" charset="0"/>
            </a:endParaRPr>
          </a:p>
        </p:txBody>
      </p:sp>
      <p:pic>
        <p:nvPicPr>
          <p:cNvPr id="3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36"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7"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38"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39"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40" name="Group 39"/>
          <p:cNvGrpSpPr/>
          <p:nvPr/>
        </p:nvGrpSpPr>
        <p:grpSpPr>
          <a:xfrm>
            <a:off x="4826217" y="1741437"/>
            <a:ext cx="7029986" cy="5047275"/>
            <a:chOff x="994238" y="364022"/>
            <a:chExt cx="10044123" cy="1565794"/>
          </a:xfrm>
        </p:grpSpPr>
        <p:sp>
          <p:nvSpPr>
            <p:cNvPr id="41" name="Rectangle: Rounded Corners 19"/>
            <p:cNvSpPr/>
            <p:nvPr/>
          </p:nvSpPr>
          <p:spPr>
            <a:xfrm>
              <a:off x="1294921" y="415976"/>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4966161" y="2012250"/>
            <a:ext cx="6710807" cy="4524315"/>
          </a:xfrm>
          <a:prstGeom prst="rect">
            <a:avLst/>
          </a:prstGeom>
          <a:noFill/>
        </p:spPr>
        <p:txBody>
          <a:bodyPr wrap="square" rtlCol="0">
            <a:spAutoFit/>
          </a:bodyPr>
          <a:lstStyle/>
          <a:p>
            <a:pPr algn="ctr"/>
            <a:r>
              <a:rPr lang="en-US" sz="4800" b="1">
                <a:solidFill>
                  <a:srgbClr val="002060"/>
                </a:solidFill>
                <a:latin typeface="Arial" panose="020B0604020202020204" pitchFamily="34" charset="0"/>
                <a:cs typeface="Arial" panose="020B0604020202020204" pitchFamily="34" charset="0"/>
              </a:rPr>
              <a:t>Người nông dân phải làm rất nhiều việc:</a:t>
            </a:r>
          </a:p>
          <a:p>
            <a:pPr algn="ctr"/>
            <a:r>
              <a:rPr lang="en-US" sz="4800" b="1">
                <a:solidFill>
                  <a:srgbClr val="FF0000"/>
                </a:solidFill>
                <a:latin typeface="Arial" panose="020B0604020202020204" pitchFamily="34" charset="0"/>
                <a:cs typeface="Arial" panose="020B0604020202020204" pitchFamily="34" charset="0"/>
              </a:rPr>
              <a:t>Cày bừa, gieo hạt</a:t>
            </a:r>
            <a:r>
              <a:rPr lang="en-US" sz="4800" b="1">
                <a:solidFill>
                  <a:srgbClr val="002060"/>
                </a:solidFill>
                <a:latin typeface="Arial" panose="020B0604020202020204" pitchFamily="34" charset="0"/>
                <a:cs typeface="Arial" panose="020B0604020202020204" pitchFamily="34" charset="0"/>
              </a:rPr>
              <a:t>, </a:t>
            </a:r>
            <a:r>
              <a:rPr lang="en-US" sz="4800" b="1">
                <a:solidFill>
                  <a:srgbClr val="FF0000"/>
                </a:solidFill>
                <a:latin typeface="Arial" panose="020B0604020202020204" pitchFamily="34" charset="0"/>
                <a:cs typeface="Arial" panose="020B0604020202020204" pitchFamily="34" charset="0"/>
              </a:rPr>
              <a:t>ươm mầm, chăm sóc </a:t>
            </a:r>
            <a:r>
              <a:rPr lang="en-US" sz="4800" b="1">
                <a:solidFill>
                  <a:srgbClr val="002060"/>
                </a:solidFill>
                <a:latin typeface="Arial" panose="020B0604020202020204" pitchFamily="34" charset="0"/>
                <a:cs typeface="Arial" panose="020B0604020202020204" pitchFamily="34" charset="0"/>
              </a:rPr>
              <a:t>vườn cây, ruộng vườn</a:t>
            </a:r>
            <a:endParaRPr lang="en-US" sz="4800" b="1" dirty="0">
              <a:solidFill>
                <a:srgbClr val="002060"/>
              </a:solidFill>
              <a:latin typeface="Arial" panose="020B0604020202020204" pitchFamily="34" charset="0"/>
              <a:cs typeface="Arial" panose="020B0604020202020204" pitchFamily="34" charset="0"/>
            </a:endParaRPr>
          </a:p>
        </p:txBody>
      </p:sp>
      <p:pic>
        <p:nvPicPr>
          <p:cNvPr id="44" name="Picture 43"/>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108549" y="1105162"/>
            <a:ext cx="4515607" cy="615235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2420">
            <a:off x="5113410" y="5401952"/>
            <a:ext cx="1923721" cy="192372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116682" y="5232437"/>
            <a:ext cx="1923721" cy="1923721"/>
          </a:xfrm>
          <a:prstGeom prst="rect">
            <a:avLst/>
          </a:prstGeom>
        </p:spPr>
      </p:pic>
      <p:sp>
        <p:nvSpPr>
          <p:cNvPr id="47" name="Rectangle 46"/>
          <p:cNvSpPr/>
          <p:nvPr/>
        </p:nvSpPr>
        <p:spPr>
          <a:xfrm>
            <a:off x="5602962" y="3640395"/>
            <a:ext cx="5493824" cy="700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a:t>
            </a:r>
          </a:p>
        </p:txBody>
      </p:sp>
      <p:sp>
        <p:nvSpPr>
          <p:cNvPr id="48" name="Rectangle 47"/>
          <p:cNvSpPr/>
          <p:nvPr/>
        </p:nvSpPr>
        <p:spPr>
          <a:xfrm>
            <a:off x="5215792" y="4293294"/>
            <a:ext cx="6225499" cy="700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a:t>
            </a:r>
          </a:p>
        </p:txBody>
      </p:sp>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163" y="1094210"/>
            <a:ext cx="5865769" cy="6152351"/>
          </a:xfrm>
          <a:prstGeom prst="rect">
            <a:avLst/>
          </a:prstGeom>
        </p:spPr>
      </p:pic>
    </p:spTree>
    <p:extLst>
      <p:ext uri="{BB962C8B-B14F-4D97-AF65-F5344CB8AC3E}">
        <p14:creationId xmlns:p14="http://schemas.microsoft.com/office/powerpoint/2010/main" val="411022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2" presetClass="entr" presetSubtype="8"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0-#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1000" fill="hold"/>
                                        <p:tgtEl>
                                          <p:spTgt spid="46"/>
                                        </p:tgtEl>
                                        <p:attrNameLst>
                                          <p:attrName>ppt_w</p:attrName>
                                        </p:attrNameLst>
                                      </p:cBhvr>
                                      <p:tavLst>
                                        <p:tav tm="0">
                                          <p:val>
                                            <p:fltVal val="0"/>
                                          </p:val>
                                        </p:tav>
                                        <p:tav tm="100000">
                                          <p:val>
                                            <p:strVal val="#ppt_w"/>
                                          </p:val>
                                        </p:tav>
                                      </p:tavLst>
                                    </p:anim>
                                    <p:anim calcmode="lin" valueType="num">
                                      <p:cBhvr>
                                        <p:cTn id="23" dur="1000" fill="hold"/>
                                        <p:tgtEl>
                                          <p:spTgt spid="46"/>
                                        </p:tgtEl>
                                        <p:attrNameLst>
                                          <p:attrName>ppt_h</p:attrName>
                                        </p:attrNameLst>
                                      </p:cBhvr>
                                      <p:tavLst>
                                        <p:tav tm="0">
                                          <p:val>
                                            <p:fltVal val="0"/>
                                          </p:val>
                                        </p:tav>
                                        <p:tav tm="100000">
                                          <p:val>
                                            <p:strVal val="#ppt_h"/>
                                          </p:val>
                                        </p:tav>
                                      </p:tavLst>
                                    </p:anim>
                                    <p:animEffect transition="in" filter="fade">
                                      <p:cBhvr>
                                        <p:cTn id="24" dur="1000"/>
                                        <p:tgtEl>
                                          <p:spTgt spid="46"/>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fltVal val="0"/>
                                          </p:val>
                                        </p:tav>
                                        <p:tav tm="100000">
                                          <p:val>
                                            <p:strVal val="#ppt_w"/>
                                          </p:val>
                                        </p:tav>
                                      </p:tavLst>
                                    </p:anim>
                                    <p:anim calcmode="lin" valueType="num">
                                      <p:cBhvr>
                                        <p:cTn id="29" dur="1000" fill="hold"/>
                                        <p:tgtEl>
                                          <p:spTgt spid="45"/>
                                        </p:tgtEl>
                                        <p:attrNameLst>
                                          <p:attrName>ppt_h</p:attrName>
                                        </p:attrNameLst>
                                      </p:cBhvr>
                                      <p:tavLst>
                                        <p:tav tm="0">
                                          <p:val>
                                            <p:fltVal val="0"/>
                                          </p:val>
                                        </p:tav>
                                        <p:tav tm="100000">
                                          <p:val>
                                            <p:strVal val="#ppt_h"/>
                                          </p:val>
                                        </p:tav>
                                      </p:tavLst>
                                    </p:anim>
                                    <p:animEffect transition="in" filter="fade">
                                      <p:cBhvr>
                                        <p:cTn id="30" dur="10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0" nodeType="clickEffect">
                                  <p:stCondLst>
                                    <p:cond delay="0"/>
                                  </p:stCondLst>
                                  <p:childTnLst>
                                    <p:animEffect transition="out" filter="randombar(horizontal)">
                                      <p:cBhvr>
                                        <p:cTn id="34" dur="1000"/>
                                        <p:tgtEl>
                                          <p:spTgt spid="47"/>
                                        </p:tgtEl>
                                      </p:cBhvr>
                                    </p:animEffect>
                                    <p:set>
                                      <p:cBhvr>
                                        <p:cTn id="35"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childTnLst>
                          </p:cTn>
                        </p:par>
                      </p:childTnLst>
                    </p:cTn>
                  </p:par>
                  <p:par>
                    <p:cTn id="36" fill="hold">
                      <p:stCondLst>
                        <p:cond delay="indefinite"/>
                      </p:stCondLst>
                      <p:childTnLst>
                        <p:par>
                          <p:cTn id="37" fill="hold">
                            <p:stCondLst>
                              <p:cond delay="0"/>
                            </p:stCondLst>
                            <p:childTnLst>
                              <p:par>
                                <p:cTn id="38" presetID="14" presetClass="exit" presetSubtype="10" fill="hold" grpId="0" nodeType="clickEffect">
                                  <p:stCondLst>
                                    <p:cond delay="0"/>
                                  </p:stCondLst>
                                  <p:childTnLst>
                                    <p:animEffect transition="out" filter="randombar(horizontal)">
                                      <p:cBhvr>
                                        <p:cTn id="39" dur="1000"/>
                                        <p:tgtEl>
                                          <p:spTgt spid="48"/>
                                        </p:tgtEl>
                                      </p:cBhvr>
                                    </p:animEffect>
                                    <p:set>
                                      <p:cBhvr>
                                        <p:cTn id="40"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1000"/>
                            </p:stCondLst>
                            <p:childTnLst>
                              <p:par>
                                <p:cTn id="42" presetID="56" presetClass="path" presetSubtype="0" accel="50000" decel="50000" fill="hold" nodeType="afterEffect">
                                  <p:stCondLst>
                                    <p:cond delay="0"/>
                                  </p:stCondLst>
                                  <p:childTnLst>
                                    <p:animMotion origin="layout" path="M 3.54167E-6 -7.40741E-7 L -0.34115 -0.16944 " pathEditMode="relative" rAng="0" ptsTypes="AA">
                                      <p:cBhvr>
                                        <p:cTn id="43" dur="2000" fill="hold"/>
                                        <p:tgtEl>
                                          <p:spTgt spid="46"/>
                                        </p:tgtEl>
                                        <p:attrNameLst>
                                          <p:attrName>ppt_x</p:attrName>
                                          <p:attrName>ppt_y</p:attrName>
                                        </p:attrNameLst>
                                      </p:cBhvr>
                                      <p:rCtr x="-17057" y="-8472"/>
                                    </p:animMotion>
                                  </p:childTnLst>
                                </p:cTn>
                              </p:par>
                              <p:par>
                                <p:cTn id="44" presetID="35" presetClass="path" presetSubtype="0" accel="50000" decel="50000" fill="hold" nodeType="withEffect">
                                  <p:stCondLst>
                                    <p:cond delay="0"/>
                                  </p:stCondLst>
                                  <p:childTnLst>
                                    <p:animMotion origin="layout" path="M -0.00651 0.09259 L -0.15768 -0.32454 " pathEditMode="relative" rAng="0" ptsTypes="AA">
                                      <p:cBhvr>
                                        <p:cTn id="45" dur="2000" fill="hold"/>
                                        <p:tgtEl>
                                          <p:spTgt spid="45"/>
                                        </p:tgtEl>
                                        <p:attrNameLst>
                                          <p:attrName>ppt_x</p:attrName>
                                          <p:attrName>ppt_y</p:attrName>
                                        </p:attrNameLst>
                                      </p:cBhvr>
                                      <p:rCtr x="-7565" y="-20856"/>
                                    </p:animMotion>
                                  </p:childTnLst>
                                </p:cTn>
                              </p:par>
                            </p:childTnLst>
                          </p:cTn>
                        </p:par>
                        <p:par>
                          <p:cTn id="46" fill="hold">
                            <p:stCondLst>
                              <p:cond delay="3000"/>
                            </p:stCondLst>
                            <p:childTnLst>
                              <p:par>
                                <p:cTn id="47" presetID="1" presetClass="entr" presetSubtype="0"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4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6"/>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5"/>
                                        </p:tgtEl>
                                        <p:attrNameLst>
                                          <p:attrName>style.visibility</p:attrName>
                                        </p:attrNameLst>
                                      </p:cBhvr>
                                      <p:to>
                                        <p:strVal val="hidden"/>
                                      </p:to>
                                    </p:set>
                                  </p:childTnLst>
                                </p:cTn>
                              </p:par>
                            </p:childTnLst>
                          </p:cTn>
                        </p:par>
                        <p:par>
                          <p:cTn id="55" fill="hold">
                            <p:stCondLst>
                              <p:cond delay="3000"/>
                            </p:stCondLst>
                            <p:childTnLst>
                              <p:par>
                                <p:cTn id="56" presetID="2" presetClass="exit" presetSubtype="2" fill="hold" nodeType="afterEffect">
                                  <p:stCondLst>
                                    <p:cond delay="0"/>
                                  </p:stCondLst>
                                  <p:childTnLst>
                                    <p:anim calcmode="lin" valueType="num">
                                      <p:cBhvr additive="base">
                                        <p:cTn id="57" dur="1000"/>
                                        <p:tgtEl>
                                          <p:spTgt spid="49"/>
                                        </p:tgtEl>
                                        <p:attrNameLst>
                                          <p:attrName>ppt_x</p:attrName>
                                        </p:attrNameLst>
                                      </p:cBhvr>
                                      <p:tavLst>
                                        <p:tav tm="0">
                                          <p:val>
                                            <p:strVal val="ppt_x"/>
                                          </p:val>
                                        </p:tav>
                                        <p:tav tm="100000">
                                          <p:val>
                                            <p:strVal val="1+ppt_w/2"/>
                                          </p:val>
                                        </p:tav>
                                      </p:tavLst>
                                    </p:anim>
                                    <p:anim calcmode="lin" valueType="num">
                                      <p:cBhvr additive="base">
                                        <p:cTn id="58" dur="1000"/>
                                        <p:tgtEl>
                                          <p:spTgt spid="49"/>
                                        </p:tgtEl>
                                        <p:attrNameLst>
                                          <p:attrName>ppt_y</p:attrName>
                                        </p:attrNameLst>
                                      </p:cBhvr>
                                      <p:tavLst>
                                        <p:tav tm="0">
                                          <p:val>
                                            <p:strVal val="ppt_y"/>
                                          </p:val>
                                        </p:tav>
                                        <p:tav tm="100000">
                                          <p:val>
                                            <p:strVal val="ppt_y"/>
                                          </p:val>
                                        </p:tav>
                                      </p:tavLst>
                                    </p:anim>
                                    <p:set>
                                      <p:cBhvr>
                                        <p:cTn id="59"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7" grpId="0" animBg="1"/>
      <p:bldP spid="4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99656"/>
            <a:ext cx="12192000" cy="2188464"/>
          </a:xfrm>
          <a:prstGeom prst="rect">
            <a:avLst/>
          </a:prstGeom>
        </p:spPr>
      </p:pic>
      <p:pic>
        <p:nvPicPr>
          <p:cNvPr id="2" name="图片 11">
            <a:extLst>
              <a:ext uri="{FF2B5EF4-FFF2-40B4-BE49-F238E27FC236}">
                <a16:creationId xmlns:a16="http://schemas.microsoft.com/office/drawing/2014/main" id="{3B72E994-C08C-41B4-BBDA-DC0DD03FC7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 name="图片 16">
            <a:extLst>
              <a:ext uri="{FF2B5EF4-FFF2-40B4-BE49-F238E27FC236}">
                <a16:creationId xmlns:a16="http://schemas.microsoft.com/office/drawing/2014/main" id="{E6B46CC9-9964-40E5-B682-2F8E40FCD6E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 name="图片 15">
            <a:extLst>
              <a:ext uri="{FF2B5EF4-FFF2-40B4-BE49-F238E27FC236}">
                <a16:creationId xmlns:a16="http://schemas.microsoft.com/office/drawing/2014/main" id="{A0EB6A0E-D545-4658-A1EA-F9C67BFF23F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5" name="Group 4"/>
          <p:cNvGrpSpPr/>
          <p:nvPr/>
        </p:nvGrpSpPr>
        <p:grpSpPr>
          <a:xfrm>
            <a:off x="1280809" y="506172"/>
            <a:ext cx="5225499" cy="4216073"/>
            <a:chOff x="703958" y="407598"/>
            <a:chExt cx="10148204" cy="1607426"/>
          </a:xfrm>
        </p:grpSpPr>
        <p:sp>
          <p:nvSpPr>
            <p:cNvPr id="6" name="Rectangle: Rounded Corners 19"/>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482630" y="1065816"/>
            <a:ext cx="4729779" cy="1446550"/>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4. Bài đọc giúp em hiểu điều gì?</a:t>
            </a:r>
            <a:endParaRPr lang="en-US" sz="4400" b="1" dirty="0">
              <a:latin typeface="Arial" panose="020B0604020202020204" pitchFamily="34" charset="0"/>
              <a:cs typeface="Arial" panose="020B0604020202020204" pitchFamily="34" charset="0"/>
            </a:endParaRPr>
          </a:p>
        </p:txBody>
      </p:sp>
      <p:sp>
        <p:nvSpPr>
          <p:cNvPr id="9" name="TextBox 8"/>
          <p:cNvSpPr txBox="1"/>
          <p:nvPr/>
        </p:nvSpPr>
        <p:spPr>
          <a:xfrm>
            <a:off x="1448314" y="593721"/>
            <a:ext cx="4849573" cy="3970318"/>
          </a:xfrm>
          <a:prstGeom prst="rect">
            <a:avLst/>
          </a:prstGeom>
          <a:noFill/>
        </p:spPr>
        <p:txBody>
          <a:bodyPr wrap="square" rtlCol="0">
            <a:spAutoFit/>
          </a:bodyPr>
          <a:lstStyle/>
          <a:p>
            <a:pPr algn="just"/>
            <a:r>
              <a:rPr lang="en-US" sz="3600">
                <a:solidFill>
                  <a:srgbClr val="C00000"/>
                </a:solidFill>
                <a:latin typeface="UTM Alexander" panose="02040603050506020204" pitchFamily="18" charset="0"/>
              </a:rPr>
              <a:t>Để có cái thu hoạch, người nông dân đã rất vất vả. Vì vậy chúng ta cần có thái độ biết ơn những người nông dân và trân trọng những gì họ đã làm ra.</a:t>
            </a:r>
            <a:endParaRPr lang="en-US" sz="3600" b="1" dirty="0">
              <a:solidFill>
                <a:srgbClr val="C00000"/>
              </a:solidFill>
              <a:latin typeface="UTM Alexander" panose="02040603050506020204" pitchFamily="18" charset="0"/>
              <a:cs typeface="Arial" panose="020B0604020202020204"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5955" y="751639"/>
            <a:ext cx="7067764" cy="615235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9294" y="3750526"/>
            <a:ext cx="2571791" cy="257179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7380" y="3898910"/>
            <a:ext cx="2571791" cy="2571791"/>
          </a:xfrm>
          <a:prstGeom prst="rect">
            <a:avLst/>
          </a:prstGeom>
        </p:spPr>
      </p:pic>
      <p:pic>
        <p:nvPicPr>
          <p:cNvPr id="14" name="图片 12">
            <a:extLst>
              <a:ext uri="{FF2B5EF4-FFF2-40B4-BE49-F238E27FC236}">
                <a16:creationId xmlns:a16="http://schemas.microsoft.com/office/drawing/2014/main" id="{89FA7449-D589-457B-A58E-A12FCB2894A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7099" y="751639"/>
            <a:ext cx="7057320" cy="6138651"/>
          </a:xfrm>
          <a:prstGeom prst="rect">
            <a:avLst/>
          </a:prstGeom>
        </p:spPr>
      </p:pic>
    </p:spTree>
    <p:extLst>
      <p:ext uri="{BB962C8B-B14F-4D97-AF65-F5344CB8AC3E}">
        <p14:creationId xmlns:p14="http://schemas.microsoft.com/office/powerpoint/2010/main" val="396619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1+#ppt_w/2"/>
                                          </p:val>
                                        </p:tav>
                                        <p:tav tm="100000">
                                          <p:val>
                                            <p:strVal val="#ppt_x"/>
                                          </p:val>
                                        </p:tav>
                                      </p:tavLst>
                                    </p:anim>
                                    <p:anim calcmode="lin" valueType="num">
                                      <p:cBhvr additive="base">
                                        <p:cTn id="18" dur="10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000"/>
                                        <p:tgtEl>
                                          <p:spTgt spid="11"/>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3"/>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3.75E-6 1.48148E-6 L 0.40429 -0.21921 " pathEditMode="relative" rAng="0" ptsTypes="AA">
                                      <p:cBhvr>
                                        <p:cTn id="38" dur="2000" fill="hold"/>
                                        <p:tgtEl>
                                          <p:spTgt spid="12"/>
                                        </p:tgtEl>
                                        <p:attrNameLst>
                                          <p:attrName>ppt_x</p:attrName>
                                          <p:attrName>ppt_y</p:attrName>
                                        </p:attrNameLst>
                                      </p:cBhvr>
                                      <p:rCtr x="20208" y="-1097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0.01354 -7.40741E-7 L 0.57278 -0.08657 " pathEditMode="relative" rAng="0" ptsTypes="AA">
                                      <p:cBhvr>
                                        <p:cTn id="41" dur="2000" fill="hold"/>
                                        <p:tgtEl>
                                          <p:spTgt spid="11"/>
                                        </p:tgtEl>
                                        <p:attrNameLst>
                                          <p:attrName>ppt_x</p:attrName>
                                          <p:attrName>ppt_y</p:attrName>
                                        </p:attrNameLst>
                                      </p:cBhvr>
                                      <p:rCtr x="27956" y="-4329"/>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15"/>
                                        </p:tgtEl>
                                        <p:attrNameLst>
                                          <p:attrName>ppt_x</p:attrName>
                                        </p:attrNameLst>
                                      </p:cBhvr>
                                      <p:tavLst>
                                        <p:tav tm="0">
                                          <p:val>
                                            <p:strVal val="ppt_x"/>
                                          </p:val>
                                        </p:tav>
                                        <p:tav tm="100000">
                                          <p:val>
                                            <p:strVal val="0-ppt_w/2"/>
                                          </p:val>
                                        </p:tav>
                                      </p:tavLst>
                                    </p:anim>
                                    <p:anim calcmode="lin" valueType="num">
                                      <p:cBhvr additive="base">
                                        <p:cTn id="54" dur="1000"/>
                                        <p:tgtEl>
                                          <p:spTgt spid="15"/>
                                        </p:tgtEl>
                                        <p:attrNameLst>
                                          <p:attrName>ppt_y</p:attrName>
                                        </p:attrNameLst>
                                      </p:cBhvr>
                                      <p:tavLst>
                                        <p:tav tm="0">
                                          <p:val>
                                            <p:strVal val="ppt_y"/>
                                          </p:val>
                                        </p:tav>
                                        <p:tav tm="100000">
                                          <p:val>
                                            <p:strVal val="ppt_y"/>
                                          </p:val>
                                        </p:tav>
                                      </p:tavLst>
                                    </p:anim>
                                    <p:set>
                                      <p:cBhvr>
                                        <p:cTn id="55"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9405" y="274321"/>
            <a:ext cx="11253475" cy="6035040"/>
          </a:xfrm>
          <a:prstGeom prst="rect">
            <a:avLst/>
          </a:prstGeom>
          <a:solidFill>
            <a:schemeClr val="bg1"/>
          </a:solidFill>
          <a:ln>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423040" y="0"/>
            <a:ext cx="1798017" cy="2123314"/>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7522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9" name="Group 8"/>
          <p:cNvGrpSpPr/>
          <p:nvPr/>
        </p:nvGrpSpPr>
        <p:grpSpPr>
          <a:xfrm>
            <a:off x="-357000" y="46817"/>
            <a:ext cx="5590641" cy="3422469"/>
            <a:chOff x="2017663" y="-624111"/>
            <a:chExt cx="5590641" cy="342246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663" y="-624111"/>
              <a:ext cx="5590641" cy="3422469"/>
            </a:xfrm>
            <a:prstGeom prst="rect">
              <a:avLst/>
            </a:prstGeom>
          </p:spPr>
        </p:pic>
        <p:sp>
          <p:nvSpPr>
            <p:cNvPr id="8" name="TextBox 7"/>
            <p:cNvSpPr txBox="1"/>
            <p:nvPr/>
          </p:nvSpPr>
          <p:spPr>
            <a:xfrm rot="21308857">
              <a:off x="2144851" y="917314"/>
              <a:ext cx="5438051" cy="830997"/>
            </a:xfrm>
            <a:prstGeom prst="rect">
              <a:avLst/>
            </a:prstGeom>
            <a:noFill/>
          </p:spPr>
          <p:txBody>
            <a:bodyPr wrap="square" rtlCol="0">
              <a:spAutoFit/>
            </a:bodyPr>
            <a:lstStyle/>
            <a:p>
              <a:pPr algn="ctr"/>
              <a:r>
                <a:rPr lang="en-US" sz="4800" b="1">
                  <a:solidFill>
                    <a:srgbClr val="FF6600"/>
                  </a:solidFill>
                  <a:latin typeface="UTM Avo" panose="02040603050506020204" pitchFamily="18" charset="0"/>
                </a:rPr>
                <a:t>Giải câu đố</a:t>
              </a:r>
            </a:p>
          </p:txBody>
        </p:sp>
      </p:grpSp>
      <p:pic>
        <p:nvPicPr>
          <p:cNvPr id="1026" name="Picture 2" descr="1kg chôm chôm bao nhiêu calo"/>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50" b="94125" l="0" r="100000"/>
                    </a14:imgEffect>
                  </a14:imgLayer>
                </a14:imgProps>
              </a:ext>
              <a:ext uri="{28A0092B-C50C-407E-A947-70E740481C1C}">
                <a14:useLocalDpi xmlns:a14="http://schemas.microsoft.com/office/drawing/2010/main" val="0"/>
              </a:ext>
            </a:extLst>
          </a:blip>
          <a:srcRect/>
          <a:stretch>
            <a:fillRect/>
          </a:stretch>
        </p:blipFill>
        <p:spPr bwMode="auto">
          <a:xfrm>
            <a:off x="8965665" y="4392417"/>
            <a:ext cx="2428710" cy="1942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7607058" y="232703"/>
            <a:ext cx="2946975" cy="2328797"/>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1001" b="100000" l="0" r="99875"/>
                    </a14:imgEffect>
                  </a14:imgLayer>
                </a14:imgProps>
              </a:ext>
              <a:ext uri="{28A0092B-C50C-407E-A947-70E740481C1C}">
                <a14:useLocalDpi xmlns:a14="http://schemas.microsoft.com/office/drawing/2010/main" val="0"/>
              </a:ext>
            </a:extLst>
          </a:blip>
          <a:stretch>
            <a:fillRect/>
          </a:stretch>
        </p:blipFill>
        <p:spPr>
          <a:xfrm>
            <a:off x="9247443" y="1841511"/>
            <a:ext cx="2480068" cy="2476968"/>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1611" b="97511" l="2344" r="98633"/>
                    </a14:imgEffect>
                  </a14:imgLayer>
                </a14:imgProps>
              </a:ext>
              <a:ext uri="{28A0092B-C50C-407E-A947-70E740481C1C}">
                <a14:useLocalDpi xmlns:a14="http://schemas.microsoft.com/office/drawing/2010/main" val="0"/>
              </a:ext>
            </a:extLst>
          </a:blip>
          <a:stretch>
            <a:fillRect/>
          </a:stretch>
        </p:blipFill>
        <p:spPr>
          <a:xfrm>
            <a:off x="6953207" y="2484424"/>
            <a:ext cx="2638885" cy="1760116"/>
          </a:xfrm>
          <a:prstGeom prst="rect">
            <a:avLst/>
          </a:prstGeom>
        </p:spPr>
      </p:pic>
      <p:sp>
        <p:nvSpPr>
          <p:cNvPr id="17" name="TextBox 16"/>
          <p:cNvSpPr txBox="1"/>
          <p:nvPr/>
        </p:nvSpPr>
        <p:spPr>
          <a:xfrm>
            <a:off x="91732" y="3874317"/>
            <a:ext cx="8439306" cy="1692771"/>
          </a:xfrm>
          <a:prstGeom prst="rect">
            <a:avLst/>
          </a:prstGeom>
          <a:noFill/>
        </p:spPr>
        <p:txBody>
          <a:bodyPr wrap="square" rtlCol="0">
            <a:spAutoFit/>
          </a:bodyPr>
          <a:lstStyle/>
          <a:p>
            <a:pPr marL="342900" indent="-342900" algn="ctr">
              <a:buAutoNum type="alphaLcPeriod"/>
            </a:pPr>
            <a:r>
              <a:rPr lang="en-US" sz="3600" b="1">
                <a:latin typeface="UTM Aptima" panose="02040603050506020204" pitchFamily="18" charset="0"/>
              </a:rPr>
              <a:t>Tròn như quả bóng màu xanh</a:t>
            </a:r>
          </a:p>
          <a:p>
            <a:pPr algn="ctr"/>
            <a:r>
              <a:rPr lang="en-US" sz="3600" b="1">
                <a:latin typeface="UTM Aptima" panose="02040603050506020204" pitchFamily="18" charset="0"/>
              </a:rPr>
              <a:t>Đung đưa trên cành chờ tết Trung thu.</a:t>
            </a:r>
          </a:p>
          <a:p>
            <a:pPr algn="r"/>
            <a:r>
              <a:rPr lang="en-US" sz="3200" b="1">
                <a:latin typeface="UTM Aptima" panose="02040603050506020204" pitchFamily="18" charset="0"/>
              </a:rPr>
              <a:t> </a:t>
            </a:r>
            <a:r>
              <a:rPr lang="en-US" sz="3200" i="1">
                <a:latin typeface="UTM Aptima" panose="02040603050506020204" pitchFamily="18" charset="0"/>
              </a:rPr>
              <a:t>(Là quả gì?)</a:t>
            </a:r>
          </a:p>
        </p:txBody>
      </p:sp>
      <p:grpSp>
        <p:nvGrpSpPr>
          <p:cNvPr id="19" name="Group 18"/>
          <p:cNvGrpSpPr/>
          <p:nvPr/>
        </p:nvGrpSpPr>
        <p:grpSpPr>
          <a:xfrm>
            <a:off x="7974602" y="5343988"/>
            <a:ext cx="3695593" cy="1124029"/>
            <a:chOff x="627017" y="2942870"/>
            <a:chExt cx="4000248" cy="1449548"/>
          </a:xfrm>
        </p:grpSpPr>
        <p:sp>
          <p:nvSpPr>
            <p:cNvPr id="20" name="矩形: 圆角 11">
              <a:extLst>
                <a:ext uri="{FF2B5EF4-FFF2-40B4-BE49-F238E27FC236}">
                  <a16:creationId xmlns:a16="http://schemas.microsoft.com/office/drawing/2014/main" id="{3ACF7974-899B-4EB0-B7ED-143926AC71B9}"/>
                </a:ext>
              </a:extLst>
            </p:cNvPr>
            <p:cNvSpPr/>
            <p:nvPr/>
          </p:nvSpPr>
          <p:spPr>
            <a:xfrm>
              <a:off x="627017" y="2942870"/>
              <a:ext cx="3944983" cy="1449548"/>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1" name="TextBox 20"/>
            <p:cNvSpPr txBox="1"/>
            <p:nvPr/>
          </p:nvSpPr>
          <p:spPr>
            <a:xfrm>
              <a:off x="1103507" y="3207091"/>
              <a:ext cx="3523758" cy="992271"/>
            </a:xfrm>
            <a:prstGeom prst="rect">
              <a:avLst/>
            </a:prstGeom>
            <a:noFill/>
          </p:spPr>
          <p:txBody>
            <a:bodyPr wrap="square" rtlCol="0">
              <a:spAutoFit/>
            </a:bodyPr>
            <a:lstStyle/>
            <a:p>
              <a:pPr algn="just"/>
              <a:r>
                <a:rPr lang="en-US" sz="4400" b="1">
                  <a:solidFill>
                    <a:srgbClr val="FF0000"/>
                  </a:solidFill>
                  <a:latin typeface="UTM Avo" panose="02040603050506020204" pitchFamily="18" charset="0"/>
                </a:rPr>
                <a:t>Quả bưởi</a:t>
              </a:r>
              <a:endParaRPr lang="en-US" sz="4400">
                <a:solidFill>
                  <a:srgbClr val="FF0000"/>
                </a:solidFill>
                <a:latin typeface="UTM Avo" panose="02040603050506020204" pitchFamily="18" charset="0"/>
              </a:endParaRPr>
            </a:p>
          </p:txBody>
        </p:sp>
      </p:grpSp>
    </p:spTree>
    <p:extLst>
      <p:ext uri="{BB962C8B-B14F-4D97-AF65-F5344CB8AC3E}">
        <p14:creationId xmlns:p14="http://schemas.microsoft.com/office/powerpoint/2010/main" val="2159698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fill="hold"/>
                                        <p:tgtEl>
                                          <p:spTgt spid="1026"/>
                                        </p:tgtEl>
                                        <p:attrNameLst>
                                          <p:attrName>ppt_w</p:attrName>
                                        </p:attrNameLst>
                                      </p:cBhvr>
                                      <p:tavLst>
                                        <p:tav tm="0">
                                          <p:val>
                                            <p:fltVal val="0"/>
                                          </p:val>
                                        </p:tav>
                                        <p:tav tm="100000">
                                          <p:val>
                                            <p:strVal val="#ppt_w"/>
                                          </p:val>
                                        </p:tav>
                                      </p:tavLst>
                                    </p:anim>
                                    <p:anim calcmode="lin" valueType="num">
                                      <p:cBhvr>
                                        <p:cTn id="35" dur="500" fill="hold"/>
                                        <p:tgtEl>
                                          <p:spTgt spid="1026"/>
                                        </p:tgtEl>
                                        <p:attrNameLst>
                                          <p:attrName>ppt_h</p:attrName>
                                        </p:attrNameLst>
                                      </p:cBhvr>
                                      <p:tavLst>
                                        <p:tav tm="0">
                                          <p:val>
                                            <p:fltVal val="0"/>
                                          </p:val>
                                        </p:tav>
                                        <p:tav tm="100000">
                                          <p:val>
                                            <p:strVal val="#ppt_h"/>
                                          </p:val>
                                        </p:tav>
                                      </p:tavLst>
                                    </p:anim>
                                    <p:animEffect transition="in" filter="fade">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2000" fill="hold"/>
                                        <p:tgtEl>
                                          <p:spTgt spid="14"/>
                                        </p:tgtEl>
                                      </p:cBhvr>
                                      <p:by x="150000" y="150000"/>
                                    </p:animScale>
                                  </p:childTnLst>
                                </p:cTn>
                              </p:par>
                              <p:par>
                                <p:cTn id="41" presetID="10" presetClass="exit" presetSubtype="0" fill="hold"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26"/>
                                        </p:tgtEl>
                                      </p:cBhvr>
                                    </p:animEffect>
                                    <p:set>
                                      <p:cBhvr>
                                        <p:cTn id="49" dur="1" fill="hold">
                                          <p:stCondLst>
                                            <p:cond delay="499"/>
                                          </p:stCondLst>
                                        </p:cTn>
                                        <p:tgtEl>
                                          <p:spTgt spid="102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randombar(horizontal)">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3"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4"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5" name="文本框 36"/>
          <p:cNvSpPr txBox="1"/>
          <p:nvPr/>
        </p:nvSpPr>
        <p:spPr>
          <a:xfrm>
            <a:off x="923431" y="1166588"/>
            <a:ext cx="6021254" cy="3046988"/>
          </a:xfrm>
          <a:prstGeom prst="rect">
            <a:avLst/>
          </a:prstGeom>
          <a:noFill/>
        </p:spPr>
        <p:txBody>
          <a:bodyPr wrap="square" rtlCol="0">
            <a:spAutoFit/>
          </a:bodyPr>
          <a:lstStyle/>
          <a:p>
            <a:pPr algn="ctr"/>
            <a:r>
              <a:rPr lang="en-US" altLang="zh-CN" sz="9600" dirty="0">
                <a:solidFill>
                  <a:srgbClr val="FDAB18"/>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THÓC</a:t>
            </a:r>
            <a:r>
              <a:rPr lang="en-US" altLang="zh-CN" sz="9600" i="0" dirty="0">
                <a:solidFill>
                  <a:srgbClr val="FDAB18"/>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 ĐÃ ĐẦY THÔN</a:t>
            </a: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7"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Tree>
    <p:extLst>
      <p:ext uri="{BB962C8B-B14F-4D97-AF65-F5344CB8AC3E}">
        <p14:creationId xmlns:p14="http://schemas.microsoft.com/office/powerpoint/2010/main" val="36670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7"/>
                                        </p:tgtEl>
                                      </p:cBhvr>
                                    </p:cmd>
                                  </p:childTnLst>
                                </p:cTn>
                              </p:par>
                              <p:par>
                                <p:cTn id="7" presetID="53" presetClass="entr" presetSubtype="16"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fltVal val="0"/>
                                          </p:val>
                                        </p:tav>
                                        <p:tav tm="100000">
                                          <p:val>
                                            <p:strVal val="#ppt_w"/>
                                          </p:val>
                                        </p:tav>
                                      </p:tavLst>
                                    </p:anim>
                                    <p:anim calcmode="lin" valueType="num">
                                      <p:cBhvr>
                                        <p:cTn id="10" dur="1000" fill="hold"/>
                                        <p:tgtEl>
                                          <p:spTgt spid="5"/>
                                        </p:tgtEl>
                                        <p:attrNameLst>
                                          <p:attrName>ppt_h</p:attrName>
                                        </p:attrNameLst>
                                      </p:cBhvr>
                                      <p:tavLst>
                                        <p:tav tm="0">
                                          <p:val>
                                            <p:fltVal val="0"/>
                                          </p:val>
                                        </p:tav>
                                        <p:tav tm="100000">
                                          <p:val>
                                            <p:strVal val="#ppt_h"/>
                                          </p:val>
                                        </p:tav>
                                      </p:tavLst>
                                    </p:anim>
                                    <p:animEffect transition="in" filter="fade">
                                      <p:cBhvr>
                                        <p:cTn id="11" dur="1000"/>
                                        <p:tgtEl>
                                          <p:spTgt spid="5"/>
                                        </p:tgtEl>
                                      </p:cBhvr>
                                    </p:animEffect>
                                  </p:childTnLst>
                                </p:cTn>
                              </p:par>
                              <p:par>
                                <p:cTn id="12" presetID="2" presetClass="entr" presetSubtype="2"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8"/>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8"/>
                                        </p:tgtEl>
                                        <p:attrNameLst>
                                          <p:attrName>ppt_w</p:attrName>
                                        </p:attrNameLst>
                                      </p:cBhvr>
                                      <p:tavLst>
                                        <p:tav tm="0">
                                          <p:val>
                                            <p:strVal val="ppt_w"/>
                                          </p:val>
                                        </p:tav>
                                        <p:tav tm="100000">
                                          <p:val>
                                            <p:fltVal val="0"/>
                                          </p:val>
                                        </p:tav>
                                      </p:tavLst>
                                    </p:anim>
                                    <p:anim calcmode="lin" valueType="num">
                                      <p:cBhvr>
                                        <p:cTn id="20" dur="2000"/>
                                        <p:tgtEl>
                                          <p:spTgt spid="8"/>
                                        </p:tgtEl>
                                        <p:attrNameLst>
                                          <p:attrName>ppt_h</p:attrName>
                                        </p:attrNameLst>
                                      </p:cBhvr>
                                      <p:tavLst>
                                        <p:tav tm="0">
                                          <p:val>
                                            <p:strVal val="ppt_h"/>
                                          </p:val>
                                        </p:tav>
                                        <p:tav tm="100000">
                                          <p:val>
                                            <p:fltVal val="0"/>
                                          </p:val>
                                        </p:tav>
                                      </p:tavLst>
                                    </p:anim>
                                    <p:set>
                                      <p:cBhvr>
                                        <p:cTn id="21"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3"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6"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7"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8"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9" name="文本框 38"/>
          <p:cNvSpPr txBox="1"/>
          <p:nvPr/>
        </p:nvSpPr>
        <p:spPr>
          <a:xfrm>
            <a:off x="1429791" y="1289877"/>
            <a:ext cx="6096000" cy="769441"/>
          </a:xfrm>
          <a:prstGeom prst="rect">
            <a:avLst/>
          </a:prstGeom>
          <a:noFill/>
        </p:spPr>
        <p:txBody>
          <a:bodyPr wrap="square">
            <a:spAutoFit/>
          </a:bodyPr>
          <a:lstStyle/>
          <a:p>
            <a:pPr algn="ctr"/>
            <a:r>
              <a:rPr lang="en-US" altLang="zh-CN" sz="4400" dirty="0">
                <a:solidFill>
                  <a:srgbClr val="5BA775"/>
                </a:solidFill>
                <a:latin typeface="UTM Cool Blue" panose="02040603050506020204" pitchFamily="18" charset="0"/>
                <a:ea typeface="思源黑体 CN Medium" panose="020B0600000000000000" pitchFamily="34" charset="-122"/>
              </a:rPr>
              <a:t>HOẠT </a:t>
            </a:r>
            <a:r>
              <a:rPr lang="en-US" altLang="zh-CN" sz="4400">
                <a:solidFill>
                  <a:srgbClr val="5BA775"/>
                </a:solidFill>
                <a:latin typeface="UTM Cool Blue" panose="02040603050506020204" pitchFamily="18" charset="0"/>
                <a:ea typeface="思源黑体 CN Medium" panose="020B0600000000000000" pitchFamily="34" charset="-122"/>
              </a:rPr>
              <a:t>ĐỘNG 3</a:t>
            </a:r>
            <a:endParaRPr lang="zh-CN" altLang="en-US" sz="4400" dirty="0">
              <a:solidFill>
                <a:srgbClr val="5BA775"/>
              </a:solidFill>
              <a:latin typeface="UTM Cool Blue" panose="02040603050506020204" pitchFamily="18" charset="0"/>
              <a:ea typeface="思源黑体 CN Medium" panose="020B0600000000000000" pitchFamily="34" charset="-122"/>
            </a:endParaRPr>
          </a:p>
        </p:txBody>
      </p:sp>
      <p:grpSp>
        <p:nvGrpSpPr>
          <p:cNvPr id="11" name="Group 10"/>
          <p:cNvGrpSpPr/>
          <p:nvPr/>
        </p:nvGrpSpPr>
        <p:grpSpPr>
          <a:xfrm>
            <a:off x="6015765" y="707972"/>
            <a:ext cx="7090635" cy="6286070"/>
            <a:chOff x="6015765" y="707972"/>
            <a:chExt cx="7090635" cy="628607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pic>
        <p:nvPicPr>
          <p:cNvPr id="18" name="Picture 17">
            <a:extLst>
              <a:ext uri="{FF2B5EF4-FFF2-40B4-BE49-F238E27FC236}">
                <a16:creationId xmlns:a16="http://schemas.microsoft.com/office/drawing/2014/main" id="{FF39ECDE-3CFA-ADEB-37A4-C47BB05E134D}"/>
              </a:ext>
            </a:extLst>
          </p:cNvPr>
          <p:cNvPicPr>
            <a:picLocks noChangeAspect="1"/>
          </p:cNvPicPr>
          <p:nvPr/>
        </p:nvPicPr>
        <p:blipFill>
          <a:blip r:embed="rId8"/>
          <a:stretch>
            <a:fillRect/>
          </a:stretch>
        </p:blipFill>
        <p:spPr>
          <a:xfrm>
            <a:off x="289512" y="1746871"/>
            <a:ext cx="8858256" cy="3651821"/>
          </a:xfrm>
          <a:prstGeom prst="rect">
            <a:avLst/>
          </a:prstGeom>
        </p:spPr>
      </p:pic>
    </p:spTree>
    <p:extLst>
      <p:ext uri="{BB962C8B-B14F-4D97-AF65-F5344CB8AC3E}">
        <p14:creationId xmlns:p14="http://schemas.microsoft.com/office/powerpoint/2010/main" val="10959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12" name="Group 11"/>
          <p:cNvGrpSpPr/>
          <p:nvPr/>
        </p:nvGrpSpPr>
        <p:grpSpPr>
          <a:xfrm>
            <a:off x="919673" y="197904"/>
            <a:ext cx="9871572" cy="1453474"/>
            <a:chOff x="919673" y="197904"/>
            <a:chExt cx="9871572" cy="1453474"/>
          </a:xfrm>
        </p:grpSpPr>
        <p:grpSp>
          <p:nvGrpSpPr>
            <p:cNvPr id="4" name="Group 3"/>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Kết hợp từ ngữ ở cột A với từ ngữ ở cột B để tạo câu nêu đặc điểm.</a:t>
              </a:r>
              <a:endParaRPr lang="en-US" sz="3700" b="1" dirty="0">
                <a:solidFill>
                  <a:srgbClr val="002060"/>
                </a:solidFill>
                <a:latin typeface="Arial" panose="020B0604020202020204" pitchFamily="34" charset="0"/>
                <a:cs typeface="Arial" panose="020B0604020202020204" pitchFamily="34" charset="0"/>
              </a:endParaRPr>
            </a:p>
          </p:txBody>
        </p:sp>
      </p:grpSp>
      <p:sp>
        <p:nvSpPr>
          <p:cNvPr id="8" name="Pentagon 7"/>
          <p:cNvSpPr/>
          <p:nvPr/>
        </p:nvSpPr>
        <p:spPr>
          <a:xfrm>
            <a:off x="749194" y="2371427"/>
            <a:ext cx="3032395" cy="867905"/>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accent2">
                    <a:lumMod val="75000"/>
                  </a:schemeClr>
                </a:solidFill>
                <a:latin typeface="UTM Alexander" panose="02040603050506020204" pitchFamily="18" charset="0"/>
              </a:rPr>
              <a:t>Quả hồng</a:t>
            </a:r>
          </a:p>
        </p:txBody>
      </p:sp>
      <p:sp>
        <p:nvSpPr>
          <p:cNvPr id="9" name="Chevron 8"/>
          <p:cNvSpPr/>
          <p:nvPr/>
        </p:nvSpPr>
        <p:spPr>
          <a:xfrm>
            <a:off x="7356161" y="2395341"/>
            <a:ext cx="4415769" cy="867905"/>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2060"/>
                </a:solidFill>
                <a:latin typeface="UTM Alexander" panose="02040603050506020204" pitchFamily="18" charset="0"/>
              </a:rPr>
              <a:t> vàng ươm. </a:t>
            </a:r>
          </a:p>
        </p:txBody>
      </p:sp>
      <p:sp>
        <p:nvSpPr>
          <p:cNvPr id="10" name="TextBox 9"/>
          <p:cNvSpPr txBox="1"/>
          <p:nvPr/>
        </p:nvSpPr>
        <p:spPr>
          <a:xfrm>
            <a:off x="2178503" y="1651378"/>
            <a:ext cx="805912" cy="707886"/>
          </a:xfrm>
          <a:prstGeom prst="rect">
            <a:avLst/>
          </a:prstGeom>
          <a:noFill/>
        </p:spPr>
        <p:txBody>
          <a:bodyPr wrap="square" rtlCol="0">
            <a:spAutoFit/>
          </a:bodyPr>
          <a:lstStyle/>
          <a:p>
            <a:r>
              <a:rPr lang="en-US" sz="4000">
                <a:latin typeface="UTM Alexander" panose="02040603050506020204" pitchFamily="18" charset="0"/>
              </a:rPr>
              <a:t>A</a:t>
            </a:r>
          </a:p>
        </p:txBody>
      </p:sp>
      <p:sp>
        <p:nvSpPr>
          <p:cNvPr id="11" name="TextBox 10"/>
          <p:cNvSpPr txBox="1"/>
          <p:nvPr/>
        </p:nvSpPr>
        <p:spPr>
          <a:xfrm>
            <a:off x="8401674" y="1651378"/>
            <a:ext cx="805912" cy="707886"/>
          </a:xfrm>
          <a:prstGeom prst="rect">
            <a:avLst/>
          </a:prstGeom>
          <a:noFill/>
        </p:spPr>
        <p:txBody>
          <a:bodyPr wrap="square" rtlCol="0">
            <a:spAutoFit/>
          </a:bodyPr>
          <a:lstStyle/>
          <a:p>
            <a:r>
              <a:rPr lang="en-US" sz="4000">
                <a:latin typeface="UTM Alexander" panose="02040603050506020204" pitchFamily="18" charset="0"/>
              </a:rPr>
              <a:t>B</a:t>
            </a:r>
          </a:p>
        </p:txBody>
      </p:sp>
      <p:sp>
        <p:nvSpPr>
          <p:cNvPr id="13" name="Pentagon 12"/>
          <p:cNvSpPr/>
          <p:nvPr/>
        </p:nvSpPr>
        <p:spPr>
          <a:xfrm>
            <a:off x="772959" y="3409956"/>
            <a:ext cx="3032395" cy="867905"/>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accent2">
                    <a:lumMod val="75000"/>
                  </a:schemeClr>
                </a:solidFill>
                <a:latin typeface="UTM Alexander" panose="02040603050506020204" pitchFamily="18" charset="0"/>
              </a:rPr>
              <a:t>  Hạt dẻ</a:t>
            </a:r>
          </a:p>
        </p:txBody>
      </p:sp>
      <p:sp>
        <p:nvSpPr>
          <p:cNvPr id="14" name="Pentagon 13"/>
          <p:cNvSpPr/>
          <p:nvPr/>
        </p:nvSpPr>
        <p:spPr>
          <a:xfrm>
            <a:off x="749194" y="4463983"/>
            <a:ext cx="3032395" cy="867905"/>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accent2">
                    <a:lumMod val="75000"/>
                  </a:schemeClr>
                </a:solidFill>
                <a:latin typeface="UTM Alexander" panose="02040603050506020204" pitchFamily="18" charset="0"/>
              </a:rPr>
              <a:t>  Quả na</a:t>
            </a:r>
          </a:p>
        </p:txBody>
      </p:sp>
      <p:sp>
        <p:nvSpPr>
          <p:cNvPr id="15" name="Pentagon 14"/>
          <p:cNvSpPr/>
          <p:nvPr/>
        </p:nvSpPr>
        <p:spPr>
          <a:xfrm>
            <a:off x="749194" y="5518010"/>
            <a:ext cx="3032395" cy="867905"/>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accent2">
                    <a:lumMod val="75000"/>
                  </a:schemeClr>
                </a:solidFill>
                <a:latin typeface="UTM Alexander" panose="02040603050506020204" pitchFamily="18" charset="0"/>
              </a:rPr>
              <a:t>Biển lúa</a:t>
            </a:r>
          </a:p>
        </p:txBody>
      </p:sp>
      <p:sp>
        <p:nvSpPr>
          <p:cNvPr id="16" name="Chevron 15"/>
          <p:cNvSpPr/>
          <p:nvPr/>
        </p:nvSpPr>
        <p:spPr>
          <a:xfrm>
            <a:off x="7356160" y="3409955"/>
            <a:ext cx="4415769" cy="867905"/>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2060"/>
                </a:solidFill>
                <a:latin typeface="UTM Alexander" panose="02040603050506020204" pitchFamily="18" charset="0"/>
              </a:rPr>
              <a:t> thơm dìu dịu.</a:t>
            </a:r>
          </a:p>
        </p:txBody>
      </p:sp>
      <p:sp>
        <p:nvSpPr>
          <p:cNvPr id="17" name="Chevron 16"/>
          <p:cNvSpPr/>
          <p:nvPr/>
        </p:nvSpPr>
        <p:spPr>
          <a:xfrm>
            <a:off x="7445942" y="4433215"/>
            <a:ext cx="4415769" cy="867905"/>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2060"/>
                </a:solidFill>
                <a:latin typeface="UTM Alexander" panose="02040603050506020204" pitchFamily="18" charset="0"/>
              </a:rPr>
              <a:t> đỏ mọng.</a:t>
            </a:r>
          </a:p>
        </p:txBody>
      </p:sp>
      <p:sp>
        <p:nvSpPr>
          <p:cNvPr id="18" name="Chevron 17"/>
          <p:cNvSpPr/>
          <p:nvPr/>
        </p:nvSpPr>
        <p:spPr>
          <a:xfrm>
            <a:off x="7445942" y="5456475"/>
            <a:ext cx="4415769" cy="867905"/>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2060"/>
                </a:solidFill>
                <a:latin typeface="UTM Alexander" panose="02040603050506020204" pitchFamily="18" charset="0"/>
              </a:rPr>
              <a:t> nâu bóng.</a:t>
            </a:r>
          </a:p>
        </p:txBody>
      </p:sp>
    </p:spTree>
    <p:extLst>
      <p:ext uri="{BB962C8B-B14F-4D97-AF65-F5344CB8AC3E}">
        <p14:creationId xmlns:p14="http://schemas.microsoft.com/office/powerpoint/2010/main" val="43180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00694 L -0.33802 -0.30532 " pathEditMode="relative" rAng="0" ptsTypes="AA">
                                      <p:cBhvr>
                                        <p:cTn id="6" dur="2000" fill="hold"/>
                                        <p:tgtEl>
                                          <p:spTgt spid="17"/>
                                        </p:tgtEl>
                                        <p:attrNameLst>
                                          <p:attrName>ppt_x</p:attrName>
                                          <p:attrName>ppt_y</p:attrName>
                                        </p:attrNameLst>
                                      </p:cBhvr>
                                      <p:rCtr x="-16901" y="-1493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13 0.00231 L -0.33789 -0.30047 " pathEditMode="relative" rAng="0" ptsTypes="AA">
                                      <p:cBhvr>
                                        <p:cTn id="10" dur="2000" fill="hold"/>
                                        <p:tgtEl>
                                          <p:spTgt spid="18"/>
                                        </p:tgtEl>
                                        <p:attrNameLst>
                                          <p:attrName>ppt_x</p:attrName>
                                          <p:attrName>ppt_y</p:attrName>
                                        </p:attrNameLst>
                                      </p:cBhvr>
                                      <p:rCtr x="-16966" y="-1513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5E-6 3.33333E-6 L -0.328 0.1537 " pathEditMode="relative" rAng="0" ptsTypes="AA">
                                      <p:cBhvr>
                                        <p:cTn id="14" dur="2000" fill="hold"/>
                                        <p:tgtEl>
                                          <p:spTgt spid="16"/>
                                        </p:tgtEl>
                                        <p:attrNameLst>
                                          <p:attrName>ppt_x</p:attrName>
                                          <p:attrName>ppt_y</p:attrName>
                                        </p:attrNameLst>
                                      </p:cBhvr>
                                      <p:rCtr x="-16406" y="768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0 L -0.3306 0.45301 " pathEditMode="relative" rAng="0" ptsTypes="AA">
                                      <p:cBhvr>
                                        <p:cTn id="18" dur="2000" fill="hold"/>
                                        <p:tgtEl>
                                          <p:spTgt spid="9"/>
                                        </p:tgtEl>
                                        <p:attrNameLst>
                                          <p:attrName>ppt_x</p:attrName>
                                          <p:attrName>ppt_y</p:attrName>
                                        </p:attrNameLst>
                                      </p:cBhvr>
                                      <p:rCtr x="-16536" y="2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0">
            <a:extLst>
              <a:ext uri="{FF2B5EF4-FFF2-40B4-BE49-F238E27FC236}">
                <a16:creationId xmlns:a16="http://schemas.microsoft.com/office/drawing/2014/main" id="{C71641AD-E4BC-4B7B-9FE5-62CF532DB9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2" name="Group 1"/>
          <p:cNvGrpSpPr/>
          <p:nvPr/>
        </p:nvGrpSpPr>
        <p:grpSpPr>
          <a:xfrm>
            <a:off x="904174" y="197904"/>
            <a:ext cx="9871572" cy="1453474"/>
            <a:chOff x="919673" y="197904"/>
            <a:chExt cx="9871572" cy="1453474"/>
          </a:xfrm>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2</a:t>
              </a:r>
              <a:r>
                <a:rPr lang="en-US" sz="3700" b="1">
                  <a:solidFill>
                    <a:srgbClr val="002060"/>
                  </a:solidFill>
                  <a:latin typeface="Arial" panose="020B0604020202020204" pitchFamily="34" charset="0"/>
                  <a:cs typeface="Arial" panose="020B0604020202020204" pitchFamily="34" charset="0"/>
                </a:rPr>
                <a:t>. Đặt một câu nêu đặc điểm của loài cây hoặc loại quả mà em thích.</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图片 19">
            <a:extLst>
              <a:ext uri="{FF2B5EF4-FFF2-40B4-BE49-F238E27FC236}">
                <a16:creationId xmlns:a16="http://schemas.microsoft.com/office/drawing/2014/main" id="{8D6942F6-F7D2-4A3E-904F-56C124C896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9" name="图片 9">
            <a:extLst>
              <a:ext uri="{FF2B5EF4-FFF2-40B4-BE49-F238E27FC236}">
                <a16:creationId xmlns:a16="http://schemas.microsoft.com/office/drawing/2014/main" id="{53FFC0A3-5744-4F22-AE80-C1E5551EF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93302"/>
            <a:ext cx="3533614" cy="3080898"/>
          </a:xfrm>
          <a:prstGeom prst="rect">
            <a:avLst/>
          </a:prstGeom>
        </p:spPr>
      </p:pic>
      <p:sp>
        <p:nvSpPr>
          <p:cNvPr id="10" name="TextBox 9"/>
          <p:cNvSpPr txBox="1"/>
          <p:nvPr/>
        </p:nvSpPr>
        <p:spPr>
          <a:xfrm>
            <a:off x="1057716" y="1912550"/>
            <a:ext cx="1658319" cy="707886"/>
          </a:xfrm>
          <a:prstGeom prst="rect">
            <a:avLst/>
          </a:prstGeom>
          <a:noFill/>
        </p:spPr>
        <p:txBody>
          <a:bodyPr wrap="square" rtlCol="0">
            <a:spAutoFit/>
          </a:bodyPr>
          <a:lstStyle/>
          <a:p>
            <a:r>
              <a:rPr lang="en-US" sz="4000" u="sng">
                <a:solidFill>
                  <a:srgbClr val="C00000"/>
                </a:solidFill>
                <a:latin typeface="UTM Alexander" panose="02040603050506020204" pitchFamily="18" charset="0"/>
              </a:rPr>
              <a:t>Ví dụ:</a:t>
            </a:r>
          </a:p>
        </p:txBody>
      </p:sp>
      <p:sp>
        <p:nvSpPr>
          <p:cNvPr id="11" name="TextBox 10"/>
          <p:cNvSpPr txBox="1"/>
          <p:nvPr/>
        </p:nvSpPr>
        <p:spPr>
          <a:xfrm>
            <a:off x="2624336" y="1973178"/>
            <a:ext cx="8596438" cy="3170099"/>
          </a:xfrm>
          <a:prstGeom prst="rect">
            <a:avLst/>
          </a:prstGeom>
          <a:noFill/>
        </p:spPr>
        <p:txBody>
          <a:bodyPr wrap="square" rtlCol="0">
            <a:spAutoFit/>
          </a:bodyPr>
          <a:lstStyle/>
          <a:p>
            <a:pPr marL="571500" indent="-571500">
              <a:buFontTx/>
              <a:buChar char="-"/>
            </a:pPr>
            <a:r>
              <a:rPr lang="en-US" sz="4000">
                <a:solidFill>
                  <a:srgbClr val="002060"/>
                </a:solidFill>
                <a:latin typeface="UTM Alexander" panose="02040603050506020204" pitchFamily="18" charset="0"/>
              </a:rPr>
              <a:t>Quả cam có vị ngọt thanh, hơi chua một chút.</a:t>
            </a:r>
          </a:p>
          <a:p>
            <a:pPr marL="571500" indent="-571500">
              <a:buFontTx/>
              <a:buChar char="-"/>
            </a:pPr>
            <a:r>
              <a:rPr lang="en-US" sz="4000">
                <a:solidFill>
                  <a:srgbClr val="002060"/>
                </a:solidFill>
                <a:latin typeface="UTM Alexander" panose="02040603050506020204" pitchFamily="18" charset="0"/>
              </a:rPr>
              <a:t>Quả na có nhiều hạt màu đen nhánh.</a:t>
            </a:r>
          </a:p>
          <a:p>
            <a:pPr marL="571500" indent="-571500">
              <a:buFontTx/>
              <a:buChar char="-"/>
            </a:pPr>
            <a:r>
              <a:rPr lang="en-US" sz="4000">
                <a:solidFill>
                  <a:srgbClr val="002060"/>
                </a:solidFill>
                <a:latin typeface="UTM Alexander" panose="02040603050506020204" pitchFamily="18" charset="0"/>
              </a:rPr>
              <a:t>Múi mít màu vàng ươm, thơm ngát.</a:t>
            </a:r>
          </a:p>
        </p:txBody>
      </p:sp>
    </p:spTree>
    <p:extLst>
      <p:ext uri="{BB962C8B-B14F-4D97-AF65-F5344CB8AC3E}">
        <p14:creationId xmlns:p14="http://schemas.microsoft.com/office/powerpoint/2010/main" val="75074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3" name="图片 3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pic>
        <p:nvPicPr>
          <p:cNvPr id="4" name="图片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
        <p:nvSpPr>
          <p:cNvPr id="6" name="文本框 36"/>
          <p:cNvSpPr txBox="1"/>
          <p:nvPr/>
        </p:nvSpPr>
        <p:spPr>
          <a:xfrm>
            <a:off x="730250" y="758915"/>
            <a:ext cx="10731500" cy="4339650"/>
          </a:xfrm>
          <a:prstGeom prst="rect">
            <a:avLst/>
          </a:prstGeom>
          <a:noFill/>
        </p:spPr>
        <p:txBody>
          <a:bodyPr wrap="square" rtlCol="0">
            <a:spAutoFit/>
          </a:bodyPr>
          <a:lstStyle/>
          <a:p>
            <a:pPr algn="ctr"/>
            <a:r>
              <a:rPr lang="en-US" altLang="zh-CN" sz="13800" i="0" dirty="0">
                <a:solidFill>
                  <a:srgbClr val="0DBF9F"/>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CHÀO </a:t>
            </a:r>
          </a:p>
          <a:p>
            <a:pPr algn="ctr"/>
            <a:r>
              <a:rPr lang="en-US" altLang="zh-CN" sz="13800" i="0" dirty="0">
                <a:solidFill>
                  <a:srgbClr val="0DBF9F"/>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TẠM BIỆT</a:t>
            </a:r>
          </a:p>
        </p:txBody>
      </p:sp>
    </p:spTree>
    <p:extLst>
      <p:ext uri="{BB962C8B-B14F-4D97-AF65-F5344CB8AC3E}">
        <p14:creationId xmlns:p14="http://schemas.microsoft.com/office/powerpoint/2010/main" val="15709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9405" y="274321"/>
            <a:ext cx="11253475" cy="6035040"/>
          </a:xfrm>
          <a:prstGeom prst="rect">
            <a:avLst/>
          </a:prstGeom>
          <a:solidFill>
            <a:schemeClr val="bg1"/>
          </a:solidFill>
          <a:ln>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4805" y="-1"/>
            <a:ext cx="1887195" cy="2228625"/>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0"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9" name="Group 8"/>
          <p:cNvGrpSpPr/>
          <p:nvPr/>
        </p:nvGrpSpPr>
        <p:grpSpPr>
          <a:xfrm>
            <a:off x="-687570" y="-214083"/>
            <a:ext cx="5590641" cy="3422469"/>
            <a:chOff x="2017663" y="-624111"/>
            <a:chExt cx="5590641" cy="342246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663" y="-624111"/>
              <a:ext cx="5590641" cy="3422469"/>
            </a:xfrm>
            <a:prstGeom prst="rect">
              <a:avLst/>
            </a:prstGeom>
          </p:spPr>
        </p:pic>
        <p:sp>
          <p:nvSpPr>
            <p:cNvPr id="8" name="TextBox 7"/>
            <p:cNvSpPr txBox="1"/>
            <p:nvPr/>
          </p:nvSpPr>
          <p:spPr>
            <a:xfrm rot="21308857">
              <a:off x="2144851" y="917314"/>
              <a:ext cx="5438051" cy="830997"/>
            </a:xfrm>
            <a:prstGeom prst="rect">
              <a:avLst/>
            </a:prstGeom>
            <a:noFill/>
          </p:spPr>
          <p:txBody>
            <a:bodyPr wrap="square" rtlCol="0">
              <a:spAutoFit/>
            </a:bodyPr>
            <a:lstStyle/>
            <a:p>
              <a:pPr algn="ctr"/>
              <a:r>
                <a:rPr lang="en-US" sz="4800" b="1">
                  <a:solidFill>
                    <a:srgbClr val="FF6600"/>
                  </a:solidFill>
                  <a:latin typeface="UTM Avo" panose="02040603050506020204" pitchFamily="18" charset="0"/>
                </a:rPr>
                <a:t>Giải câu đố</a:t>
              </a:r>
            </a:p>
          </p:txBody>
        </p:sp>
      </p:grpSp>
      <p:pic>
        <p:nvPicPr>
          <p:cNvPr id="1026" name="Picture 2" descr="1kg chôm chôm bao nhiêu calo"/>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50" b="94125" l="0" r="100000"/>
                    </a14:imgEffect>
                  </a14:imgLayer>
                </a14:imgProps>
              </a:ext>
              <a:ext uri="{28A0092B-C50C-407E-A947-70E740481C1C}">
                <a14:useLocalDpi xmlns:a14="http://schemas.microsoft.com/office/drawing/2010/main" val="0"/>
              </a:ext>
            </a:extLst>
          </a:blip>
          <a:srcRect/>
          <a:stretch>
            <a:fillRect/>
          </a:stretch>
        </p:blipFill>
        <p:spPr bwMode="auto">
          <a:xfrm>
            <a:off x="9090450" y="3814900"/>
            <a:ext cx="2428710" cy="1942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7394101" y="107411"/>
            <a:ext cx="2946975" cy="2328797"/>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1001" b="100000" l="0" r="99875"/>
                    </a14:imgEffect>
                  </a14:imgLayer>
                </a14:imgProps>
              </a:ext>
              <a:ext uri="{28A0092B-C50C-407E-A947-70E740481C1C}">
                <a14:useLocalDpi xmlns:a14="http://schemas.microsoft.com/office/drawing/2010/main" val="0"/>
              </a:ext>
            </a:extLst>
          </a:blip>
          <a:stretch>
            <a:fillRect/>
          </a:stretch>
        </p:blipFill>
        <p:spPr>
          <a:xfrm>
            <a:off x="9400485" y="1364634"/>
            <a:ext cx="2480068" cy="2476968"/>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1611" b="97511" l="2344" r="98633"/>
                    </a14:imgEffect>
                  </a14:imgLayer>
                </a14:imgProps>
              </a:ext>
              <a:ext uri="{28A0092B-C50C-407E-A947-70E740481C1C}">
                <a14:useLocalDpi xmlns:a14="http://schemas.microsoft.com/office/drawing/2010/main" val="0"/>
              </a:ext>
            </a:extLst>
          </a:blip>
          <a:stretch>
            <a:fillRect/>
          </a:stretch>
        </p:blipFill>
        <p:spPr>
          <a:xfrm>
            <a:off x="6909455" y="2024429"/>
            <a:ext cx="2900344" cy="1934507"/>
          </a:xfrm>
          <a:prstGeom prst="rect">
            <a:avLst/>
          </a:prstGeom>
        </p:spPr>
      </p:pic>
      <p:sp>
        <p:nvSpPr>
          <p:cNvPr id="16" name="TextBox 15"/>
          <p:cNvSpPr txBox="1"/>
          <p:nvPr/>
        </p:nvSpPr>
        <p:spPr>
          <a:xfrm>
            <a:off x="91732" y="3874317"/>
            <a:ext cx="8439306" cy="1692771"/>
          </a:xfrm>
          <a:prstGeom prst="rect">
            <a:avLst/>
          </a:prstGeom>
          <a:noFill/>
        </p:spPr>
        <p:txBody>
          <a:bodyPr wrap="square" rtlCol="0">
            <a:spAutoFit/>
          </a:bodyPr>
          <a:lstStyle/>
          <a:p>
            <a:pPr algn="ctr"/>
            <a:r>
              <a:rPr lang="en-US" sz="3600" b="1">
                <a:latin typeface="UTM Aptima" panose="02040603050506020204" pitchFamily="18" charset="0"/>
              </a:rPr>
              <a:t>b. Quả gì vỏ có gai mềm</a:t>
            </a:r>
          </a:p>
          <a:p>
            <a:pPr algn="ctr"/>
            <a:r>
              <a:rPr lang="en-US" sz="3600" b="1">
                <a:latin typeface="UTM Aptima" panose="02040603050506020204" pitchFamily="18" charset="0"/>
              </a:rPr>
              <a:t>Đến khi chín đỏ thoạt nhìn tưởng hoa?</a:t>
            </a:r>
          </a:p>
          <a:p>
            <a:pPr algn="r"/>
            <a:r>
              <a:rPr lang="en-US" sz="3200" b="1">
                <a:latin typeface="UTM Aptima" panose="02040603050506020204" pitchFamily="18" charset="0"/>
              </a:rPr>
              <a:t> </a:t>
            </a:r>
            <a:r>
              <a:rPr lang="en-US" sz="3200" i="1">
                <a:latin typeface="UTM Aptima" panose="02040603050506020204" pitchFamily="18" charset="0"/>
              </a:rPr>
              <a:t>(Là quả gì?)</a:t>
            </a:r>
          </a:p>
        </p:txBody>
      </p:sp>
      <p:grpSp>
        <p:nvGrpSpPr>
          <p:cNvPr id="17" name="Group 16"/>
          <p:cNvGrpSpPr/>
          <p:nvPr/>
        </p:nvGrpSpPr>
        <p:grpSpPr>
          <a:xfrm>
            <a:off x="7102298" y="1518767"/>
            <a:ext cx="3973479" cy="1446550"/>
            <a:chOff x="525270" y="2994381"/>
            <a:chExt cx="3034717" cy="1123057"/>
          </a:xfrm>
        </p:grpSpPr>
        <p:sp>
          <p:nvSpPr>
            <p:cNvPr id="18" name="矩形: 圆角 11">
              <a:extLst>
                <a:ext uri="{FF2B5EF4-FFF2-40B4-BE49-F238E27FC236}">
                  <a16:creationId xmlns:a16="http://schemas.microsoft.com/office/drawing/2014/main" id="{3ACF7974-899B-4EB0-B7ED-143926AC71B9}"/>
                </a:ext>
              </a:extLst>
            </p:cNvPr>
            <p:cNvSpPr/>
            <p:nvPr/>
          </p:nvSpPr>
          <p:spPr>
            <a:xfrm>
              <a:off x="627018" y="2994381"/>
              <a:ext cx="2932969" cy="1123057"/>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9" name="TextBox 18"/>
            <p:cNvSpPr txBox="1"/>
            <p:nvPr/>
          </p:nvSpPr>
          <p:spPr>
            <a:xfrm>
              <a:off x="525270" y="3015764"/>
              <a:ext cx="2992306" cy="1027477"/>
            </a:xfrm>
            <a:prstGeom prst="rect">
              <a:avLst/>
            </a:prstGeom>
            <a:noFill/>
          </p:spPr>
          <p:txBody>
            <a:bodyPr wrap="square" rtlCol="0">
              <a:spAutoFit/>
            </a:bodyPr>
            <a:lstStyle/>
            <a:p>
              <a:pPr algn="ctr"/>
              <a:r>
                <a:rPr lang="en-US" sz="4000" b="1">
                  <a:solidFill>
                    <a:srgbClr val="FF0000"/>
                  </a:solidFill>
                  <a:latin typeface="UTM Avo" panose="02040603050506020204" pitchFamily="18" charset="0"/>
                </a:rPr>
                <a:t>Quả </a:t>
              </a:r>
            </a:p>
            <a:p>
              <a:pPr algn="ctr"/>
              <a:r>
                <a:rPr lang="en-US" sz="4000" b="1">
                  <a:solidFill>
                    <a:srgbClr val="FF0000"/>
                  </a:solidFill>
                  <a:latin typeface="UTM Avo" panose="02040603050506020204" pitchFamily="18" charset="0"/>
                </a:rPr>
                <a:t>chôm chôm</a:t>
              </a:r>
              <a:endParaRPr lang="en-US" sz="4000">
                <a:solidFill>
                  <a:srgbClr val="FF0000"/>
                </a:solidFill>
                <a:latin typeface="UTM Avo" panose="02040603050506020204" pitchFamily="18" charset="0"/>
              </a:endParaRPr>
            </a:p>
          </p:txBody>
        </p:sp>
      </p:grpSp>
    </p:spTree>
    <p:extLst>
      <p:ext uri="{BB962C8B-B14F-4D97-AF65-F5344CB8AC3E}">
        <p14:creationId xmlns:p14="http://schemas.microsoft.com/office/powerpoint/2010/main" val="440418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fill="hold"/>
                                        <p:tgtEl>
                                          <p:spTgt spid="1026"/>
                                        </p:tgtEl>
                                        <p:attrNameLst>
                                          <p:attrName>ppt_w</p:attrName>
                                        </p:attrNameLst>
                                      </p:cBhvr>
                                      <p:tavLst>
                                        <p:tav tm="0">
                                          <p:val>
                                            <p:fltVal val="0"/>
                                          </p:val>
                                        </p:tav>
                                        <p:tav tm="100000">
                                          <p:val>
                                            <p:strVal val="#ppt_w"/>
                                          </p:val>
                                        </p:tav>
                                      </p:tavLst>
                                    </p:anim>
                                    <p:anim calcmode="lin" valueType="num">
                                      <p:cBhvr>
                                        <p:cTn id="35" dur="500" fill="hold"/>
                                        <p:tgtEl>
                                          <p:spTgt spid="1026"/>
                                        </p:tgtEl>
                                        <p:attrNameLst>
                                          <p:attrName>ppt_h</p:attrName>
                                        </p:attrNameLst>
                                      </p:cBhvr>
                                      <p:tavLst>
                                        <p:tav tm="0">
                                          <p:val>
                                            <p:fltVal val="0"/>
                                          </p:val>
                                        </p:tav>
                                        <p:tav tm="100000">
                                          <p:val>
                                            <p:strVal val="#ppt_h"/>
                                          </p:val>
                                        </p:tav>
                                      </p:tavLst>
                                    </p:anim>
                                    <p:animEffect transition="in" filter="fade">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2000" fill="hold"/>
                                        <p:tgtEl>
                                          <p:spTgt spid="1026"/>
                                        </p:tgtEl>
                                      </p:cBhvr>
                                      <p:by x="150000" y="150000"/>
                                    </p:animScale>
                                  </p:childTnLst>
                                </p:cTn>
                              </p:par>
                              <p:par>
                                <p:cTn id="41" presetID="2" presetClass="exit" presetSubtype="4" fill="hold" nodeType="with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ppt_x"/>
                                          </p:val>
                                        </p:tav>
                                      </p:tavLst>
                                    </p:anim>
                                    <p:anim calcmode="lin" valueType="num">
                                      <p:cBhvr additive="base">
                                        <p:cTn id="43" dur="500"/>
                                        <p:tgtEl>
                                          <p:spTgt spid="13"/>
                                        </p:tgtEl>
                                        <p:attrNameLst>
                                          <p:attrName>ppt_y</p:attrName>
                                        </p:attrNameLst>
                                      </p:cBhvr>
                                      <p:tavLst>
                                        <p:tav tm="0">
                                          <p:val>
                                            <p:strVal val="ppt_y"/>
                                          </p:val>
                                        </p:tav>
                                        <p:tav tm="100000">
                                          <p:val>
                                            <p:strVal val="1+ppt_h/2"/>
                                          </p:val>
                                        </p:tav>
                                      </p:tavLst>
                                    </p:anim>
                                    <p:set>
                                      <p:cBhvr>
                                        <p:cTn id="44" dur="1" fill="hold">
                                          <p:stCondLst>
                                            <p:cond delay="499"/>
                                          </p:stCondLst>
                                        </p:cTn>
                                        <p:tgtEl>
                                          <p:spTgt spid="13"/>
                                        </p:tgtEl>
                                        <p:attrNameLst>
                                          <p:attrName>style.visibility</p:attrName>
                                        </p:attrNameLst>
                                      </p:cBhvr>
                                      <p:to>
                                        <p:strVal val="hidden"/>
                                      </p:to>
                                    </p:set>
                                  </p:childTnLst>
                                </p:cTn>
                              </p:par>
                              <p:par>
                                <p:cTn id="45" presetID="2" presetClass="exit" presetSubtype="4" fill="hold" nodeType="withEffect">
                                  <p:stCondLst>
                                    <p:cond delay="0"/>
                                  </p:stCondLst>
                                  <p:childTnLst>
                                    <p:anim calcmode="lin" valueType="num">
                                      <p:cBhvr additive="base">
                                        <p:cTn id="46" dur="500"/>
                                        <p:tgtEl>
                                          <p:spTgt spid="15"/>
                                        </p:tgtEl>
                                        <p:attrNameLst>
                                          <p:attrName>ppt_x</p:attrName>
                                        </p:attrNameLst>
                                      </p:cBhvr>
                                      <p:tavLst>
                                        <p:tav tm="0">
                                          <p:val>
                                            <p:strVal val="ppt_x"/>
                                          </p:val>
                                        </p:tav>
                                        <p:tav tm="100000">
                                          <p:val>
                                            <p:strVal val="ppt_x"/>
                                          </p:val>
                                        </p:tav>
                                      </p:tavLst>
                                    </p:anim>
                                    <p:anim calcmode="lin" valueType="num">
                                      <p:cBhvr additive="base">
                                        <p:cTn id="47" dur="500"/>
                                        <p:tgtEl>
                                          <p:spTgt spid="15"/>
                                        </p:tgtEl>
                                        <p:attrNameLst>
                                          <p:attrName>ppt_y</p:attrName>
                                        </p:attrNameLst>
                                      </p:cBhvr>
                                      <p:tavLst>
                                        <p:tav tm="0">
                                          <p:val>
                                            <p:strVal val="ppt_y"/>
                                          </p:val>
                                        </p:tav>
                                        <p:tav tm="100000">
                                          <p:val>
                                            <p:strVal val="1+ppt_h/2"/>
                                          </p:val>
                                        </p:tav>
                                      </p:tavLst>
                                    </p:anim>
                                    <p:set>
                                      <p:cBhvr>
                                        <p:cTn id="48" dur="1" fill="hold">
                                          <p:stCondLst>
                                            <p:cond delay="499"/>
                                          </p:stCondLst>
                                        </p:cTn>
                                        <p:tgtEl>
                                          <p:spTgt spid="15"/>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27469" y="1094192"/>
            <a:ext cx="5260564" cy="928274"/>
            <a:chOff x="840832" y="5111716"/>
            <a:chExt cx="5260564" cy="928274"/>
          </a:xfrm>
        </p:grpSpPr>
        <p:sp>
          <p:nvSpPr>
            <p:cNvPr id="3" name="Rectangle 2"/>
            <p:cNvSpPr/>
            <p:nvPr/>
          </p:nvSpPr>
          <p:spPr>
            <a:xfrm>
              <a:off x="840832" y="5111716"/>
              <a:ext cx="5258332" cy="923330"/>
            </a:xfrm>
            <a:prstGeom prst="rect">
              <a:avLst/>
            </a:prstGeom>
            <a:ln>
              <a:noFill/>
            </a:ln>
          </p:spPr>
          <p:txBody>
            <a:bodyPr wrap="square">
              <a:spAutoFit/>
            </a:bodyPr>
            <a:lstStyle/>
            <a:p>
              <a:r>
                <a:rPr lang="en-US" sz="5400" b="1" kern="0">
                  <a:ln w="88900">
                    <a:solidFill>
                      <a:schemeClr val="accent2">
                        <a:lumMod val="20000"/>
                        <a:lumOff val="80000"/>
                      </a:schemeClr>
                    </a:solidFill>
                  </a:ln>
                  <a:solidFill>
                    <a:schemeClr val="bg1">
                      <a:lumMod val="95000"/>
                    </a:schemeClr>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sym typeface="Arial"/>
                </a:rPr>
                <a:t>Tiết 1, 2: Đọc </a:t>
              </a:r>
              <a:endParaRPr lang="en-US" sz="5400" b="1">
                <a:ln w="88900">
                  <a:solidFill>
                    <a:schemeClr val="accent2">
                      <a:lumMod val="20000"/>
                      <a:lumOff val="80000"/>
                    </a:schemeClr>
                  </a:solidFill>
                </a:ln>
                <a:solidFill>
                  <a:schemeClr val="bg1">
                    <a:lumMod val="95000"/>
                  </a:schemeClr>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endParaRPr>
            </a:p>
          </p:txBody>
        </p:sp>
        <p:sp>
          <p:nvSpPr>
            <p:cNvPr id="4" name="Rectangle 3"/>
            <p:cNvSpPr/>
            <p:nvPr/>
          </p:nvSpPr>
          <p:spPr>
            <a:xfrm>
              <a:off x="843064" y="5116660"/>
              <a:ext cx="5258332" cy="923330"/>
            </a:xfrm>
            <a:prstGeom prst="rect">
              <a:avLst/>
            </a:prstGeom>
            <a:ln>
              <a:noFill/>
            </a:ln>
          </p:spPr>
          <p:txBody>
            <a:bodyPr wrap="square">
              <a:spAutoFit/>
            </a:bodyPr>
            <a:lstStyle/>
            <a:p>
              <a:r>
                <a:rPr lang="en-US" sz="5400" b="1" kern="0">
                  <a:ln>
                    <a:solidFill>
                      <a:schemeClr val="bg1"/>
                    </a:solidFill>
                  </a:ln>
                  <a:solidFill>
                    <a:srgbClr val="FF0066"/>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sym typeface="Arial"/>
                </a:rPr>
                <a:t>Tiết 1, 2: Đọc </a:t>
              </a:r>
              <a:endParaRPr lang="en-US" sz="5400" b="1">
                <a:ln>
                  <a:solidFill>
                    <a:schemeClr val="bg1"/>
                  </a:solidFill>
                </a:ln>
                <a:solidFill>
                  <a:srgbClr val="FF0066"/>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endParaRPr>
            </a:p>
          </p:txBody>
        </p:sp>
      </p:grpSp>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216031" y="-172081"/>
            <a:ext cx="1523956" cy="1508868"/>
          </a:xfrm>
          <a:prstGeom prst="rect">
            <a:avLst/>
          </a:prstGeom>
        </p:spPr>
      </p:pic>
      <p:grpSp>
        <p:nvGrpSpPr>
          <p:cNvPr id="6" name="Group 5"/>
          <p:cNvGrpSpPr/>
          <p:nvPr/>
        </p:nvGrpSpPr>
        <p:grpSpPr>
          <a:xfrm>
            <a:off x="-968396" y="916956"/>
            <a:ext cx="2811440" cy="1105510"/>
            <a:chOff x="-856881" y="1091821"/>
            <a:chExt cx="2811440" cy="1105510"/>
          </a:xfrm>
        </p:grpSpPr>
        <p:sp>
          <p:nvSpPr>
            <p:cNvPr id="7"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sp>
        <p:nvSpPr>
          <p:cNvPr id="9" name="Rectangle 8"/>
          <p:cNvSpPr/>
          <p:nvPr/>
        </p:nvSpPr>
        <p:spPr>
          <a:xfrm>
            <a:off x="1612162" y="2156154"/>
            <a:ext cx="7656259" cy="2646878"/>
          </a:xfrm>
          <a:prstGeom prst="rect">
            <a:avLst/>
          </a:prstGeom>
          <a:noFill/>
        </p:spPr>
        <p:txBody>
          <a:bodyPr wrap="square" lIns="91440" tIns="45720" rIns="91440" bIns="45720">
            <a:spAutoFit/>
            <a:scene3d>
              <a:camera prst="orthographicFront"/>
              <a:lightRig rig="soft" dir="t">
                <a:rot lat="0" lon="0" rev="15600000"/>
              </a:lightRig>
            </a:scene3d>
            <a:sp3d prstMaterial="softEdge"/>
          </a:bodyPr>
          <a:lstStyle/>
          <a:p>
            <a:pPr algn="ctr"/>
            <a:r>
              <a:rPr lang="en-US" sz="16600" b="1">
                <a:ln w="130175">
                  <a:solidFill>
                    <a:schemeClr val="bg1"/>
                  </a:solidFill>
                </a:ln>
                <a:solidFill>
                  <a:schemeClr val="bg1"/>
                </a:solidFill>
                <a:effectLst>
                  <a:outerShdw blurRad="38100" dist="38100" dir="2700000" algn="tl">
                    <a:srgbClr val="000000">
                      <a:alpha val="43137"/>
                    </a:srgbClr>
                  </a:outerShdw>
                </a:effectLst>
                <a:latin typeface="UTM Wedding K&amp;T" panose="02040603050506020204" pitchFamily="18" charset="0"/>
              </a:rPr>
              <a:t>Mùa vàng</a:t>
            </a:r>
            <a:endParaRPr lang="en-US" sz="16600" b="1" cap="none" spc="0" dirty="0">
              <a:ln w="130175">
                <a:solidFill>
                  <a:schemeClr val="bg1"/>
                </a:solidFill>
              </a:ln>
              <a:solidFill>
                <a:schemeClr val="bg1"/>
              </a:solidFill>
              <a:effectLst>
                <a:outerShdw blurRad="38100" dist="38100" dir="2700000" algn="tl">
                  <a:srgbClr val="000000">
                    <a:alpha val="43137"/>
                  </a:srgbClr>
                </a:outerShdw>
              </a:effectLst>
              <a:latin typeface="UTM Wedding K&amp;T" panose="02040603050506020204" pitchFamily="18" charset="0"/>
            </a:endParaRPr>
          </a:p>
        </p:txBody>
      </p:sp>
      <p:sp>
        <p:nvSpPr>
          <p:cNvPr id="10" name="Rectangle 9"/>
          <p:cNvSpPr/>
          <p:nvPr/>
        </p:nvSpPr>
        <p:spPr>
          <a:xfrm>
            <a:off x="1557678" y="2161098"/>
            <a:ext cx="7656259" cy="264687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16600" b="1">
                <a:solidFill>
                  <a:srgbClr val="FFC000"/>
                </a:solidFill>
                <a:effectLst>
                  <a:outerShdw blurRad="38100" dist="38100" dir="2700000" algn="tl">
                    <a:srgbClr val="000000">
                      <a:alpha val="43137"/>
                    </a:srgbClr>
                  </a:outerShdw>
                </a:effectLst>
                <a:latin typeface="UTM Wedding K&amp;T" panose="02040603050506020204" pitchFamily="18" charset="0"/>
              </a:rPr>
              <a:t>Mùa vàng</a:t>
            </a:r>
            <a:endParaRPr lang="en-US" sz="16600" b="1" cap="none" spc="0" dirty="0">
              <a:solidFill>
                <a:srgbClr val="FFC000"/>
              </a:solidFill>
              <a:effectLst>
                <a:outerShdw blurRad="38100" dist="38100" dir="2700000" algn="tl">
                  <a:srgbClr val="000000">
                    <a:alpha val="43137"/>
                  </a:srgbClr>
                </a:outerShdw>
              </a:effectLst>
              <a:latin typeface="UTM Wedding K&amp;T" panose="02040603050506020204" pitchFamily="18" charset="0"/>
            </a:endParaRPr>
          </a:p>
        </p:txBody>
      </p:sp>
      <p:sp>
        <p:nvSpPr>
          <p:cNvPr id="16" name="TextBox 15"/>
          <p:cNvSpPr txBox="1"/>
          <p:nvPr/>
        </p:nvSpPr>
        <p:spPr>
          <a:xfrm>
            <a:off x="2128603" y="4764883"/>
            <a:ext cx="8619345" cy="584775"/>
          </a:xfrm>
          <a:prstGeom prst="rect">
            <a:avLst/>
          </a:prstGeom>
          <a:noFill/>
        </p:spPr>
        <p:txBody>
          <a:bodyPr wrap="square" rtlCol="0">
            <a:spAutoFit/>
          </a:bodyPr>
          <a:lstStyle/>
          <a:p>
            <a:r>
              <a:rPr lang="en-US" sz="3200" b="1">
                <a:solidFill>
                  <a:srgbClr val="002060"/>
                </a:solidFill>
                <a:latin typeface="UVN Bay Buom Hep" panose="00000400000000000000" pitchFamily="2" charset="0"/>
              </a:rPr>
              <a:t> (</a:t>
            </a:r>
            <a:r>
              <a:rPr lang="en-US" sz="3200" b="1" i="1">
                <a:solidFill>
                  <a:srgbClr val="002060"/>
                </a:solidFill>
                <a:latin typeface="UVN Bay Buom Hep" panose="00000400000000000000" pitchFamily="2" charset="0"/>
              </a:rPr>
              <a:t>Theo</a:t>
            </a:r>
            <a:r>
              <a:rPr lang="en-US" sz="3200" b="1">
                <a:solidFill>
                  <a:srgbClr val="002060"/>
                </a:solidFill>
                <a:latin typeface="UVN Bay Buom Hep" panose="00000400000000000000" pitchFamily="2" charset="0"/>
              </a:rPr>
              <a:t> Những câu chuyện hay, những bài học quý</a:t>
            </a:r>
            <a:r>
              <a:rPr lang="en-US" sz="3200" b="1" i="1">
                <a:solidFill>
                  <a:srgbClr val="002060"/>
                </a:solidFill>
                <a:latin typeface="UVN Bay Buom Hep" panose="00000400000000000000" pitchFamily="2" charset="0"/>
              </a:rPr>
              <a:t>)</a:t>
            </a:r>
          </a:p>
        </p:txBody>
      </p:sp>
    </p:spTree>
    <p:extLst>
      <p:ext uri="{BB962C8B-B14F-4D97-AF65-F5344CB8AC3E}">
        <p14:creationId xmlns:p14="http://schemas.microsoft.com/office/powerpoint/2010/main" val="86055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by="(-#ppt_w*2)" calcmode="lin" valueType="num">
                                      <p:cBhvr rctx="PPT">
                                        <p:cTn id="11" dur="250" autoRev="1" fill="hold">
                                          <p:stCondLst>
                                            <p:cond delay="0"/>
                                          </p:stCondLst>
                                        </p:cTn>
                                        <p:tgtEl>
                                          <p:spTgt spid="9"/>
                                        </p:tgtEl>
                                        <p:attrNameLst>
                                          <p:attrName>ppt_w</p:attrName>
                                        </p:attrNameLst>
                                      </p:cBhvr>
                                    </p:anim>
                                    <p:anim by="(#ppt_w*0.50)" calcmode="lin" valueType="num">
                                      <p:cBhvr>
                                        <p:cTn id="12" dur="250" decel="50000" autoRev="1" fill="hold">
                                          <p:stCondLst>
                                            <p:cond delay="0"/>
                                          </p:stCondLst>
                                        </p:cTn>
                                        <p:tgtEl>
                                          <p:spTgt spid="9"/>
                                        </p:tgtEl>
                                        <p:attrNameLst>
                                          <p:attrName>ppt_x</p:attrName>
                                        </p:attrNameLst>
                                      </p:cBhvr>
                                    </p:anim>
                                    <p:anim from="(-#ppt_h/2)" to="(#ppt_y)" calcmode="lin" valueType="num">
                                      <p:cBhvr>
                                        <p:cTn id="13" dur="500" fill="hold">
                                          <p:stCondLst>
                                            <p:cond delay="0"/>
                                          </p:stCondLst>
                                        </p:cTn>
                                        <p:tgtEl>
                                          <p:spTgt spid="9"/>
                                        </p:tgtEl>
                                        <p:attrNameLst>
                                          <p:attrName>ppt_y</p:attrName>
                                        </p:attrNameLst>
                                      </p:cBhvr>
                                    </p:anim>
                                    <p:animRot by="21600000">
                                      <p:cBhvr>
                                        <p:cTn id="14" dur="500" fill="hold">
                                          <p:stCondLst>
                                            <p:cond delay="0"/>
                                          </p:stCondLst>
                                        </p:cTn>
                                        <p:tgtEl>
                                          <p:spTgt spid="9"/>
                                        </p:tgtEl>
                                        <p:attrNameLst>
                                          <p:attrName>r</p:attrName>
                                        </p:attrNameLst>
                                      </p:cBhvr>
                                    </p:animRot>
                                  </p:childTnLst>
                                </p:cTn>
                              </p:par>
                            </p:childTnLst>
                          </p:cTn>
                        </p:par>
                        <p:par>
                          <p:cTn id="15" fill="hold">
                            <p:stCondLst>
                              <p:cond delay="13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by="(-#ppt_w*2)" calcmode="lin" valueType="num">
                                      <p:cBhvr rctx="PPT">
                                        <p:cTn id="18" dur="250" autoRev="1" fill="hold">
                                          <p:stCondLst>
                                            <p:cond delay="0"/>
                                          </p:stCondLst>
                                        </p:cTn>
                                        <p:tgtEl>
                                          <p:spTgt spid="10"/>
                                        </p:tgtEl>
                                        <p:attrNameLst>
                                          <p:attrName>ppt_w</p:attrName>
                                        </p:attrNameLst>
                                      </p:cBhvr>
                                    </p:anim>
                                    <p:anim by="(#ppt_w*0.50)" calcmode="lin" valueType="num">
                                      <p:cBhvr>
                                        <p:cTn id="19" dur="250" decel="50000" autoRev="1" fill="hold">
                                          <p:stCondLst>
                                            <p:cond delay="0"/>
                                          </p:stCondLst>
                                        </p:cTn>
                                        <p:tgtEl>
                                          <p:spTgt spid="10"/>
                                        </p:tgtEl>
                                        <p:attrNameLst>
                                          <p:attrName>ppt_x</p:attrName>
                                        </p:attrNameLst>
                                      </p:cBhvr>
                                    </p:anim>
                                    <p:anim from="(-#ppt_h/2)" to="(#ppt_y)" calcmode="lin" valueType="num">
                                      <p:cBhvr>
                                        <p:cTn id="20" dur="500" fill="hold">
                                          <p:stCondLst>
                                            <p:cond delay="0"/>
                                          </p:stCondLst>
                                        </p:cTn>
                                        <p:tgtEl>
                                          <p:spTgt spid="10"/>
                                        </p:tgtEl>
                                        <p:attrNameLst>
                                          <p:attrName>ppt_y</p:attrName>
                                        </p:attrNameLst>
                                      </p:cBhvr>
                                    </p:anim>
                                    <p:animRot by="21600000">
                                      <p:cBhvr>
                                        <p:cTn id="21" dur="500" fill="hold">
                                          <p:stCondLst>
                                            <p:cond delay="0"/>
                                          </p:stCondLst>
                                        </p:cTn>
                                        <p:tgtEl>
                                          <p:spTgt spid="10"/>
                                        </p:tgtEl>
                                        <p:attrNameLst>
                                          <p:attrName>r</p:attrName>
                                        </p:attrNameLst>
                                      </p:cBhvr>
                                    </p:animRot>
                                  </p:childTnLst>
                                </p:cTn>
                              </p:par>
                            </p:childTnLst>
                          </p:cTn>
                        </p:par>
                        <p:par>
                          <p:cTn id="22" fill="hold">
                            <p:stCondLst>
                              <p:cond delay="21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1170358" y="285192"/>
            <a:ext cx="9905576" cy="5890756"/>
            <a:chOff x="2531495" y="1032417"/>
            <a:chExt cx="6577454" cy="3685128"/>
          </a:xfrm>
        </p:grpSpPr>
        <p:pic>
          <p:nvPicPr>
            <p:cNvPr id="3" name="图片 7"/>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4" name="矩形 12"/>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28">
            <a:extLst>
              <a:ext uri="{FF2B5EF4-FFF2-40B4-BE49-F238E27FC236}">
                <a16:creationId xmlns:a16="http://schemas.microsoft.com/office/drawing/2014/main" id="{CC28A636-F456-4D8A-9909-A42C4C74C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 y="5366131"/>
            <a:ext cx="12192000" cy="1512265"/>
          </a:xfrm>
          <a:prstGeom prst="rect">
            <a:avLst/>
          </a:prstGeom>
        </p:spPr>
      </p:pic>
      <p:sp>
        <p:nvSpPr>
          <p:cNvPr id="6" name="文本框 38"/>
          <p:cNvSpPr txBox="1"/>
          <p:nvPr/>
        </p:nvSpPr>
        <p:spPr>
          <a:xfrm>
            <a:off x="2711355" y="641072"/>
            <a:ext cx="6096000" cy="707886"/>
          </a:xfrm>
          <a:prstGeom prst="rect">
            <a:avLst/>
          </a:prstGeom>
          <a:noFill/>
        </p:spPr>
        <p:txBody>
          <a:bodyPr wrap="square">
            <a:spAutoFit/>
          </a:bodyPr>
          <a:lstStyle/>
          <a:p>
            <a:pPr algn="ctr"/>
            <a:r>
              <a:rPr lang="vi-VN" altLang="zh-CN" sz="4000" b="1">
                <a:solidFill>
                  <a:srgbClr val="5BA775"/>
                </a:solidFill>
                <a:ea typeface="思源黑体 CN Medium" panose="020B0600000000000000" pitchFamily="34" charset="-122"/>
              </a:rPr>
              <a:t>Yêu cầu cần đạt</a:t>
            </a:r>
            <a:endParaRPr lang="zh-CN" altLang="en-US" sz="4000" b="1" dirty="0">
              <a:solidFill>
                <a:srgbClr val="5BA775"/>
              </a:solidFill>
              <a:ea typeface="思源黑体 CN Medium" panose="020B0600000000000000" pitchFamily="34" charset="-122"/>
            </a:endParaRPr>
          </a:p>
        </p:txBody>
      </p:sp>
      <p:pic>
        <p:nvPicPr>
          <p:cNvPr id="7" name="图片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564352" y="0"/>
            <a:ext cx="2627648" cy="6635002"/>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图片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1"/>
            <a:ext cx="3236133" cy="551383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sp>
        <p:nvSpPr>
          <p:cNvPr id="9" name="Rectangle 8"/>
          <p:cNvSpPr/>
          <p:nvPr/>
        </p:nvSpPr>
        <p:spPr>
          <a:xfrm>
            <a:off x="1545533" y="1402487"/>
            <a:ext cx="9061704" cy="3970318"/>
          </a:xfrm>
          <a:prstGeom prst="rect">
            <a:avLst/>
          </a:prstGeom>
        </p:spPr>
        <p:txBody>
          <a:bodyPr wrap="square">
            <a:spAutoFit/>
          </a:bodyPr>
          <a:lstStyle/>
          <a:p>
            <a:pPr marL="342900" indent="-342900" algn="just">
              <a:buFontTx/>
              <a:buChar char="-"/>
            </a:pPr>
            <a:r>
              <a:rPr lang="en-US" sz="2800">
                <a:solidFill>
                  <a:schemeClr val="accent6">
                    <a:lumMod val="50000"/>
                  </a:schemeClr>
                </a:solidFill>
                <a:latin typeface="Arial" panose="020B0604020202020204" pitchFamily="34" charset="0"/>
                <a:cs typeface="Arial" panose="020B0604020202020204" pitchFamily="34" charset="0"/>
              </a:rPr>
              <a:t>Đọc đúng lời kể chuyện và lời nói trực tiếp của nhân vật.</a:t>
            </a:r>
            <a:endParaRPr lang="vi-VN" sz="2800">
              <a:solidFill>
                <a:schemeClr val="accent6">
                  <a:lumMod val="50000"/>
                </a:schemeClr>
              </a:solidFill>
              <a:latin typeface="Arial" panose="020B0604020202020204" pitchFamily="34" charset="0"/>
              <a:cs typeface="Arial" panose="020B0604020202020204" pitchFamily="34" charset="0"/>
            </a:endParaRPr>
          </a:p>
          <a:p>
            <a:pPr algn="just"/>
            <a:endParaRPr lang="en-US" sz="2800">
              <a:solidFill>
                <a:schemeClr val="accent6">
                  <a:lumMod val="50000"/>
                </a:schemeClr>
              </a:solidFill>
              <a:latin typeface="Arial" panose="020B0604020202020204" pitchFamily="34" charset="0"/>
              <a:cs typeface="Arial" panose="020B0604020202020204" pitchFamily="34" charset="0"/>
            </a:endParaRPr>
          </a:p>
          <a:p>
            <a:pPr marL="342900" indent="-342900" algn="just">
              <a:buFontTx/>
              <a:buChar char="-"/>
            </a:pPr>
            <a:r>
              <a:rPr lang="en-US" sz="2800">
                <a:solidFill>
                  <a:schemeClr val="accent6">
                    <a:lumMod val="50000"/>
                  </a:schemeClr>
                </a:solidFill>
                <a:latin typeface="Arial" panose="020B0604020202020204" pitchFamily="34" charset="0"/>
                <a:cs typeface="Arial" panose="020B0604020202020204" pitchFamily="34" charset="0"/>
              </a:rPr>
              <a:t>Trả lời được các câu hỏi của bài.</a:t>
            </a:r>
            <a:endParaRPr lang="vi-VN" sz="2800">
              <a:solidFill>
                <a:schemeClr val="accent6">
                  <a:lumMod val="50000"/>
                </a:schemeClr>
              </a:solidFill>
              <a:latin typeface="Arial" panose="020B0604020202020204" pitchFamily="34" charset="0"/>
              <a:cs typeface="Arial" panose="020B0604020202020204" pitchFamily="34" charset="0"/>
            </a:endParaRPr>
          </a:p>
          <a:p>
            <a:pPr algn="just"/>
            <a:endParaRPr lang="en-US" sz="2800">
              <a:solidFill>
                <a:schemeClr val="accent6">
                  <a:lumMod val="50000"/>
                </a:schemeClr>
              </a:solidFill>
              <a:latin typeface="Arial" panose="020B0604020202020204" pitchFamily="34" charset="0"/>
              <a:cs typeface="Arial" panose="020B0604020202020204" pitchFamily="34" charset="0"/>
            </a:endParaRPr>
          </a:p>
          <a:p>
            <a:pPr algn="just"/>
            <a:r>
              <a:rPr lang="en-US" sz="2800">
                <a:solidFill>
                  <a:schemeClr val="accent6">
                    <a:lumMod val="50000"/>
                  </a:schemeClr>
                </a:solidFill>
                <a:latin typeface="Arial" panose="020B0604020202020204" pitchFamily="34" charset="0"/>
                <a:cs typeface="Arial" panose="020B0604020202020204" pitchFamily="34" charset="0"/>
              </a:rPr>
              <a:t>- Hiểu nội dung bài: Hiểu thêm về mỗi mùa sẽ có một loại cây, loại quả khac nhau. Để tạo ra được những loại quả đó, các bác nông dân đã phải chăm sóc cây quả như thế nào. Công việc của các bác rất vất vả. </a:t>
            </a:r>
          </a:p>
        </p:txBody>
      </p:sp>
      <p:grpSp>
        <p:nvGrpSpPr>
          <p:cNvPr id="10" name="Group 9"/>
          <p:cNvGrpSpPr/>
          <p:nvPr/>
        </p:nvGrpSpPr>
        <p:grpSpPr>
          <a:xfrm>
            <a:off x="3068512" y="5366129"/>
            <a:ext cx="6607003" cy="1483239"/>
            <a:chOff x="3518339" y="4224613"/>
            <a:chExt cx="6607003" cy="2198358"/>
          </a:xfrm>
        </p:grpSpPr>
        <p:pic>
          <p:nvPicPr>
            <p:cNvPr id="11" name="图片 28"/>
            <p:cNvPicPr>
              <a:picLocks noChangeAspect="1"/>
            </p:cNvPicPr>
            <p:nvPr/>
          </p:nvPicPr>
          <p:blipFill rotWithShape="1">
            <a:blip r:embed="rId4">
              <a:extLst>
                <a:ext uri="{28A0092B-C50C-407E-A947-70E740481C1C}">
                  <a14:useLocalDpi xmlns:a14="http://schemas.microsoft.com/office/drawing/2010/main" val="0"/>
                </a:ext>
              </a:extLst>
            </a:blip>
            <a:srcRect r="72226"/>
            <a:stretch/>
          </p:blipFill>
          <p:spPr>
            <a:xfrm>
              <a:off x="6739085" y="4234507"/>
              <a:ext cx="3386257" cy="2188464"/>
            </a:xfrm>
            <a:prstGeom prst="rect">
              <a:avLst/>
            </a:prstGeom>
          </p:spPr>
        </p:pic>
        <p:pic>
          <p:nvPicPr>
            <p:cNvPr id="12" name="图片 28"/>
            <p:cNvPicPr>
              <a:picLocks noChangeAspect="1"/>
            </p:cNvPicPr>
            <p:nvPr/>
          </p:nvPicPr>
          <p:blipFill rotWithShape="1">
            <a:blip r:embed="rId4">
              <a:extLst>
                <a:ext uri="{28A0092B-C50C-407E-A947-70E740481C1C}">
                  <a14:useLocalDpi xmlns:a14="http://schemas.microsoft.com/office/drawing/2010/main" val="0"/>
                </a:ext>
              </a:extLst>
            </a:blip>
            <a:srcRect r="72226"/>
            <a:stretch/>
          </p:blipFill>
          <p:spPr>
            <a:xfrm flipH="1">
              <a:off x="3518339" y="4224613"/>
              <a:ext cx="3386257" cy="2188464"/>
            </a:xfrm>
            <a:prstGeom prst="rect">
              <a:avLst/>
            </a:prstGeom>
          </p:spPr>
        </p:pic>
      </p:grpSp>
    </p:spTree>
    <p:extLst>
      <p:ext uri="{BB962C8B-B14F-4D97-AF65-F5344CB8AC3E}">
        <p14:creationId xmlns:p14="http://schemas.microsoft.com/office/powerpoint/2010/main" val="350503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1000"/>
                                        <p:tgtEl>
                                          <p:spTgt spid="6"/>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3"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6"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7"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8"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9" name="文本框 38"/>
          <p:cNvSpPr txBox="1"/>
          <p:nvPr/>
        </p:nvSpPr>
        <p:spPr>
          <a:xfrm>
            <a:off x="1429791" y="1289877"/>
            <a:ext cx="6096000" cy="769441"/>
          </a:xfrm>
          <a:prstGeom prst="rect">
            <a:avLst/>
          </a:prstGeom>
          <a:noFill/>
        </p:spPr>
        <p:txBody>
          <a:bodyPr wrap="square">
            <a:spAutoFit/>
          </a:bodyPr>
          <a:lstStyle/>
          <a:p>
            <a:pPr algn="ctr"/>
            <a:r>
              <a:rPr lang="en-US" altLang="zh-CN" sz="4400" dirty="0">
                <a:solidFill>
                  <a:srgbClr val="5BA775"/>
                </a:solidFill>
                <a:latin typeface="UTM Cool Blue" panose="02040603050506020204" pitchFamily="18" charset="0"/>
                <a:ea typeface="思源黑体 CN Medium" panose="020B0600000000000000" pitchFamily="34" charset="-122"/>
              </a:rPr>
              <a:t>HOẠT ĐỘNG 1</a:t>
            </a:r>
            <a:endParaRPr lang="zh-CN" altLang="en-US" sz="4400" dirty="0">
              <a:solidFill>
                <a:srgbClr val="5BA775"/>
              </a:solidFill>
              <a:latin typeface="UTM Cool Blue" panose="02040603050506020204" pitchFamily="18" charset="0"/>
              <a:ea typeface="思源黑体 CN Medium" panose="020B0600000000000000" pitchFamily="34" charset="-122"/>
            </a:endParaRPr>
          </a:p>
        </p:txBody>
      </p:sp>
      <p:sp>
        <p:nvSpPr>
          <p:cNvPr id="10" name="文本框 38"/>
          <p:cNvSpPr txBox="1"/>
          <p:nvPr/>
        </p:nvSpPr>
        <p:spPr>
          <a:xfrm>
            <a:off x="420669" y="2205263"/>
            <a:ext cx="7751198" cy="1569660"/>
          </a:xfrm>
          <a:prstGeom prst="rect">
            <a:avLst/>
          </a:prstGeom>
          <a:noFill/>
        </p:spPr>
        <p:txBody>
          <a:bodyPr wrap="square">
            <a:spAutoFit/>
          </a:bodyPr>
          <a:lstStyle/>
          <a:p>
            <a:pPr algn="ctr"/>
            <a:r>
              <a:rPr lang="en-US" altLang="zh-CN" sz="960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rPr>
              <a:t>LUYỆN ĐỌC</a:t>
            </a:r>
            <a:endParaRPr lang="zh-CN" altLang="en-US" sz="9600" dirty="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endParaRPr>
          </a:p>
        </p:txBody>
      </p:sp>
      <p:grpSp>
        <p:nvGrpSpPr>
          <p:cNvPr id="11" name="Group 10"/>
          <p:cNvGrpSpPr/>
          <p:nvPr/>
        </p:nvGrpSpPr>
        <p:grpSpPr>
          <a:xfrm>
            <a:off x="6015765" y="707972"/>
            <a:ext cx="7090635" cy="6286070"/>
            <a:chOff x="6015765" y="707972"/>
            <a:chExt cx="7090635" cy="628607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58789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8809" y="360218"/>
            <a:ext cx="12183191" cy="6393279"/>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3" name="TextBox 2">
            <a:extLst>
              <a:ext uri="{FF2B5EF4-FFF2-40B4-BE49-F238E27FC236}">
                <a16:creationId xmlns:a16="http://schemas.microsoft.com/office/drawing/2014/main" id="{B600F577-F819-4602-BCEB-985221633540}"/>
              </a:ext>
            </a:extLst>
          </p:cNvPr>
          <p:cNvSpPr txBox="1"/>
          <p:nvPr/>
        </p:nvSpPr>
        <p:spPr>
          <a:xfrm>
            <a:off x="4656924" y="-310996"/>
            <a:ext cx="2878151" cy="830997"/>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Mùa vàng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4" name="TextBox 3"/>
          <p:cNvSpPr txBox="1"/>
          <p:nvPr/>
        </p:nvSpPr>
        <p:spPr>
          <a:xfrm>
            <a:off x="127436" y="382250"/>
            <a:ext cx="11939873" cy="5632311"/>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     Thu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đỏ</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mọng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dẻ</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nâu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mở</a:t>
            </a:r>
            <a:r>
              <a:rPr lang="en-US" sz="2400" b="1" dirty="0">
                <a:latin typeface="Arial" panose="020B0604020202020204" pitchFamily="34" charset="0"/>
                <a:cs typeface="Arial" panose="020B0604020202020204" pitchFamily="34" charset="0"/>
              </a:rPr>
              <a:t> to </a:t>
            </a:r>
            <a:r>
              <a:rPr lang="en-US" sz="2400" b="1" dirty="0" err="1">
                <a:latin typeface="Arial" panose="020B0604020202020204" pitchFamily="34" charset="0"/>
                <a:cs typeface="Arial" panose="020B0604020202020204" pitchFamily="34" charset="0"/>
              </a:rPr>
              <a:t>mắt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thơm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dìu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dịu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lúa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ươm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nổi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song </a:t>
            </a:r>
            <a:r>
              <a:rPr lang="en-US" sz="2400" b="1" dirty="0" err="1">
                <a:latin typeface="Arial" panose="020B0604020202020204" pitchFamily="34" charset="0"/>
                <a:cs typeface="Arial" panose="020B0604020202020204" pitchFamily="34" charset="0"/>
              </a:rPr>
              <a:t>lúa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dập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dờn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trời</a:t>
            </a:r>
            <a:r>
              <a:rPr lang="en-US" sz="2400" b="1" dirty="0">
                <a:latin typeface="Arial" panose="020B0604020202020204" pitchFamily="34" charset="0"/>
                <a:cs typeface="Arial" panose="020B0604020202020204" pitchFamily="34" charset="0"/>
              </a:rPr>
              <a:t>.</a:t>
            </a:r>
          </a:p>
          <a:p>
            <a:pPr algn="just"/>
            <a:r>
              <a:rPr lang="en-US" sz="2400" b="1" dirty="0">
                <a:latin typeface="Arial" panose="020B0604020202020204" pitchFamily="34" charset="0"/>
                <a:cs typeface="Arial" panose="020B0604020202020204" pitchFamily="34" charset="0"/>
              </a:rPr>
              <a:t>   Minh </a:t>
            </a:r>
            <a:r>
              <a:rPr lang="en-US" sz="2400" b="1" dirty="0" err="1">
                <a:latin typeface="Arial" panose="020B0604020202020204" pitchFamily="34" charset="0"/>
                <a:cs typeface="Arial" panose="020B0604020202020204" pitchFamily="34" charset="0"/>
              </a:rPr>
              <a:t>ríu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mẹ</a:t>
            </a:r>
            <a:r>
              <a:rPr lang="en-US" sz="2400" b="1" dirty="0">
                <a:latin typeface="Arial" panose="020B0604020202020204" pitchFamily="34" charset="0"/>
                <a:cs typeface="Arial" panose="020B0604020202020204" pitchFamily="34" charset="0"/>
              </a:rPr>
              <a:t>:</a:t>
            </a:r>
          </a:p>
          <a:p>
            <a:pPr algn="just"/>
            <a:r>
              <a:rPr lang="en-US" sz="2400" b="1" dirty="0">
                <a:latin typeface="Arial" panose="020B0604020202020204" pitchFamily="34" charset="0"/>
                <a:cs typeface="Arial" panose="020B0604020202020204" pitchFamily="34" charset="0"/>
              </a:rPr>
              <a:t>   - </a:t>
            </a:r>
            <a:r>
              <a:rPr lang="en-US" sz="2400" b="1" dirty="0" err="1">
                <a:latin typeface="Arial" panose="020B0604020202020204" pitchFamily="34" charset="0"/>
                <a:cs typeface="Arial" panose="020B0604020202020204" pitchFamily="34" charset="0"/>
              </a:rPr>
              <a:t>Mẹ</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ơi</a:t>
            </a:r>
            <a:r>
              <a:rPr lang="en-US" sz="2400" b="1" dirty="0">
                <a:latin typeface="Arial" panose="020B0604020202020204" pitchFamily="34" charset="0"/>
                <a:cs typeface="Arial" panose="020B0604020202020204" pitchFamily="34" charset="0"/>
              </a:rPr>
              <a:t>, con </a:t>
            </a:r>
            <a:r>
              <a:rPr lang="en-US" sz="2400" b="1" dirty="0" err="1">
                <a:latin typeface="Arial" panose="020B0604020202020204" pitchFamily="34" charset="0"/>
                <a:cs typeface="Arial" panose="020B0604020202020204" pitchFamily="34" charset="0"/>
              </a:rPr>
              <a:t>thấy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rồi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ấy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đang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Nhìn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ngon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chắc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chắn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vui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lắm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mẹ</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nhỉ</a:t>
            </a:r>
            <a:r>
              <a:rPr lang="en-US" sz="2400" b="1" dirty="0">
                <a:latin typeface="Arial" panose="020B0604020202020204" pitchFamily="34" charset="0"/>
                <a:cs typeface="Arial" panose="020B0604020202020204" pitchFamily="34" charset="0"/>
              </a:rPr>
              <a:t>?</a:t>
            </a:r>
          </a:p>
          <a:p>
            <a:pPr algn="just"/>
            <a:r>
              <a:rPr lang="en-US" sz="2400" b="1" dirty="0">
                <a:latin typeface="Arial" panose="020B0604020202020204" pitchFamily="34" charset="0"/>
                <a:cs typeface="Arial" panose="020B0604020202020204" pitchFamily="34" charset="0"/>
              </a:rPr>
              <a:t>   - </a:t>
            </a:r>
            <a:r>
              <a:rPr lang="en-US" sz="2400" b="1" dirty="0" err="1">
                <a:latin typeface="Arial" panose="020B0604020202020204" pitchFamily="34" charset="0"/>
                <a:cs typeface="Arial" panose="020B0604020202020204" pitchFamily="34" charset="0"/>
              </a:rPr>
              <a:t>Đúng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thế</a:t>
            </a:r>
            <a:r>
              <a:rPr lang="en-US" sz="2400" b="1" dirty="0">
                <a:latin typeface="Arial" panose="020B0604020202020204" pitchFamily="34" charset="0"/>
                <a:cs typeface="Arial" panose="020B0604020202020204" pitchFamily="34" charset="0"/>
              </a:rPr>
              <a:t> con ạ.</a:t>
            </a:r>
          </a:p>
          <a:p>
            <a:pPr algn="just"/>
            <a:r>
              <a:rPr lang="en-US" sz="2400" b="1" dirty="0">
                <a:latin typeface="Arial" panose="020B0604020202020204" pitchFamily="34" charset="0"/>
                <a:cs typeface="Arial" panose="020B0604020202020204" pitchFamily="34" charset="0"/>
              </a:rPr>
              <a:t>   - </a:t>
            </a:r>
            <a:r>
              <a:rPr lang="en-US" sz="2400" b="1" dirty="0" err="1">
                <a:latin typeface="Arial" panose="020B0604020202020204" pitchFamily="34" charset="0"/>
                <a:cs typeface="Arial" panose="020B0604020202020204" pitchFamily="34" charset="0"/>
              </a:rPr>
              <a:t>Nếu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mùa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cũng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thì</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thích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lắm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mẹ</a:t>
            </a:r>
            <a:r>
              <a:rPr lang="en-US" sz="2400" b="1" dirty="0">
                <a:latin typeface="Arial" panose="020B0604020202020204" pitchFamily="34" charset="0"/>
                <a:cs typeface="Arial" panose="020B0604020202020204" pitchFamily="34" charset="0"/>
              </a:rPr>
              <a:t>?</a:t>
            </a:r>
          </a:p>
          <a:p>
            <a:pPr algn="just"/>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Mẹ</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âu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yếm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nhìn</a:t>
            </a:r>
            <a:r>
              <a:rPr lang="en-US" sz="2400" b="1" dirty="0">
                <a:latin typeface="Arial" panose="020B0604020202020204" pitchFamily="34" charset="0"/>
                <a:cs typeface="Arial" panose="020B0604020202020204" pitchFamily="34" charset="0"/>
              </a:rPr>
              <a:t> Minh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bảo</a:t>
            </a:r>
            <a:r>
              <a:rPr lang="en-US" sz="2400" b="1" dirty="0">
                <a:latin typeface="Arial" panose="020B0604020202020204" pitchFamily="34" charset="0"/>
                <a:cs typeface="Arial" panose="020B0604020202020204" pitchFamily="34" charset="0"/>
              </a:rPr>
              <a:t>:</a:t>
            </a:r>
          </a:p>
          <a:p>
            <a:pPr algn="just"/>
            <a:r>
              <a:rPr lang="en-US" sz="2400" b="1" dirty="0">
                <a:latin typeface="Arial" panose="020B0604020202020204" pitchFamily="34" charset="0"/>
                <a:cs typeface="Arial" panose="020B0604020202020204" pitchFamily="34" charset="0"/>
              </a:rPr>
              <a:t>   - Con </a:t>
            </a:r>
            <a:r>
              <a:rPr lang="en-US" sz="2400" b="1" dirty="0" err="1">
                <a:latin typeface="Arial" panose="020B0604020202020204" pitchFamily="34" charset="0"/>
                <a:cs typeface="Arial" panose="020B0604020202020204" pitchFamily="34" charset="0"/>
              </a:rPr>
              <a:t>nói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đúng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Mùa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ấy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Nhưng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sản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trước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việc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cày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bừa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ươm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mầm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Rồi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mưa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sóc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vườn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ruộng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Nhờ</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lớn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dần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rộ</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đấy</a:t>
            </a:r>
            <a:r>
              <a:rPr lang="en-US" sz="2400" b="1" dirty="0">
                <a:latin typeface="Arial" panose="020B0604020202020204" pitchFamily="34" charset="0"/>
                <a:cs typeface="Arial" panose="020B0604020202020204" pitchFamily="34" charset="0"/>
              </a:rPr>
              <a:t>. </a:t>
            </a:r>
          </a:p>
          <a:p>
            <a:pPr algn="just"/>
            <a:r>
              <a:rPr lang="en-US" sz="2400" b="1" dirty="0">
                <a:latin typeface="Arial" panose="020B0604020202020204" pitchFamily="34" charset="0"/>
                <a:cs typeface="Arial" panose="020B0604020202020204" pitchFamily="34" charset="0"/>
              </a:rPr>
              <a:t>   - </a:t>
            </a:r>
            <a:r>
              <a:rPr lang="en-US" sz="2400" b="1" dirty="0" err="1">
                <a:latin typeface="Arial" panose="020B0604020202020204" pitchFamily="34" charset="0"/>
                <a:cs typeface="Arial" panose="020B0604020202020204" pitchFamily="34" charset="0"/>
              </a:rPr>
              <a:t>Mẹ</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ơi</a:t>
            </a:r>
            <a:r>
              <a:rPr lang="en-US" sz="2400" b="1" dirty="0">
                <a:latin typeface="Arial" panose="020B0604020202020204" pitchFamily="34" charset="0"/>
                <a:cs typeface="Arial" panose="020B0604020202020204" pitchFamily="34" charset="0"/>
              </a:rPr>
              <a:t>, con </a:t>
            </a:r>
            <a:r>
              <a:rPr lang="en-US" sz="2400" b="1" dirty="0" err="1">
                <a:latin typeface="Arial" panose="020B0604020202020204" pitchFamily="34" charset="0"/>
                <a:cs typeface="Arial" panose="020B0604020202020204" pitchFamily="34" charset="0"/>
              </a:rPr>
              <a:t>hiểu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rồi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việc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mẹ</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nhỉ</a:t>
            </a:r>
            <a:r>
              <a:rPr lang="en-US" sz="2400" b="1" dirty="0">
                <a:latin typeface="Arial" panose="020B0604020202020204" pitchFamily="34" charset="0"/>
                <a:cs typeface="Arial" panose="020B0604020202020204" pitchFamily="34" charset="0"/>
              </a:rPr>
              <a:t>?</a:t>
            </a:r>
          </a:p>
        </p:txBody>
      </p:sp>
      <p:sp>
        <p:nvSpPr>
          <p:cNvPr id="7" name="TextBox 6"/>
          <p:cNvSpPr txBox="1"/>
          <p:nvPr/>
        </p:nvSpPr>
        <p:spPr>
          <a:xfrm>
            <a:off x="5759669" y="6244917"/>
            <a:ext cx="6582489" cy="461665"/>
          </a:xfrm>
          <a:prstGeom prst="rect">
            <a:avLst/>
          </a:prstGeom>
          <a:noFill/>
        </p:spPr>
        <p:txBody>
          <a:bodyPr wrap="square" rtlCol="0">
            <a:spAutoFit/>
          </a:bodyPr>
          <a:lstStyle/>
          <a:p>
            <a:r>
              <a:rPr lang="en-US" sz="2400" b="1">
                <a:solidFill>
                  <a:srgbClr val="002060"/>
                </a:solidFill>
                <a:latin typeface="UVN Bay Buom Hep" panose="00000400000000000000" pitchFamily="2" charset="0"/>
              </a:rPr>
              <a:t> (</a:t>
            </a:r>
            <a:r>
              <a:rPr lang="en-US" sz="2400" b="1" i="1">
                <a:solidFill>
                  <a:srgbClr val="002060"/>
                </a:solidFill>
                <a:latin typeface="UVN Bay Buom Hep" panose="00000400000000000000" pitchFamily="2" charset="0"/>
              </a:rPr>
              <a:t>Theo</a:t>
            </a:r>
            <a:r>
              <a:rPr lang="en-US" sz="2400" b="1">
                <a:solidFill>
                  <a:srgbClr val="002060"/>
                </a:solidFill>
                <a:latin typeface="UVN Bay Buom Hep" panose="00000400000000000000" pitchFamily="2" charset="0"/>
              </a:rPr>
              <a:t> Những câu chuyện hay, những bài học quý</a:t>
            </a:r>
            <a:r>
              <a:rPr lang="en-US" sz="2400" b="1" i="1">
                <a:solidFill>
                  <a:srgbClr val="002060"/>
                </a:solidFill>
                <a:latin typeface="UVN Bay Buom Hep" panose="00000400000000000000" pitchFamily="2" charset="0"/>
              </a:rPr>
              <a:t>)</a:t>
            </a:r>
          </a:p>
        </p:txBody>
      </p:sp>
    </p:spTree>
    <p:extLst>
      <p:ext uri="{BB962C8B-B14F-4D97-AF65-F5344CB8AC3E}">
        <p14:creationId xmlns:p14="http://schemas.microsoft.com/office/powerpoint/2010/main" val="78596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702598" y="5046785"/>
            <a:ext cx="5563854" cy="2067989"/>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3336002" y="5046785"/>
            <a:ext cx="5563854" cy="206798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6493"/>
          <a:stretch/>
        </p:blipFill>
        <p:spPr>
          <a:xfrm>
            <a:off x="6312878" y="4928499"/>
            <a:ext cx="5882100" cy="2186275"/>
          </a:xfrm>
          <a:prstGeom prst="rect">
            <a:avLst/>
          </a:prstGeom>
        </p:spPr>
      </p:pic>
      <p:grpSp>
        <p:nvGrpSpPr>
          <p:cNvPr id="5" name="Group 4"/>
          <p:cNvGrpSpPr/>
          <p:nvPr/>
        </p:nvGrpSpPr>
        <p:grpSpPr>
          <a:xfrm>
            <a:off x="2436399" y="-939904"/>
            <a:ext cx="6278442" cy="3843526"/>
            <a:chOff x="2436399" y="-939904"/>
            <a:chExt cx="6278442" cy="3843526"/>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399" y="-939904"/>
              <a:ext cx="6278442" cy="3843526"/>
            </a:xfrm>
            <a:prstGeom prst="rect">
              <a:avLst/>
            </a:prstGeom>
          </p:spPr>
        </p:pic>
        <p:sp>
          <p:nvSpPr>
            <p:cNvPr id="7" name="TextBox 6"/>
            <p:cNvSpPr txBox="1"/>
            <p:nvPr/>
          </p:nvSpPr>
          <p:spPr>
            <a:xfrm>
              <a:off x="3823515" y="860856"/>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pic>
        <p:nvPicPr>
          <p:cNvPr id="8" name="图片 7">
            <a:extLst>
              <a:ext uri="{FF2B5EF4-FFF2-40B4-BE49-F238E27FC236}">
                <a16:creationId xmlns:a16="http://schemas.microsoft.com/office/drawing/2014/main" id="{76418130-7223-4F5D-BCAF-2FB39AA55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a:off x="3090701"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10" name="Speech Bubble: Oval 9">
            <a:extLst>
              <a:ext uri="{FF2B5EF4-FFF2-40B4-BE49-F238E27FC236}">
                <a16:creationId xmlns:a16="http://schemas.microsoft.com/office/drawing/2014/main" id="{7242D3E7-C1CC-5917-A9C9-1DFAF6DBB850}"/>
              </a:ext>
            </a:extLst>
          </p:cNvPr>
          <p:cNvSpPr/>
          <p:nvPr/>
        </p:nvSpPr>
        <p:spPr>
          <a:xfrm>
            <a:off x="3090701" y="2574835"/>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spTree>
    <p:extLst>
      <p:ext uri="{BB962C8B-B14F-4D97-AF65-F5344CB8AC3E}">
        <p14:creationId xmlns:p14="http://schemas.microsoft.com/office/powerpoint/2010/main" val="276705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2345</Words>
  <Application>Microsoft Office PowerPoint</Application>
  <PresentationFormat>Widescreen</PresentationFormat>
  <Paragraphs>199</Paragraphs>
  <Slides>34</Slides>
  <Notes>0</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34</vt:i4>
      </vt:variant>
    </vt:vector>
  </HeadingPairs>
  <TitlesOfParts>
    <vt:vector size="54" baseType="lpstr">
      <vt:lpstr>UTM Alexander</vt:lpstr>
      <vt:lpstr>Calibri Light</vt:lpstr>
      <vt:lpstr>Arial</vt:lpstr>
      <vt:lpstr>Times New Roman</vt:lpstr>
      <vt:lpstr>inpin heiti</vt:lpstr>
      <vt:lpstr>UVN Bay Buom Hep</vt:lpstr>
      <vt:lpstr>UTM Arruba KT</vt:lpstr>
      <vt:lpstr>UTM Avo</vt:lpstr>
      <vt:lpstr>#9Slide05 Aphrodite Pro</vt:lpstr>
      <vt:lpstr>Chango</vt:lpstr>
      <vt:lpstr>UTM Wedding K&amp;T</vt:lpstr>
      <vt:lpstr>Calibri</vt:lpstr>
      <vt:lpstr>#9Slide05 SVNUT Triumph</vt:lpstr>
      <vt:lpstr>UTM Futura Extra</vt:lpstr>
      <vt:lpstr>SVN-Newton</vt:lpstr>
      <vt:lpstr>UTM Aptima</vt:lpstr>
      <vt:lpstr>#9Slide05 VL Fadilla</vt:lpstr>
      <vt:lpstr>UTM Cool Blue</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Đặng Thị Ngọc Xuyến (420001696)</cp:lastModifiedBy>
  <cp:revision>45</cp:revision>
  <dcterms:created xsi:type="dcterms:W3CDTF">2022-12-30T12:59:39Z</dcterms:created>
  <dcterms:modified xsi:type="dcterms:W3CDTF">2023-02-05T07:21:58Z</dcterms:modified>
</cp:coreProperties>
</file>