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</p:sldMasterIdLst>
  <p:notesMasterIdLst>
    <p:notesMasterId r:id="rId13"/>
  </p:notesMasterIdLst>
  <p:handoutMasterIdLst>
    <p:handoutMasterId r:id="rId14"/>
  </p:handoutMasterIdLst>
  <p:sldIdLst>
    <p:sldId id="2007577114" r:id="rId3"/>
    <p:sldId id="2007577117" r:id="rId4"/>
    <p:sldId id="2007577115" r:id="rId5"/>
    <p:sldId id="2007577116" r:id="rId6"/>
    <p:sldId id="2007577113" r:id="rId7"/>
    <p:sldId id="2007577119" r:id="rId8"/>
    <p:sldId id="2007577108" r:id="rId9"/>
    <p:sldId id="2899" r:id="rId10"/>
    <p:sldId id="2903" r:id="rId11"/>
    <p:sldId id="200757711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6A6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843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602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764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896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169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D358-15E5-42CB-9717-7713D1AB89B9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639AC-F544-42E4-BD88-AECF58F2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87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70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3" r:id="rId13"/>
    <p:sldLayoutId id="214748369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64.png"/><Relationship Id="rId18" Type="http://schemas.openxmlformats.org/officeDocument/2006/relationships/image" Target="../media/image69.emf"/><Relationship Id="rId3" Type="http://schemas.microsoft.com/office/2007/relationships/media" Target="../media/media2.mp3"/><Relationship Id="rId21" Type="http://schemas.openxmlformats.org/officeDocument/2006/relationships/image" Target="../media/image72.png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63.png"/><Relationship Id="rId17" Type="http://schemas.openxmlformats.org/officeDocument/2006/relationships/image" Target="../media/image68.emf"/><Relationship Id="rId2" Type="http://schemas.openxmlformats.org/officeDocument/2006/relationships/audio" Target="../media/media1.mp3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5" Type="http://schemas.microsoft.com/office/2007/relationships/media" Target="../media/media3.mp3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audio" Target="../media/media2.mp3"/><Relationship Id="rId9" Type="http://schemas.openxmlformats.org/officeDocument/2006/relationships/image" Target="../media/image60.jpg"/><Relationship Id="rId14" Type="http://schemas.openxmlformats.org/officeDocument/2006/relationships/image" Target="../media/image65.png"/><Relationship Id="rId22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13" Type="http://schemas.openxmlformats.org/officeDocument/2006/relationships/image" Target="../media/image46.wmf"/><Relationship Id="rId18" Type="http://schemas.openxmlformats.org/officeDocument/2006/relationships/image" Target="../media/image51.wmf"/><Relationship Id="rId3" Type="http://schemas.openxmlformats.org/officeDocument/2006/relationships/control" Target="../activeX/activeX3.xml"/><Relationship Id="rId7" Type="http://schemas.openxmlformats.org/officeDocument/2006/relationships/control" Target="../activeX/activeX7.xml"/><Relationship Id="rId12" Type="http://schemas.openxmlformats.org/officeDocument/2006/relationships/image" Target="../media/image450.png"/><Relationship Id="rId17" Type="http://schemas.openxmlformats.org/officeDocument/2006/relationships/image" Target="../media/image50.wmf"/><Relationship Id="rId2" Type="http://schemas.openxmlformats.org/officeDocument/2006/relationships/control" Target="../activeX/activeX2.xml"/><Relationship Id="rId16" Type="http://schemas.openxmlformats.org/officeDocument/2006/relationships/image" Target="../media/image49.wmf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5" Type="http://schemas.openxmlformats.org/officeDocument/2006/relationships/control" Target="../activeX/activeX5.xml"/><Relationship Id="rId15" Type="http://schemas.openxmlformats.org/officeDocument/2006/relationships/image" Target="../media/image48.wmf"/><Relationship Id="rId10" Type="http://schemas.openxmlformats.org/officeDocument/2006/relationships/image" Target="../media/image45.png"/><Relationship Id="rId19" Type="http://schemas.openxmlformats.org/officeDocument/2006/relationships/image" Target="../media/image52.wmf"/><Relationship Id="rId4" Type="http://schemas.openxmlformats.org/officeDocument/2006/relationships/control" Target="../activeX/activeX4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4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microsoft.com/office/2007/relationships/hdphoto" Target="../media/hdphoto4.wdp"/><Relationship Id="rId10" Type="http://schemas.openxmlformats.org/officeDocument/2006/relationships/image" Target="../media/image530.png"/><Relationship Id="rId4" Type="http://schemas.openxmlformats.org/officeDocument/2006/relationships/image" Target="../media/image53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microsoft.com/office/2007/relationships/hdphoto" Target="../media/hdphoto7.wdp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0CA384A-0C3D-4A8C-9B8B-935A22B308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24" b="79630"/>
          <a:stretch/>
        </p:blipFill>
        <p:spPr>
          <a:xfrm>
            <a:off x="477672" y="292291"/>
            <a:ext cx="11013743" cy="641456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CA7D7B5-6C23-4F87-8355-75CEA4EEA7B2}"/>
              </a:ext>
            </a:extLst>
          </p:cNvPr>
          <p:cNvSpPr txBox="1"/>
          <p:nvPr/>
        </p:nvSpPr>
        <p:spPr>
          <a:xfrm>
            <a:off x="2961567" y="3628145"/>
            <a:ext cx="626432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CHÀO MỪNG CÁC CON ĐẾN VỚI TIẾT TOÁN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3056" y1="60833" x2="60417" y2="91250"/>
                        <a14:foregroundMark x1="26944" y1="85139" x2="48333" y2="28333"/>
                        <a14:foregroundMark x1="72639" y1="79167" x2="62500" y2="19306"/>
                        <a14:foregroundMark x1="25000" y1="24306" x2="52361" y2="60833"/>
                        <a14:foregroundMark x1="12778" y1="46667" x2="51250" y2="4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43" y="136478"/>
            <a:ext cx="1064526" cy="106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" y="-21879"/>
            <a:ext cx="12191800" cy="69019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249" y="539908"/>
            <a:ext cx="5965994" cy="6340148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18074" y="7247920"/>
            <a:ext cx="623955" cy="613520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79448" y="7392861"/>
            <a:ext cx="623955" cy="6135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253" y="1189334"/>
            <a:ext cx="6879196" cy="54498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" y="2795483"/>
            <a:ext cx="12191505" cy="40845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3921902" y="2527789"/>
            <a:ext cx="895984" cy="105482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1572130" y="1043333"/>
            <a:ext cx="774061" cy="106808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6" y="3137149"/>
            <a:ext cx="724699" cy="334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533" y="2267954"/>
            <a:ext cx="864097" cy="206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6749" y="3139127"/>
            <a:ext cx="4331109" cy="3539719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820" y="238406"/>
            <a:ext cx="806981" cy="72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013" y="2167374"/>
            <a:ext cx="860514" cy="77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355" y="3364625"/>
            <a:ext cx="769247" cy="69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54" y="340846"/>
            <a:ext cx="1377075" cy="123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884896" y="6941162"/>
            <a:ext cx="623955" cy="6135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19734" y="736647"/>
            <a:ext cx="6060971" cy="1317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2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82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2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2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2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2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2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82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2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2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2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2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2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2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2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2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2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2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2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2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2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2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2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2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099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86BCD4-95C5-4805-A72E-81668107EB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1" y="2228123"/>
            <a:ext cx="8946025" cy="4473014"/>
          </a:xfrm>
          <a:prstGeom prst="rect">
            <a:avLst/>
          </a:prstGeom>
        </p:spPr>
      </p:pic>
      <p:sp>
        <p:nvSpPr>
          <p:cNvPr id="9" name="Google Shape;6109;p61">
            <a:extLst>
              <a:ext uri="{FF2B5EF4-FFF2-40B4-BE49-F238E27FC236}">
                <a16:creationId xmlns:a16="http://schemas.microsoft.com/office/drawing/2014/main" id="{3A310A11-7ACB-408F-B722-B06ED95E9EC6}"/>
              </a:ext>
            </a:extLst>
          </p:cNvPr>
          <p:cNvSpPr txBox="1">
            <a:spLocks/>
          </p:cNvSpPr>
          <p:nvPr/>
        </p:nvSpPr>
        <p:spPr>
          <a:xfrm>
            <a:off x="3352906" y="2167392"/>
            <a:ext cx="7009057" cy="1834376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ctr" anchorCtr="0">
            <a:noAutofit/>
          </a:bodyPr>
          <a:lstStyle>
            <a:lvl1pPr marL="228029" indent="-228029" algn="l" defTabSz="912114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2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>
                <a:latin typeface="Comic Sans MS" panose="030F0702030302020204" pitchFamily="66" charset="0"/>
                <a:ea typeface="Korinna" pitchFamily="18" charset="0"/>
                <a:cs typeface="Korinna" pitchFamily="18" charset="0"/>
              </a:rPr>
              <a:t>Bài 41: Phép chia</a:t>
            </a:r>
            <a:endParaRPr lang="en-US" sz="6000" b="1" dirty="0">
              <a:latin typeface="Comic Sans MS" panose="030F0702030302020204" pitchFamily="66" charset="0"/>
              <a:ea typeface="Korinna" pitchFamily="18" charset="0"/>
              <a:cs typeface="Korinna" pitchFamily="18" charset="0"/>
            </a:endParaRPr>
          </a:p>
        </p:txBody>
      </p:sp>
      <p:pic>
        <p:nvPicPr>
          <p:cNvPr id="12" name="Picture 4" descr="Cloud cartoon rainbow tilted sticker - TenStickers">
            <a:extLst>
              <a:ext uri="{FF2B5EF4-FFF2-40B4-BE49-F238E27FC236}">
                <a16:creationId xmlns:a16="http://schemas.microsoft.com/office/drawing/2014/main" id="{D62B33D5-A0D0-454D-8F0F-71CAFEC6E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3285">
            <a:off x="523297" y="683545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49BDCDF5-6240-4EC8-BB0D-C6C8F791E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29" y="635204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0C0FBC82-9879-46C6-AB71-ED97F2DC0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314" y="929716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6306F68D-BCD9-4C8B-97B2-8F5E77FA605F}"/>
              </a:ext>
            </a:extLst>
          </p:cNvPr>
          <p:cNvSpPr/>
          <p:nvPr/>
        </p:nvSpPr>
        <p:spPr>
          <a:xfrm>
            <a:off x="9513344" y="5603474"/>
            <a:ext cx="182260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789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9259200" y="542445"/>
            <a:ext cx="2807456" cy="1621360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111677" y="178860"/>
            <a:ext cx="2444408" cy="1411693"/>
          </a:xfrm>
          <a:prstGeom prst="rect">
            <a:avLst/>
          </a:prstGeom>
        </p:spPr>
      </p:pic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6231791"/>
            <a:ext cx="12192000" cy="99822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5182"/>
            <a:ext cx="2139212" cy="15830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B5131F-1E05-4DC1-AD67-C68A8320AA28}"/>
              </a:ext>
            </a:extLst>
          </p:cNvPr>
          <p:cNvGrpSpPr/>
          <p:nvPr/>
        </p:nvGrpSpPr>
        <p:grpSpPr>
          <a:xfrm>
            <a:off x="1733232" y="1305546"/>
            <a:ext cx="8912456" cy="4565129"/>
            <a:chOff x="1733230" y="1248506"/>
            <a:chExt cx="8912456" cy="456512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1B605F3-A4D3-40CE-9AC9-E7D8046363EA}"/>
                </a:ext>
              </a:extLst>
            </p:cNvPr>
            <p:cNvCxnSpPr/>
            <p:nvPr/>
          </p:nvCxnSpPr>
          <p:spPr>
            <a:xfrm flipH="1">
              <a:off x="1733230" y="1290488"/>
              <a:ext cx="1" cy="45231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58ABAC-C657-4895-A8AA-42A2CDD9D460}"/>
                </a:ext>
              </a:extLst>
            </p:cNvPr>
            <p:cNvGrpSpPr/>
            <p:nvPr/>
          </p:nvGrpSpPr>
          <p:grpSpPr>
            <a:xfrm>
              <a:off x="1746878" y="1248506"/>
              <a:ext cx="8898808" cy="4565129"/>
              <a:chOff x="1746878" y="1248506"/>
              <a:chExt cx="8898808" cy="456512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EF8B4DE-9DF0-49F6-AE85-145C908B7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6878" y="2567774"/>
                <a:ext cx="8894502" cy="324586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120E45A-D340-43BC-8C6B-1665EDE34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14"/>
              <a:stretch/>
            </p:blipFill>
            <p:spPr>
              <a:xfrm>
                <a:off x="1751184" y="1248506"/>
                <a:ext cx="8894502" cy="1379045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DEAEE05-4C06-46C1-992B-07FF96282B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6" y="475520"/>
            <a:ext cx="1211555" cy="121155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102BC3-A6A5-4B99-9218-814F3F048584}"/>
              </a:ext>
            </a:extLst>
          </p:cNvPr>
          <p:cNvCxnSpPr/>
          <p:nvPr/>
        </p:nvCxnSpPr>
        <p:spPr>
          <a:xfrm>
            <a:off x="1538849" y="1112300"/>
            <a:ext cx="9379131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D49D4B-E589-4DC1-A668-23929F3BDBF3}"/>
              </a:ext>
            </a:extLst>
          </p:cNvPr>
          <p:cNvSpPr txBox="1"/>
          <p:nvPr/>
        </p:nvSpPr>
        <p:spPr>
          <a:xfrm>
            <a:off x="4419600" y="536760"/>
            <a:ext cx="77724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itchFamily="18" charset="0"/>
              </a:rPr>
              <a:t>vở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TOÁN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E0E553-8B08-4B82-B19D-8C86F56C4AA2}"/>
              </a:ext>
            </a:extLst>
          </p:cNvPr>
          <p:cNvSpPr txBox="1"/>
          <p:nvPr/>
        </p:nvSpPr>
        <p:spPr>
          <a:xfrm>
            <a:off x="2278512" y="1629357"/>
            <a:ext cx="789981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26 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1 </a:t>
            </a:r>
            <a:r>
              <a:rPr lang="en-US" sz="3200" b="1" dirty="0" err="1">
                <a:solidFill>
                  <a:srgbClr val="931D7D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931D7D"/>
                </a:solidFill>
                <a:latin typeface="HP001 4 hàng" panose="020B0603050302020204" pitchFamily="34" charset="0"/>
              </a:rPr>
              <a:t>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345EB2-DD9C-4F14-A60F-E58DDC53FD74}"/>
              </a:ext>
            </a:extLst>
          </p:cNvPr>
          <p:cNvSpPr txBox="1"/>
          <p:nvPr/>
        </p:nvSpPr>
        <p:spPr>
          <a:xfrm>
            <a:off x="4789465" y="2291468"/>
            <a:ext cx="2638697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>
                <a:solidFill>
                  <a:srgbClr val="931D7D"/>
                </a:solidFill>
                <a:latin typeface="HP001 4 hàng" panose="020B0603050302020204" pitchFamily="34" charset="0"/>
              </a:rPr>
              <a:t>TǨn</a:t>
            </a:r>
            <a:endParaRPr lang="en-US" sz="32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89851E-E699-4B40-B0C7-19752D7A50ED}"/>
              </a:ext>
            </a:extLst>
          </p:cNvPr>
          <p:cNvSpPr txBox="1"/>
          <p:nvPr/>
        </p:nvSpPr>
        <p:spPr>
          <a:xfrm>
            <a:off x="2879049" y="2795239"/>
            <a:ext cx="8304544" cy="738659"/>
          </a:xfrm>
          <a:prstGeom prst="rect">
            <a:avLst/>
          </a:prstGeom>
          <a:noFill/>
        </p:spPr>
        <p:txBody>
          <a:bodyPr wrap="square" lIns="121912" tIns="60956" rIns="121912" bIns="60956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err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 41: Phép chia ( tiết 2)</a:t>
            </a:r>
            <a:endParaRPr lang="en-US" sz="32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1" name="Cloud Callout 21">
            <a:extLst>
              <a:ext uri="{FF2B5EF4-FFF2-40B4-BE49-F238E27FC236}">
                <a16:creationId xmlns:a16="http://schemas.microsoft.com/office/drawing/2014/main" id="{0D281841-0AB5-4576-8C13-5233FC40C2BE}"/>
              </a:ext>
            </a:extLst>
          </p:cNvPr>
          <p:cNvSpPr/>
          <p:nvPr/>
        </p:nvSpPr>
        <p:spPr>
          <a:xfrm>
            <a:off x="9013401" y="327449"/>
            <a:ext cx="3067987" cy="1084652"/>
          </a:xfrm>
          <a:prstGeom prst="cloudCallout">
            <a:avLst>
              <a:gd name="adj1" fmla="val -65373"/>
              <a:gd name="adj2" fmla="val 3774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 trang 16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79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3d35ad80c2bff9b5643004a1697612c">
            <a:extLst>
              <a:ext uri="{FF2B5EF4-FFF2-40B4-BE49-F238E27FC236}">
                <a16:creationId xmlns:a16="http://schemas.microsoft.com/office/drawing/2014/main" id="{ED5A92A1-DA64-4926-9E4F-1036EBBA8AB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36822" y="3280918"/>
            <a:ext cx="4959178" cy="2705735"/>
          </a:xfrm>
          <a:prstGeom prst="rect">
            <a:avLst/>
          </a:prstGeom>
        </p:spPr>
      </p:pic>
      <p:pic>
        <p:nvPicPr>
          <p:cNvPr id="3" name="图片 2" descr="b3d35ad80c2bff9b5643004a1697612c">
            <a:extLst>
              <a:ext uri="{FF2B5EF4-FFF2-40B4-BE49-F238E27FC236}">
                <a16:creationId xmlns:a16="http://schemas.microsoft.com/office/drawing/2014/main" id="{69F8AE4C-F9B2-45E4-9A18-262EB793C5A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564630" y="2889885"/>
            <a:ext cx="4994226" cy="270573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9766F71-1F90-4DE7-AE48-C5B96DFE7344}"/>
              </a:ext>
            </a:extLst>
          </p:cNvPr>
          <p:cNvSpPr txBox="1"/>
          <p:nvPr/>
        </p:nvSpPr>
        <p:spPr>
          <a:xfrm>
            <a:off x="1440180" y="3679678"/>
            <a:ext cx="4655820" cy="2923877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  <a:sp3d contourW="12700"/>
          </a:bodyPr>
          <a:lstStyle/>
          <a:p>
            <a:r>
              <a:rPr lang="vi-VN" sz="2400" b="1"/>
              <a:t>Củng cố ý nghĩa phép chia, tính phép chia từ phép nhân tương ứng, thực hiện phép nhân, phép chia với số đo đại lượng</a:t>
            </a:r>
            <a:endParaRPr lang="vi-VN" sz="3600" b="1"/>
          </a:p>
          <a:p>
            <a:br>
              <a:rPr lang="vi-VN" sz="3600" b="1"/>
            </a:b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6A938A3-183A-4D31-8F2C-941D4435F64B}"/>
              </a:ext>
            </a:extLst>
          </p:cNvPr>
          <p:cNvSpPr txBox="1"/>
          <p:nvPr/>
        </p:nvSpPr>
        <p:spPr>
          <a:xfrm>
            <a:off x="7011257" y="3756998"/>
            <a:ext cx="4233392" cy="1692771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  <a:sp3d contourW="12700"/>
          </a:bodyPr>
          <a:lstStyle/>
          <a:p>
            <a:r>
              <a:rPr lang="en-US"/>
              <a:t> </a:t>
            </a:r>
            <a:r>
              <a:rPr lang="en-US" sz="2400" b="1"/>
              <a:t>Vận dụng vào tính nhẩm, giải bài tập, bài toán thực tế</a:t>
            </a:r>
            <a:endParaRPr lang="en-US" sz="3600" b="1"/>
          </a:p>
          <a:p>
            <a:br>
              <a:rPr lang="en-US" sz="2800"/>
            </a:br>
            <a:endParaRPr lang="en-US" sz="2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A5E52E0F-4B66-4E76-8587-1B2CF0301380}"/>
              </a:ext>
            </a:extLst>
          </p:cNvPr>
          <p:cNvSpPr/>
          <p:nvPr/>
        </p:nvSpPr>
        <p:spPr>
          <a:xfrm>
            <a:off x="3727796" y="1116066"/>
            <a:ext cx="4545167" cy="699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200"/>
              </a:lnSpc>
            </a:pPr>
            <a:r>
              <a:rPr lang="en-US" sz="3200" b="1" spc="44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970" y="1362728"/>
            <a:ext cx="2245943" cy="2248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8" y="1876112"/>
            <a:ext cx="1762414" cy="18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5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44 1.48148E-6 L 1.66667E-6 1.48148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44 1.48148E-6 L -8.33333E-7 1.48148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76D46F07-CBE8-48C1-BB2A-88C992E8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4580" y="697494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B4A40D-FF2A-4FB6-AA2A-652B9EA65E4A}"/>
              </a:ext>
            </a:extLst>
          </p:cNvPr>
          <p:cNvSpPr/>
          <p:nvPr/>
        </p:nvSpPr>
        <p:spPr>
          <a:xfrm>
            <a:off x="3042364" y="932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DB1275-F4B4-41DD-99D7-A0AD0FD44E24}"/>
              </a:ext>
            </a:extLst>
          </p:cNvPr>
          <p:cNvGrpSpPr/>
          <p:nvPr/>
        </p:nvGrpSpPr>
        <p:grpSpPr>
          <a:xfrm>
            <a:off x="3660171" y="952811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BF96BB-5FC1-47E6-A189-C1A5EBE62416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A8008DE-AACC-40CC-964A-38612CAD90D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D7DA1B-C157-4003-8808-98BA5A05395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48FC3A-76CA-4D0E-AD1B-0A14782CB0D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DA45B7-113E-4BCE-B161-1498363643E2}"/>
              </a:ext>
            </a:extLst>
          </p:cNvPr>
          <p:cNvSpPr txBox="1"/>
          <p:nvPr/>
        </p:nvSpPr>
        <p:spPr>
          <a:xfrm>
            <a:off x="1133190" y="184556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9272A99-8B96-4106-839C-779E69F9E2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4160724"/>
                  </p:ext>
                </p:extLst>
              </p:nvPr>
            </p:nvGraphicFramePr>
            <p:xfrm>
              <a:off x="1902364" y="1760343"/>
              <a:ext cx="52985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27439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57082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28914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856343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28915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899884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9272A99-8B96-4106-839C-779E69F9E2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4160724"/>
                  </p:ext>
                </p:extLst>
              </p:nvPr>
            </p:nvGraphicFramePr>
            <p:xfrm>
              <a:off x="1902364" y="1760343"/>
              <a:ext cx="52985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27439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57082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28914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856343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28915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899884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2521" t="-1523" r="-634454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571689B-5CC9-4876-944F-2F0F5BFA4908}"/>
              </a:ext>
            </a:extLst>
          </p:cNvPr>
          <p:cNvSpPr txBox="1"/>
          <p:nvPr/>
        </p:nvSpPr>
        <p:spPr>
          <a:xfrm>
            <a:off x="3660171" y="299156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C14B60-769C-4541-90DA-92A0A2E383D1}"/>
              </a:ext>
            </a:extLst>
          </p:cNvPr>
          <p:cNvSpPr txBox="1"/>
          <p:nvPr/>
        </p:nvSpPr>
        <p:spPr>
          <a:xfrm>
            <a:off x="4320048" y="436379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</a:t>
            </a:r>
          </a:p>
        </p:txBody>
      </p:sp>
      <p:graphicFrame>
        <p:nvGraphicFramePr>
          <p:cNvPr id="16" name="Table 17">
            <a:extLst>
              <a:ext uri="{FF2B5EF4-FFF2-40B4-BE49-F238E27FC236}">
                <a16:creationId xmlns:a16="http://schemas.microsoft.com/office/drawing/2014/main" id="{E45971E2-736E-4E95-8384-1C806CAB0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995856"/>
              </p:ext>
            </p:extLst>
          </p:nvPr>
        </p:nvGraphicFramePr>
        <p:xfrm>
          <a:off x="5089222" y="4278572"/>
          <a:ext cx="5298577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7439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957082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928914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928915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899884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</a:tblGrid>
              <a:tr h="597884">
                <a:tc rowSpan="2"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: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 vMerge="1">
                  <a:txBody>
                    <a:bodyPr/>
                    <a:lstStyle/>
                    <a:p>
                      <a:pPr algn="ctr"/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7200941" y="6500813"/>
            <a:ext cx="3186858" cy="35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752400" imgH="581040"/>
        </mc:Choice>
        <mc:Fallback>
          <p:control name="TextBox1" r:id="rId1" imgW="752400" imgH="581040">
            <p:pic>
              <p:nvPicPr>
                <p:cNvPr id="23" name="TextBox1"/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691917" y="2973078"/>
                  <a:ext cx="757238" cy="5857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704880" imgH="581040"/>
        </mc:Choice>
        <mc:Fallback>
          <p:control name="TextBox2" r:id="rId2" imgW="704880" imgH="581040">
            <p:pic>
              <p:nvPicPr>
                <p:cNvPr id="24" name="TextBox2"/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95205" y="2973078"/>
                  <a:ext cx="708633" cy="5857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790560" imgH="581040"/>
        </mc:Choice>
        <mc:Fallback>
          <p:control name="TextBox3" r:id="rId3" imgW="790560" imgH="581040">
            <p:pic>
              <p:nvPicPr>
                <p:cNvPr id="25" name="TextBox3"/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449888" y="2973388"/>
                  <a:ext cx="785812" cy="5857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676440" imgH="571680"/>
        </mc:Choice>
        <mc:Fallback>
          <p:control name="TextBox4" r:id="rId4" imgW="676440" imgH="571680">
            <p:pic>
              <p:nvPicPr>
                <p:cNvPr id="26" name="TextBox4"/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381750" y="2990850"/>
                  <a:ext cx="677863" cy="5683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714240" imgH="581040"/>
        </mc:Choice>
        <mc:Fallback>
          <p:control name="TextBox5" r:id="rId5" imgW="714240" imgH="581040">
            <p:pic>
              <p:nvPicPr>
                <p:cNvPr id="27" name="TextBox5"/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877050" y="5522913"/>
                  <a:ext cx="712788" cy="58617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695160" imgH="561960"/>
        </mc:Choice>
        <mc:Fallback>
          <p:control name="TextBox6" r:id="rId6" imgW="695160" imgH="561960">
            <p:pic>
              <p:nvPicPr>
                <p:cNvPr id="28" name="TextBox6"/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808913" y="5522912"/>
                  <a:ext cx="695325" cy="5622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7" imgW="752400" imgH="581040"/>
        </mc:Choice>
        <mc:Fallback>
          <p:control name="TextBox7" r:id="rId7" imgW="752400" imgH="581040">
            <p:pic>
              <p:nvPicPr>
                <p:cNvPr id="29" name="TextBox7"/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646922" y="5499357"/>
                  <a:ext cx="749300" cy="5857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8" imgW="771480" imgH="581040"/>
        </mc:Choice>
        <mc:Fallback>
          <p:control name="TextBox8" r:id="rId8" imgW="771480" imgH="581040">
            <p:pic>
              <p:nvPicPr>
                <p:cNvPr id="30" name="TextBox8"/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528175" y="5499357"/>
                  <a:ext cx="767549" cy="5857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0662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76D46F07-CBE8-48C1-BB2A-88C992E8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580" y="697494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B4A40D-FF2A-4FB6-AA2A-652B9EA65E4A}"/>
              </a:ext>
            </a:extLst>
          </p:cNvPr>
          <p:cNvSpPr/>
          <p:nvPr/>
        </p:nvSpPr>
        <p:spPr>
          <a:xfrm>
            <a:off x="3042364" y="932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DB1275-F4B4-41DD-99D7-A0AD0FD44E24}"/>
              </a:ext>
            </a:extLst>
          </p:cNvPr>
          <p:cNvGrpSpPr/>
          <p:nvPr/>
        </p:nvGrpSpPr>
        <p:grpSpPr>
          <a:xfrm>
            <a:off x="3660171" y="952811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BF96BB-5FC1-47E6-A189-C1A5EBE62416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A8008DE-AACC-40CC-964A-38612CAD90D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D7DA1B-C157-4003-8808-98BA5A05395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48FC3A-76CA-4D0E-AD1B-0A14782CB0D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DA45B7-113E-4BCE-B161-1498363643E2}"/>
              </a:ext>
            </a:extLst>
          </p:cNvPr>
          <p:cNvSpPr txBox="1"/>
          <p:nvPr/>
        </p:nvSpPr>
        <p:spPr>
          <a:xfrm>
            <a:off x="1133190" y="184556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9272A99-8B96-4106-839C-779E69F9E2C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902364" y="1760343"/>
              <a:ext cx="52985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27439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57082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28914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856343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28915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899884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9272A99-8B96-4106-839C-779E69F9E2C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902364" y="1760343"/>
              <a:ext cx="52985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27439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57082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28914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856343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28915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899884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521" t="-1523" r="-634454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571689B-5CC9-4876-944F-2F0F5BFA4908}"/>
              </a:ext>
            </a:extLst>
          </p:cNvPr>
          <p:cNvSpPr txBox="1"/>
          <p:nvPr/>
        </p:nvSpPr>
        <p:spPr>
          <a:xfrm>
            <a:off x="3660171" y="299156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2278BA-EED2-4BFA-B3D0-4235817A445C}"/>
              </a:ext>
            </a:extLst>
          </p:cNvPr>
          <p:cNvSpPr txBox="1"/>
          <p:nvPr/>
        </p:nvSpPr>
        <p:spPr>
          <a:xfrm>
            <a:off x="4551652" y="299156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6598D0-9946-4E0B-BB55-474ADE26F78E}"/>
              </a:ext>
            </a:extLst>
          </p:cNvPr>
          <p:cNvSpPr txBox="1"/>
          <p:nvPr/>
        </p:nvSpPr>
        <p:spPr>
          <a:xfrm>
            <a:off x="5501885" y="299156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D7418-BACF-4574-A5FC-20BC5BC1F760}"/>
              </a:ext>
            </a:extLst>
          </p:cNvPr>
          <p:cNvSpPr txBox="1"/>
          <p:nvPr/>
        </p:nvSpPr>
        <p:spPr>
          <a:xfrm>
            <a:off x="6351413" y="299156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C14B60-769C-4541-90DA-92A0A2E383D1}"/>
              </a:ext>
            </a:extLst>
          </p:cNvPr>
          <p:cNvSpPr txBox="1"/>
          <p:nvPr/>
        </p:nvSpPr>
        <p:spPr>
          <a:xfrm>
            <a:off x="4320048" y="436379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</a:t>
            </a:r>
          </a:p>
        </p:txBody>
      </p:sp>
      <p:graphicFrame>
        <p:nvGraphicFramePr>
          <p:cNvPr id="16" name="Table 17">
            <a:extLst>
              <a:ext uri="{FF2B5EF4-FFF2-40B4-BE49-F238E27FC236}">
                <a16:creationId xmlns:a16="http://schemas.microsoft.com/office/drawing/2014/main" id="{E45971E2-736E-4E95-8384-1C806CAB05A3}"/>
              </a:ext>
            </a:extLst>
          </p:cNvPr>
          <p:cNvGraphicFramePr>
            <a:graphicFrameLocks noGrp="1"/>
          </p:cNvGraphicFramePr>
          <p:nvPr/>
        </p:nvGraphicFramePr>
        <p:xfrm>
          <a:off x="5089222" y="4278572"/>
          <a:ext cx="5298577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7439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957082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928914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928915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899884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</a:tblGrid>
              <a:tr h="597884">
                <a:tc rowSpan="2"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: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 vMerge="1">
                  <a:txBody>
                    <a:bodyPr/>
                    <a:lstStyle/>
                    <a:p>
                      <a:pPr algn="ctr"/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0BA3C75-1293-4ECA-A10D-F0D3C7496DD8}"/>
              </a:ext>
            </a:extLst>
          </p:cNvPr>
          <p:cNvSpPr txBox="1"/>
          <p:nvPr/>
        </p:nvSpPr>
        <p:spPr>
          <a:xfrm>
            <a:off x="6847029" y="550979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E99BE4-0BBD-46A4-B7BE-A8374A670504}"/>
              </a:ext>
            </a:extLst>
          </p:cNvPr>
          <p:cNvSpPr txBox="1"/>
          <p:nvPr/>
        </p:nvSpPr>
        <p:spPr>
          <a:xfrm>
            <a:off x="7738510" y="5509793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5B23CD-FE09-4D4B-A1DE-19CFE62A4EA2}"/>
              </a:ext>
            </a:extLst>
          </p:cNvPr>
          <p:cNvSpPr txBox="1"/>
          <p:nvPr/>
        </p:nvSpPr>
        <p:spPr>
          <a:xfrm>
            <a:off x="8688743" y="550979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C47B21-0170-432F-9B52-BC3B5B96125E}"/>
              </a:ext>
            </a:extLst>
          </p:cNvPr>
          <p:cNvSpPr txBox="1"/>
          <p:nvPr/>
        </p:nvSpPr>
        <p:spPr>
          <a:xfrm>
            <a:off x="9538271" y="550979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00941" y="6500813"/>
            <a:ext cx="3186858" cy="35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A422841-284E-4B88-8FDC-F893157538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48"/>
          <a:stretch/>
        </p:blipFill>
        <p:spPr>
          <a:xfrm>
            <a:off x="4451759" y="3313419"/>
            <a:ext cx="6617139" cy="3430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422841-284E-4B88-8FDC-F893157538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48"/>
          <a:stretch/>
        </p:blipFill>
        <p:spPr>
          <a:xfrm>
            <a:off x="479559" y="3319014"/>
            <a:ext cx="6617139" cy="3430840"/>
          </a:xfrm>
          <a:prstGeom prst="rect">
            <a:avLst/>
          </a:prstGeom>
        </p:spPr>
      </p:pic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398B126-414B-4FD4-96C6-F3FE7842E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652" y="7547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97373F-E5F9-4CB1-8ECA-11217CE409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4001" y="0"/>
            <a:ext cx="2441840" cy="22776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3064CF4-AA43-4F55-88B0-FBA719222E3E}"/>
              </a:ext>
            </a:extLst>
          </p:cNvPr>
          <p:cNvSpPr/>
          <p:nvPr/>
        </p:nvSpPr>
        <p:spPr>
          <a:xfrm>
            <a:off x="2454039" y="22063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1E690-4512-449E-BE43-90C58236E591}"/>
              </a:ext>
            </a:extLst>
          </p:cNvPr>
          <p:cNvSpPr txBox="1"/>
          <p:nvPr/>
        </p:nvSpPr>
        <p:spPr>
          <a:xfrm>
            <a:off x="2964965" y="268425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655F01-2687-44AE-B57A-84DC55B79966}"/>
                  </a:ext>
                </a:extLst>
              </p:cNvPr>
              <p:cNvSpPr txBox="1"/>
              <p:nvPr/>
            </p:nvSpPr>
            <p:spPr>
              <a:xfrm>
                <a:off x="2340783" y="657954"/>
                <a:ext cx="230001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Arial-Rounded" panose="020B0500000000000000" pitchFamily="34" charset="0"/>
                    <a:cs typeface="Arial-Rounded" panose="020B0500000000000000" pitchFamily="34" charset="0"/>
                  </a:rPr>
                  <a:t>a) 2 cm</a:t>
                </a:r>
                <a14:m>
                  <m:oMath xmlns:m="http://schemas.openxmlformats.org/officeDocument/2006/math">
                    <m:r>
                      <a:rPr kumimoji="0" lang="vi-V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Arial-Rounded" panose="020B0500000000000000" pitchFamily="34" charset="0"/>
                    <a:cs typeface="Arial-Rounded" panose="020B0500000000000000" pitchFamily="34" charset="0"/>
                  </a:rPr>
                  <a:t>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10 cm : 5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655F01-2687-44AE-B57A-84DC55B79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783" y="657954"/>
                <a:ext cx="2300014" cy="1384995"/>
              </a:xfrm>
              <a:prstGeom prst="rect">
                <a:avLst/>
              </a:prstGeom>
              <a:blipFill>
                <a:blip r:embed="rId6"/>
                <a:stretch>
                  <a:fillRect l="-5570" b="-5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59760A7-FED1-41D6-8A5B-D067AF4F184C}"/>
              </a:ext>
            </a:extLst>
          </p:cNvPr>
          <p:cNvGrpSpPr/>
          <p:nvPr/>
        </p:nvGrpSpPr>
        <p:grpSpPr>
          <a:xfrm>
            <a:off x="5373599" y="707865"/>
            <a:ext cx="4376385" cy="1384995"/>
            <a:chOff x="1211011" y="2225190"/>
            <a:chExt cx="4376385" cy="13849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47D13A-C9F6-4B21-9E24-00FAF7980310}"/>
                </a:ext>
              </a:extLst>
            </p:cNvPr>
            <p:cNvSpPr/>
            <p:nvPr/>
          </p:nvSpPr>
          <p:spPr>
            <a:xfrm>
              <a:off x="1313001" y="2225190"/>
              <a:ext cx="3429593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6088E10-ADC0-4B5A-A342-0BED0E7D159E}"/>
                    </a:ext>
                  </a:extLst>
                </p:cNvPr>
                <p:cNvSpPr txBox="1"/>
                <p:nvPr/>
              </p:nvSpPr>
              <p:spPr>
                <a:xfrm>
                  <a:off x="1211011" y="2225190"/>
                  <a:ext cx="4376385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Mẫu: 2 cm</a:t>
                  </a:r>
                  <a14:m>
                    <m:oMath xmlns:m="http://schemas.openxmlformats.org/officeDocument/2006/math">
                      <m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5 = 10 cm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        10 cm : 5 = 2 cm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6088E10-ADC0-4B5A-A342-0BED0E7D15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1011" y="2225190"/>
                  <a:ext cx="4376385" cy="1384995"/>
                </a:xfrm>
                <a:prstGeom prst="rect">
                  <a:avLst/>
                </a:prstGeom>
                <a:blipFill>
                  <a:blip r:embed="rId7"/>
                  <a:stretch>
                    <a:fillRect l="-2786" b="-5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88CD2F-79CC-4192-9030-AC13E00E8F6D}"/>
                  </a:ext>
                </a:extLst>
              </p:cNvPr>
              <p:cNvSpPr txBox="1"/>
              <p:nvPr/>
            </p:nvSpPr>
            <p:spPr>
              <a:xfrm>
                <a:off x="1221056" y="1934019"/>
                <a:ext cx="378614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Arial-Rounded" panose="020B0500000000000000" pitchFamily="34" charset="0"/>
                    <a:cs typeface="Arial-Rounded" panose="020B0500000000000000" pitchFamily="34" charset="0"/>
                  </a:rPr>
                  <a:t>b) 2 kg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Arial-Rounded" panose="020B0500000000000000" pitchFamily="34" charset="0"/>
                    <a:cs typeface="Arial-Rounded" panose="020B0500000000000000" pitchFamily="34" charset="0"/>
                  </a:rPr>
                  <a:t>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6 kg : 3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88CD2F-79CC-4192-9030-AC13E00E8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056" y="1934019"/>
                <a:ext cx="3786142" cy="1384995"/>
              </a:xfrm>
              <a:prstGeom prst="rect">
                <a:avLst/>
              </a:prstGeom>
              <a:blipFill>
                <a:blip r:embed="rId8"/>
                <a:stretch>
                  <a:fillRect l="-3221" b="-5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54C6B6-2294-492F-AEC2-E148C98557FB}"/>
                  </a:ext>
                </a:extLst>
              </p:cNvPr>
              <p:cNvSpPr txBox="1"/>
              <p:nvPr/>
            </p:nvSpPr>
            <p:spPr>
              <a:xfrm>
                <a:off x="6725453" y="1893353"/>
                <a:ext cx="1667444" cy="1559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Arial-Rounded" panose="020B0500000000000000" pitchFamily="34" charset="0"/>
                    <a:cs typeface="Arial-Rounded" panose="020B0500000000000000" pitchFamily="34" charset="0"/>
                  </a:rPr>
                  <a:t>c) 2 </a:t>
                </a:r>
                <a:r>
                  <a:rPr kumimoji="0" lang="en-US" sz="32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Arial-Rounded" panose="020B0500000000000000" pitchFamily="34" charset="0"/>
                    <a:cs typeface="Arial-Rounded" panose="020B0500000000000000" pitchFamily="34" charset="0"/>
                  </a:rPr>
                  <a:t>l</a:t>
                </a:r>
                <a:r>
                  <a:rPr kumimoji="0" lang="en-US" sz="28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Arial-Rounded" panose="020B0500000000000000" pitchFamily="34" charset="0"/>
                    <a:cs typeface="Arial-Rounded" panose="020B0500000000000000" pitchFamily="34" charset="0"/>
                  </a:rPr>
                  <a:t>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8 </a:t>
                </a:r>
                <a:r>
                  <a:rPr kumimoji="0" lang="en-US" sz="32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Arial-Rounded" panose="020B0500000000000000" pitchFamily="34" charset="0"/>
                    <a:cs typeface="Arial-Rounded" panose="020B0500000000000000" pitchFamily="34" charset="0"/>
                  </a:rPr>
                  <a:t>l</a:t>
                </a:r>
                <a:r>
                  <a:rPr kumimoji="0" lang="en-US" sz="280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vi-VN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Arial-Rounded" panose="020B0500000000000000" pitchFamily="34" charset="0"/>
                    <a:cs typeface="Arial-Rounded" panose="020B0500000000000000" pitchFamily="34" charset="0"/>
                  </a:rPr>
                  <a:t> : 4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54C6B6-2294-492F-AEC2-E148C9855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453" y="1893353"/>
                <a:ext cx="1667444" cy="1559338"/>
              </a:xfrm>
              <a:prstGeom prst="rect">
                <a:avLst/>
              </a:prstGeom>
              <a:blipFill>
                <a:blip r:embed="rId9"/>
                <a:stretch>
                  <a:fillRect l="-7299" r="-2920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FD29601-BD8F-42D0-9A2F-A3E673A344A2}"/>
              </a:ext>
            </a:extLst>
          </p:cNvPr>
          <p:cNvSpPr txBox="1"/>
          <p:nvPr/>
        </p:nvSpPr>
        <p:spPr>
          <a:xfrm>
            <a:off x="6280738" y="3363330"/>
            <a:ext cx="3883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AB46A6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AB46A6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</a:t>
            </a:r>
            <a:r>
              <a:rPr lang="en-US" sz="3200" b="1">
                <a:solidFill>
                  <a:srgbClr val="AB46A6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AB46A6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4 = 2 </a:t>
            </a:r>
            <a:r>
              <a:rPr lang="en-US" sz="3200" b="1">
                <a:solidFill>
                  <a:srgbClr val="AB46A6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kumimoji="0" lang="vi-VN" sz="2800" b="1" u="none" strike="noStrike" kern="1200" cap="none" spc="0" normalizeH="0" baseline="0" noProof="0" dirty="0">
              <a:ln>
                <a:noFill/>
              </a:ln>
              <a:solidFill>
                <a:srgbClr val="AB46A6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4D6728-5D4D-4E95-9FB6-F100E783EE54}"/>
                  </a:ext>
                </a:extLst>
              </p:cNvPr>
              <p:cNvSpPr txBox="1"/>
              <p:nvPr/>
            </p:nvSpPr>
            <p:spPr>
              <a:xfrm>
                <a:off x="1010680" y="4116807"/>
                <a:ext cx="482619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B46A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 kg </a:t>
                </a:r>
                <a14:m>
                  <m:oMath xmlns:m="http://schemas.openxmlformats.org/officeDocument/2006/math">
                    <m:r>
                      <a:rPr kumimoji="0" lang="vi-VN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B46A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B46A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 = 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AB46A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6 kg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B46A6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4D6728-5D4D-4E95-9FB6-F100E783E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680" y="4116807"/>
                <a:ext cx="4826192" cy="769441"/>
              </a:xfrm>
              <a:prstGeom prst="rect">
                <a:avLst/>
              </a:prstGeom>
              <a:blipFill>
                <a:blip r:embed="rId10"/>
                <a:stretch>
                  <a:fillRect l="-3287" b="-27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8986838" y="0"/>
            <a:ext cx="3014662" cy="171450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4D6728-5D4D-4E95-9FB6-F100E783EE54}"/>
              </a:ext>
            </a:extLst>
          </p:cNvPr>
          <p:cNvSpPr txBox="1"/>
          <p:nvPr/>
        </p:nvSpPr>
        <p:spPr>
          <a:xfrm>
            <a:off x="1010680" y="4036199"/>
            <a:ext cx="522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AB46A6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AB46A6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kg : 3 = 2 kg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D29601-BD8F-42D0-9A2F-A3E673A344A2}"/>
              </a:ext>
            </a:extLst>
          </p:cNvPr>
          <p:cNvSpPr txBox="1"/>
          <p:nvPr/>
        </p:nvSpPr>
        <p:spPr>
          <a:xfrm>
            <a:off x="6240573" y="4805830"/>
            <a:ext cx="27462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AB46A6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r>
              <a:rPr kumimoji="0" lang="vi-VN" sz="3200" b="1" u="none" strike="noStrike" kern="1200" cap="none" spc="0" normalizeH="0" baseline="0" noProof="0">
                <a:ln>
                  <a:noFill/>
                </a:ln>
                <a:solidFill>
                  <a:srgbClr val="AB46A6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AB46A6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AB46A6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AB46A6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AB46A6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=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AB46A6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</a:t>
            </a:r>
            <a:r>
              <a:rPr kumimoji="0" lang="vi-VN" sz="3200" b="1" u="none" strike="noStrike" kern="1200" cap="none" spc="0" normalizeH="0" baseline="0" noProof="0">
                <a:ln>
                  <a:noFill/>
                </a:ln>
                <a:solidFill>
                  <a:srgbClr val="AB46A6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kumimoji="0" lang="vi-VN" sz="2800" b="1" u="none" strike="noStrike" kern="1200" cap="none" spc="0" normalizeH="0" baseline="0" noProof="0" dirty="0">
              <a:ln>
                <a:noFill/>
              </a:ln>
              <a:solidFill>
                <a:srgbClr val="AB46A6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6BE0E9-D995-461A-8518-690F1071AA61}"/>
              </a:ext>
            </a:extLst>
          </p:cNvPr>
          <p:cNvCxnSpPr>
            <a:cxnSpLocks/>
          </p:cNvCxnSpPr>
          <p:nvPr/>
        </p:nvCxnSpPr>
        <p:spPr>
          <a:xfrm>
            <a:off x="404742" y="3278348"/>
            <a:ext cx="15087" cy="34629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6814" y="4333468"/>
            <a:ext cx="157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AB46A6"/>
                </a:solidFill>
                <a:latin typeface="HP001 4 hàng" panose="020B0603050302020204" pitchFamily="34" charset="0"/>
              </a:rPr>
              <a:t>a)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95512" y="4333469"/>
            <a:ext cx="717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AB46A6"/>
                </a:solidFill>
                <a:latin typeface="HP001 4 hàng" panose="020B0603050302020204" pitchFamily="34" charset="0"/>
              </a:rPr>
              <a:t>b)</a:t>
            </a:r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3C9F306C-16CC-4B59-A623-49B71E112397}"/>
              </a:ext>
            </a:extLst>
          </p:cNvPr>
          <p:cNvSpPr/>
          <p:nvPr/>
        </p:nvSpPr>
        <p:spPr>
          <a:xfrm>
            <a:off x="939454" y="3727634"/>
            <a:ext cx="238039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err="1">
                <a:solidFill>
                  <a:srgbClr val="A32D9D"/>
                </a:solidFill>
                <a:latin typeface="HP001 4 hàng" pitchFamily="34" charset="0"/>
                <a:cs typeface="Arial" pitchFamily="34" charset="0"/>
              </a:rPr>
              <a:t>Bài</a:t>
            </a:r>
            <a:r>
              <a:rPr lang="en-US" sz="3200" b="1">
                <a:solidFill>
                  <a:srgbClr val="A32D9D"/>
                </a:solidFill>
                <a:latin typeface="HP001 4 hàng" pitchFamily="34" charset="0"/>
                <a:cs typeface="Arial" pitchFamily="34" charset="0"/>
              </a:rPr>
              <a:t> 2:</a:t>
            </a:r>
            <a:endParaRPr lang="en-US" sz="3200" b="1" dirty="0">
              <a:solidFill>
                <a:srgbClr val="A32D9D"/>
              </a:solidFill>
              <a:latin typeface="HP001 4 hàng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0" grpId="0"/>
      <p:bldP spid="11" grpId="0"/>
      <p:bldP spid="12" grpId="0" build="p"/>
      <p:bldP spid="13" grpId="0" build="p"/>
      <p:bldP spid="16" grpId="0" build="p"/>
      <p:bldP spid="17" grpId="0" build="p"/>
      <p:bldP spid="21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60672" y="174170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60C1CD91-6F16-4ECC-9D6E-60ED0DCC4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450274A-E21C-4C6C-9622-251D01BDEB98}"/>
              </a:ext>
            </a:extLst>
          </p:cNvPr>
          <p:cNvSpPr/>
          <p:nvPr/>
        </p:nvSpPr>
        <p:spPr>
          <a:xfrm>
            <a:off x="1233817" y="1284824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5F7A3A-3C2A-44EC-9F15-E3C79E5FE8A2}"/>
              </a:ext>
            </a:extLst>
          </p:cNvPr>
          <p:cNvGrpSpPr/>
          <p:nvPr/>
        </p:nvGrpSpPr>
        <p:grpSpPr>
          <a:xfrm>
            <a:off x="1851624" y="1304789"/>
            <a:ext cx="1116312" cy="461666"/>
            <a:chOff x="1870518" y="1440653"/>
            <a:chExt cx="1116312" cy="45150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EF4762B-7408-44BB-B2D9-9652DBB859DA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56B9953-F744-48D7-8BA2-DAC93417596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4ACFD7-D445-4348-AD6E-0F6699B92E3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48D4EB-E614-4152-9E55-F175792C08B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D681E3F-B254-4E46-AED4-6B5963A4A70C}"/>
              </a:ext>
            </a:extLst>
          </p:cNvPr>
          <p:cNvSpPr txBox="1"/>
          <p:nvPr/>
        </p:nvSpPr>
        <p:spPr>
          <a:xfrm>
            <a:off x="867544" y="1844465"/>
            <a:ext cx="432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 Nâu nhặt được 20 hạt dẻ và chia đều cho các bạn.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693136-5C41-4F91-960D-C6E0774D3D3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540" y="2743088"/>
            <a:ext cx="4324792" cy="32878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BDCDCC-D83D-4040-9FF1-4FA704388445}"/>
              </a:ext>
            </a:extLst>
          </p:cNvPr>
          <p:cNvSpPr txBox="1"/>
          <p:nvPr/>
        </p:nvSpPr>
        <p:spPr>
          <a:xfrm>
            <a:off x="5558609" y="360507"/>
            <a:ext cx="472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Chia đều cho 5 bạn.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768AFB-B58D-4C32-9A41-1C87097ED805}"/>
              </a:ext>
            </a:extLst>
          </p:cNvPr>
          <p:cNvGrpSpPr/>
          <p:nvPr/>
        </p:nvGrpSpPr>
        <p:grpSpPr>
          <a:xfrm>
            <a:off x="6016699" y="1004134"/>
            <a:ext cx="2470496" cy="478938"/>
            <a:chOff x="6016699" y="1091218"/>
            <a:chExt cx="2470496" cy="47893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191574F-6214-487F-8E5E-49E21149BFDD}"/>
                </a:ext>
              </a:extLst>
            </p:cNvPr>
            <p:cNvSpPr/>
            <p:nvPr/>
          </p:nvSpPr>
          <p:spPr>
            <a:xfrm>
              <a:off x="6016699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81A8BE-F341-4F11-9D39-75AA8AC3F86C}"/>
                </a:ext>
              </a:extLst>
            </p:cNvPr>
            <p:cNvSpPr txBox="1"/>
            <p:nvPr/>
          </p:nvSpPr>
          <p:spPr>
            <a:xfrm>
              <a:off x="6706599" y="1091218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        =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9D1DDB5-64C3-442C-B554-D03AC39647C5}"/>
                </a:ext>
              </a:extLst>
            </p:cNvPr>
            <p:cNvSpPr/>
            <p:nvPr/>
          </p:nvSpPr>
          <p:spPr>
            <a:xfrm>
              <a:off x="6998871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F263B92-45BB-4340-B65D-5F09CEA9688A}"/>
                </a:ext>
              </a:extLst>
            </p:cNvPr>
            <p:cNvSpPr/>
            <p:nvPr/>
          </p:nvSpPr>
          <p:spPr>
            <a:xfrm>
              <a:off x="7981043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1A2198-3C3C-4E4C-851D-BC3F34EF524E}"/>
              </a:ext>
            </a:extLst>
          </p:cNvPr>
          <p:cNvGrpSpPr/>
          <p:nvPr/>
        </p:nvGrpSpPr>
        <p:grpSpPr>
          <a:xfrm>
            <a:off x="5558609" y="1746085"/>
            <a:ext cx="4064363" cy="478938"/>
            <a:chOff x="5558608" y="1789661"/>
            <a:chExt cx="4064363" cy="47893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94B1E3-A2C6-40CA-9783-74E89CFE2A16}"/>
                </a:ext>
              </a:extLst>
            </p:cNvPr>
            <p:cNvSpPr txBox="1"/>
            <p:nvPr/>
          </p:nvSpPr>
          <p:spPr>
            <a:xfrm>
              <a:off x="5558608" y="1798298"/>
              <a:ext cx="4064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 bạn được         hạt dẻ. 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0E74849-04F2-43A3-AA89-9A90E748903B}"/>
                </a:ext>
              </a:extLst>
            </p:cNvPr>
            <p:cNvSpPr/>
            <p:nvPr/>
          </p:nvSpPr>
          <p:spPr>
            <a:xfrm>
              <a:off x="7667316" y="178966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B364229-27D7-4683-96B1-DB1E2721949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7390" y="358278"/>
            <a:ext cx="2432579" cy="166805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7FF6C74-AC9D-4AA1-B0E6-C2613078C715}"/>
              </a:ext>
            </a:extLst>
          </p:cNvPr>
          <p:cNvSpPr txBox="1"/>
          <p:nvPr/>
        </p:nvSpPr>
        <p:spPr>
          <a:xfrm>
            <a:off x="5558609" y="2383522"/>
            <a:ext cx="472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Chia đều cho 4 bạn.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4331B7-AC9D-414D-9F04-46290CE03618}"/>
              </a:ext>
            </a:extLst>
          </p:cNvPr>
          <p:cNvGrpSpPr/>
          <p:nvPr/>
        </p:nvGrpSpPr>
        <p:grpSpPr>
          <a:xfrm>
            <a:off x="6016699" y="3027149"/>
            <a:ext cx="2470496" cy="478938"/>
            <a:chOff x="6016699" y="1091218"/>
            <a:chExt cx="2470496" cy="47893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990867D-76DD-45A2-9CA1-FE74743B2628}"/>
                </a:ext>
              </a:extLst>
            </p:cNvPr>
            <p:cNvSpPr/>
            <p:nvPr/>
          </p:nvSpPr>
          <p:spPr>
            <a:xfrm>
              <a:off x="6016699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2CA444B-676C-4ED5-AFA6-41A1F07CCB13}"/>
                </a:ext>
              </a:extLst>
            </p:cNvPr>
            <p:cNvSpPr txBox="1"/>
            <p:nvPr/>
          </p:nvSpPr>
          <p:spPr>
            <a:xfrm>
              <a:off x="6706599" y="1091218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        =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36078AC-5848-420A-978C-7686CA5E2B73}"/>
                </a:ext>
              </a:extLst>
            </p:cNvPr>
            <p:cNvSpPr/>
            <p:nvPr/>
          </p:nvSpPr>
          <p:spPr>
            <a:xfrm>
              <a:off x="6998871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C2B3F80-5B8A-4CE2-85AA-970406657208}"/>
                </a:ext>
              </a:extLst>
            </p:cNvPr>
            <p:cNvSpPr/>
            <p:nvPr/>
          </p:nvSpPr>
          <p:spPr>
            <a:xfrm>
              <a:off x="7981043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AB274C5-554F-41BE-AB69-45496B9A314E}"/>
              </a:ext>
            </a:extLst>
          </p:cNvPr>
          <p:cNvGrpSpPr/>
          <p:nvPr/>
        </p:nvGrpSpPr>
        <p:grpSpPr>
          <a:xfrm>
            <a:off x="5558609" y="3769100"/>
            <a:ext cx="4064363" cy="478938"/>
            <a:chOff x="5558608" y="1789661"/>
            <a:chExt cx="4064363" cy="47893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6B66520-69DD-44B6-B51C-EFDC5427F953}"/>
                </a:ext>
              </a:extLst>
            </p:cNvPr>
            <p:cNvSpPr txBox="1"/>
            <p:nvPr/>
          </p:nvSpPr>
          <p:spPr>
            <a:xfrm>
              <a:off x="5558608" y="1798298"/>
              <a:ext cx="4064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 bạn được         hạt dẻ. 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3E55E8D4-6DD6-46D1-8406-32875B72DC1F}"/>
                </a:ext>
              </a:extLst>
            </p:cNvPr>
            <p:cNvSpPr/>
            <p:nvPr/>
          </p:nvSpPr>
          <p:spPr>
            <a:xfrm>
              <a:off x="7667316" y="178966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6473770-BC00-40C9-AEA2-A4CEA1E01B6E}"/>
              </a:ext>
            </a:extLst>
          </p:cNvPr>
          <p:cNvSpPr txBox="1"/>
          <p:nvPr/>
        </p:nvSpPr>
        <p:spPr>
          <a:xfrm>
            <a:off x="5558609" y="4406537"/>
            <a:ext cx="472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Chia đều cho 2 bạn.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A69581-3F7B-4485-9C82-096E695ED830}"/>
              </a:ext>
            </a:extLst>
          </p:cNvPr>
          <p:cNvGrpSpPr/>
          <p:nvPr/>
        </p:nvGrpSpPr>
        <p:grpSpPr>
          <a:xfrm>
            <a:off x="6016699" y="5050164"/>
            <a:ext cx="2470496" cy="478938"/>
            <a:chOff x="6016699" y="1091218"/>
            <a:chExt cx="2470496" cy="47893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C78CDCB-54F1-4928-82D1-DE3AC59BA67F}"/>
                </a:ext>
              </a:extLst>
            </p:cNvPr>
            <p:cNvSpPr/>
            <p:nvPr/>
          </p:nvSpPr>
          <p:spPr>
            <a:xfrm>
              <a:off x="6016699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92D2D3-C378-42F7-8097-9D8B635C9DE1}"/>
                </a:ext>
              </a:extLst>
            </p:cNvPr>
            <p:cNvSpPr txBox="1"/>
            <p:nvPr/>
          </p:nvSpPr>
          <p:spPr>
            <a:xfrm>
              <a:off x="6706599" y="1091218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        =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C146A61-F0E8-449F-8D70-C4655D91E9FD}"/>
                </a:ext>
              </a:extLst>
            </p:cNvPr>
            <p:cNvSpPr/>
            <p:nvPr/>
          </p:nvSpPr>
          <p:spPr>
            <a:xfrm>
              <a:off x="6998871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3F1CBCD-70FB-4461-BD31-AA8992104763}"/>
                </a:ext>
              </a:extLst>
            </p:cNvPr>
            <p:cNvSpPr/>
            <p:nvPr/>
          </p:nvSpPr>
          <p:spPr>
            <a:xfrm>
              <a:off x="7981043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391F91C-6AD2-444C-8EA5-E3AF049AFEEE}"/>
              </a:ext>
            </a:extLst>
          </p:cNvPr>
          <p:cNvGrpSpPr/>
          <p:nvPr/>
        </p:nvGrpSpPr>
        <p:grpSpPr>
          <a:xfrm>
            <a:off x="5558609" y="5792115"/>
            <a:ext cx="4064363" cy="478938"/>
            <a:chOff x="5558608" y="1789661"/>
            <a:chExt cx="4064363" cy="47893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67B3CEC-A4F7-42D0-9B0B-6C5B45BB8DF6}"/>
                </a:ext>
              </a:extLst>
            </p:cNvPr>
            <p:cNvSpPr txBox="1"/>
            <p:nvPr/>
          </p:nvSpPr>
          <p:spPr>
            <a:xfrm>
              <a:off x="5558608" y="1798298"/>
              <a:ext cx="4064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 bạn được         hạt dẻ. 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D66544D-896F-47AC-AAB2-FD09504F1AA9}"/>
                </a:ext>
              </a:extLst>
            </p:cNvPr>
            <p:cNvSpPr/>
            <p:nvPr/>
          </p:nvSpPr>
          <p:spPr>
            <a:xfrm>
              <a:off x="7667316" y="178966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95FDC15-7F0A-422C-8FAF-1369E09DDDCF}"/>
              </a:ext>
            </a:extLst>
          </p:cNvPr>
          <p:cNvCxnSpPr/>
          <p:nvPr/>
        </p:nvCxnSpPr>
        <p:spPr>
          <a:xfrm>
            <a:off x="5326743" y="522514"/>
            <a:ext cx="0" cy="55498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AE0047D7-C450-436C-B523-EA3C252E6F5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7609" y="2323146"/>
            <a:ext cx="2432579" cy="17561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34B69CD-2306-48D7-9016-2DA8863800A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7609" y="4166916"/>
            <a:ext cx="2250538" cy="1756173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55DD185-DE1C-496C-AA88-6738CCF19C0E}"/>
              </a:ext>
            </a:extLst>
          </p:cNvPr>
          <p:cNvSpPr/>
          <p:nvPr/>
        </p:nvSpPr>
        <p:spPr>
          <a:xfrm>
            <a:off x="5955679" y="980671"/>
            <a:ext cx="679305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A30E95F-E9D3-4C8F-B39A-693B6F5A22F0}"/>
              </a:ext>
            </a:extLst>
          </p:cNvPr>
          <p:cNvSpPr/>
          <p:nvPr/>
        </p:nvSpPr>
        <p:spPr>
          <a:xfrm>
            <a:off x="6983014" y="980670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6CF9671-7303-4C86-B7E5-D7DAE746E84D}"/>
              </a:ext>
            </a:extLst>
          </p:cNvPr>
          <p:cNvSpPr/>
          <p:nvPr/>
        </p:nvSpPr>
        <p:spPr>
          <a:xfrm>
            <a:off x="7949329" y="989307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8F9B488-CE30-4BC4-AC7A-669B9F300C8B}"/>
              </a:ext>
            </a:extLst>
          </p:cNvPr>
          <p:cNvSpPr/>
          <p:nvPr/>
        </p:nvSpPr>
        <p:spPr>
          <a:xfrm>
            <a:off x="7652648" y="1715286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537FFEA-0AC2-4AF6-9D71-156165B26BB2}"/>
              </a:ext>
            </a:extLst>
          </p:cNvPr>
          <p:cNvSpPr/>
          <p:nvPr/>
        </p:nvSpPr>
        <p:spPr>
          <a:xfrm>
            <a:off x="5949844" y="3000351"/>
            <a:ext cx="679305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50C2EDA-AFCF-4ABC-A656-9F0241D4D8F4}"/>
              </a:ext>
            </a:extLst>
          </p:cNvPr>
          <p:cNvSpPr/>
          <p:nvPr/>
        </p:nvSpPr>
        <p:spPr>
          <a:xfrm>
            <a:off x="6977179" y="3000350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4AAAD89-0E18-4844-8B15-3DCAC855E38F}"/>
              </a:ext>
            </a:extLst>
          </p:cNvPr>
          <p:cNvSpPr/>
          <p:nvPr/>
        </p:nvSpPr>
        <p:spPr>
          <a:xfrm>
            <a:off x="7943494" y="3008987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0BD55B9-178C-4B05-A57A-FED21BDEA771}"/>
              </a:ext>
            </a:extLst>
          </p:cNvPr>
          <p:cNvSpPr/>
          <p:nvPr/>
        </p:nvSpPr>
        <p:spPr>
          <a:xfrm>
            <a:off x="7646813" y="3734966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5D53AC9-A01B-4B15-9CC9-856833622F9E}"/>
              </a:ext>
            </a:extLst>
          </p:cNvPr>
          <p:cNvSpPr/>
          <p:nvPr/>
        </p:nvSpPr>
        <p:spPr>
          <a:xfrm>
            <a:off x="5949844" y="5014738"/>
            <a:ext cx="679305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015BDD0-13AB-4E8A-AFB6-B6B578069981}"/>
              </a:ext>
            </a:extLst>
          </p:cNvPr>
          <p:cNvSpPr/>
          <p:nvPr/>
        </p:nvSpPr>
        <p:spPr>
          <a:xfrm>
            <a:off x="6977179" y="5014737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B8DEAD5-277A-4A66-9669-DA9B58BB24BE}"/>
              </a:ext>
            </a:extLst>
          </p:cNvPr>
          <p:cNvSpPr/>
          <p:nvPr/>
        </p:nvSpPr>
        <p:spPr>
          <a:xfrm>
            <a:off x="7911743" y="5023374"/>
            <a:ext cx="668767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0870286-52A6-4E42-BC69-BF7BC13CC646}"/>
              </a:ext>
            </a:extLst>
          </p:cNvPr>
          <p:cNvSpPr/>
          <p:nvPr/>
        </p:nvSpPr>
        <p:spPr>
          <a:xfrm>
            <a:off x="7589662" y="5749353"/>
            <a:ext cx="668755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7" grpId="0"/>
      <p:bldP spid="27" grpId="0"/>
      <p:bldP spid="36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A422841-284E-4B88-8FDC-F893157538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48"/>
          <a:stretch/>
        </p:blipFill>
        <p:spPr>
          <a:xfrm>
            <a:off x="1522000" y="2610687"/>
            <a:ext cx="8268568" cy="3430840"/>
          </a:xfrm>
          <a:prstGeom prst="rect">
            <a:avLst/>
          </a:prstGeom>
        </p:spPr>
      </p:pic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FEA5F576-94FA-4650-A605-BB6E88E17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108" y="243835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B6E628-C903-43DB-A55A-4F0D73A7B7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2479" y="608927"/>
            <a:ext cx="3285566" cy="23695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DC371F3-2859-46C6-9614-48EBE51E31D9}"/>
              </a:ext>
            </a:extLst>
          </p:cNvPr>
          <p:cNvSpPr/>
          <p:nvPr/>
        </p:nvSpPr>
        <p:spPr>
          <a:xfrm>
            <a:off x="870366" y="113176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43A826-820A-4733-8191-C949FD5CE302}"/>
              </a:ext>
            </a:extLst>
          </p:cNvPr>
          <p:cNvSpPr txBox="1"/>
          <p:nvPr/>
        </p:nvSpPr>
        <p:spPr>
          <a:xfrm>
            <a:off x="1336279" y="1131763"/>
            <a:ext cx="693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Chia 20 kg gạo vào các túi, mỗi túi 5 kg. Hỏi được bao nhiêu túi gạo như vậy?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00941" y="6500813"/>
            <a:ext cx="3186858" cy="35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522000" y="1619500"/>
            <a:ext cx="2375372" cy="708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79618" y="1569085"/>
            <a:ext cx="1834883" cy="666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19782" y="2023758"/>
            <a:ext cx="1120684" cy="62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866799" y="2023758"/>
            <a:ext cx="2662339" cy="124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8">
            <a:extLst>
              <a:ext uri="{FF2B5EF4-FFF2-40B4-BE49-F238E27FC236}">
                <a16:creationId xmlns:a16="http://schemas.microsoft.com/office/drawing/2014/main" id="{3C9F306C-16CC-4B59-A623-49B71E112397}"/>
              </a:ext>
            </a:extLst>
          </p:cNvPr>
          <p:cNvSpPr/>
          <p:nvPr/>
        </p:nvSpPr>
        <p:spPr>
          <a:xfrm>
            <a:off x="4665515" y="3689117"/>
            <a:ext cx="238039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600" b="1" dirty="0" err="1">
                <a:solidFill>
                  <a:srgbClr val="A32D9D"/>
                </a:solidFill>
                <a:latin typeface="HP001 4 hàng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A32D9D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A32D9D"/>
                </a:solidFill>
                <a:latin typeface="HP001 4 hàng" pitchFamily="34" charset="0"/>
                <a:cs typeface="Arial" pitchFamily="34" charset="0"/>
              </a:rPr>
              <a:t>giải</a:t>
            </a:r>
            <a:endParaRPr lang="en-US" sz="3600" b="1" dirty="0">
              <a:solidFill>
                <a:srgbClr val="A32D9D"/>
              </a:solidFill>
              <a:latin typeface="HP001 4 hàng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50950" y="4254848"/>
            <a:ext cx="66215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algn="ctr"/>
            <a:r>
              <a:rPr lang="en-US" sz="3600" b="1">
                <a:solidFill>
                  <a:srgbClr val="A32D9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Được số túi gạo như vậy là:</a:t>
            </a:r>
          </a:p>
          <a:p>
            <a:pPr marL="285750" lvl="1" algn="ctr"/>
            <a:r>
              <a:rPr lang="en-US" sz="3600" b="1">
                <a:solidFill>
                  <a:srgbClr val="560A3D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560A3D"/>
              </a:solidFill>
              <a:latin typeface="HP001 4 hàng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55677" y="5296767"/>
            <a:ext cx="28376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A32D9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Đáp số: 4 kg</a:t>
            </a:r>
            <a:endParaRPr lang="en-US" sz="3600" b="1" dirty="0">
              <a:solidFill>
                <a:srgbClr val="A32D9D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26588" y="4929111"/>
            <a:ext cx="3405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A32D9D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 : 5= 4 (kg)</a:t>
            </a:r>
            <a:endParaRPr lang="en-US" sz="3600">
              <a:solidFill>
                <a:srgbClr val="A32D9D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3C9F306C-16CC-4B59-A623-49B71E112397}"/>
              </a:ext>
            </a:extLst>
          </p:cNvPr>
          <p:cNvSpPr/>
          <p:nvPr/>
        </p:nvSpPr>
        <p:spPr>
          <a:xfrm>
            <a:off x="2148739" y="3025368"/>
            <a:ext cx="238039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600" b="1" err="1">
                <a:solidFill>
                  <a:srgbClr val="A32D9D"/>
                </a:solidFill>
                <a:latin typeface="HP001 4 hàng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A32D9D"/>
                </a:solidFill>
                <a:latin typeface="HP001 4 hàng" pitchFamily="34" charset="0"/>
                <a:cs typeface="Arial" pitchFamily="34" charset="0"/>
              </a:rPr>
              <a:t> 4:</a:t>
            </a:r>
            <a:endParaRPr lang="en-US" sz="3600" b="1" dirty="0">
              <a:solidFill>
                <a:srgbClr val="A32D9D"/>
              </a:solidFill>
              <a:latin typeface="HP001 4 hàng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2" grpId="0"/>
      <p:bldP spid="33" grpId="0"/>
      <p:bldP spid="34" grpId="0"/>
      <p:bldP spid="35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427</Words>
  <Application>Microsoft Office PowerPoint</Application>
  <PresentationFormat>Widescreen</PresentationFormat>
  <Paragraphs>166</Paragraphs>
  <Slides>10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等线</vt:lpstr>
      <vt:lpstr>微软雅黑</vt:lpstr>
      <vt:lpstr>Arial</vt:lpstr>
      <vt:lpstr>Arial-Rounded</vt:lpstr>
      <vt:lpstr>Calibri</vt:lpstr>
      <vt:lpstr>Cambria Math</vt:lpstr>
      <vt:lpstr>Comic Sans MS</vt:lpstr>
      <vt:lpstr>HP001 4 hàng</vt:lpstr>
      <vt:lpstr>Times New Roman</vt:lpstr>
      <vt:lpstr>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34</cp:revision>
  <dcterms:created xsi:type="dcterms:W3CDTF">2021-07-24T01:07:49Z</dcterms:created>
  <dcterms:modified xsi:type="dcterms:W3CDTF">2024-01-15T06:10:44Z</dcterms:modified>
</cp:coreProperties>
</file>