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 id="2147483720" r:id="rId3"/>
    <p:sldMasterId id="2147483732" r:id="rId4"/>
  </p:sldMasterIdLst>
  <p:notesMasterIdLst>
    <p:notesMasterId r:id="rId16"/>
  </p:notesMasterIdLst>
  <p:sldIdLst>
    <p:sldId id="371" r:id="rId5"/>
    <p:sldId id="341" r:id="rId6"/>
    <p:sldId id="333" r:id="rId7"/>
    <p:sldId id="373" r:id="rId8"/>
    <p:sldId id="372" r:id="rId9"/>
    <p:sldId id="334" r:id="rId10"/>
    <p:sldId id="335" r:id="rId11"/>
    <p:sldId id="336" r:id="rId12"/>
    <p:sldId id="360" r:id="rId13"/>
    <p:sldId id="353" r:id="rId14"/>
    <p:sldId id="368" r:id="rId15"/>
  </p:sldIdLst>
  <p:sldSz cx="6858000" cy="5143500"/>
  <p:notesSz cx="6858000" cy="9144000"/>
  <p:embeddedFontLst>
    <p:embeddedFont>
      <p:font typeface="HP001 4 hàng" panose="020B0603050302020204" pitchFamily="34" charset="0"/>
      <p:regular r:id="rId17"/>
      <p:bold r:id="rId18"/>
    </p:embeddedFont>
    <p:embeddedFont>
      <p:font typeface="Kalam" panose="020B0604020202020204" charset="0"/>
      <p:regular r:id="rId19"/>
      <p:bold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9" autoAdjust="0"/>
    <p:restoredTop sz="95846"/>
  </p:normalViewPr>
  <p:slideViewPr>
    <p:cSldViewPr snapToGrid="0">
      <p:cViewPr varScale="1">
        <p:scale>
          <a:sx n="84" d="100"/>
          <a:sy n="84" d="100"/>
        </p:scale>
        <p:origin x="8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3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283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13115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116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0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1/24/2024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8" y="4928056"/>
            <a:ext cx="1257075" cy="184666"/>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9015817"/>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642938"/>
            <a:ext cx="6858000" cy="3857625"/>
          </a:xfrm>
          <a:prstGeom prst="rect">
            <a:avLst/>
          </a:prstGeom>
        </p:spPr>
      </p:pic>
      <p:sp>
        <p:nvSpPr>
          <p:cNvPr id="2" name="Title 1"/>
          <p:cNvSpPr>
            <a:spLocks noGrp="1"/>
          </p:cNvSpPr>
          <p:nvPr>
            <p:ph type="ctrTitle"/>
          </p:nvPr>
        </p:nvSpPr>
        <p:spPr>
          <a:xfrm>
            <a:off x="1353077" y="1395123"/>
            <a:ext cx="4151846" cy="813163"/>
          </a:xfrm>
        </p:spPr>
        <p:txBody>
          <a:bodyPr>
            <a:normAutofit fontScale="90000"/>
          </a:bodyPr>
          <a:lstStyle/>
          <a:p>
            <a:r>
              <a:rPr lang="en-US" sz="2700" b="1" dirty="0" err="1">
                <a:solidFill>
                  <a:srgbClr val="0070C0"/>
                </a:solidFill>
                <a:latin typeface="Times New Roman" panose="02020603050405020304" pitchFamily="18" charset="0"/>
                <a:cs typeface="Times New Roman" panose="02020603050405020304" pitchFamily="18" charset="0"/>
                <a:sym typeface="+mn-ea"/>
              </a:rPr>
              <a:t>Chào</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mừng</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các</a:t>
            </a:r>
            <a:r>
              <a:rPr lang="en-US" sz="2700" b="1" dirty="0">
                <a:solidFill>
                  <a:srgbClr val="0070C0"/>
                </a:solidFill>
                <a:latin typeface="Times New Roman" panose="02020603050405020304" pitchFamily="18" charset="0"/>
                <a:cs typeface="Times New Roman" panose="02020603050405020304" pitchFamily="18" charset="0"/>
                <a:sym typeface="+mn-ea"/>
              </a:rPr>
              <a:t> em </a:t>
            </a:r>
            <a:r>
              <a:rPr lang="en-US" sz="2700" b="1" dirty="0" err="1">
                <a:solidFill>
                  <a:srgbClr val="0070C0"/>
                </a:solidFill>
                <a:latin typeface="Times New Roman" panose="02020603050405020304" pitchFamily="18" charset="0"/>
                <a:cs typeface="Times New Roman" panose="02020603050405020304" pitchFamily="18" charset="0"/>
                <a:sym typeface="+mn-ea"/>
              </a:rPr>
              <a:t>đến</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với</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vi-VN" sz="27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27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4"/>
          <a:stretch>
            <a:fillRect/>
          </a:stretch>
        </p:blipFill>
        <p:spPr>
          <a:xfrm>
            <a:off x="2498884" y="2301716"/>
            <a:ext cx="1848445" cy="2198846"/>
          </a:xfrm>
          <a:prstGeom prst="rect">
            <a:avLst/>
          </a:prstGeom>
        </p:spPr>
      </p:pic>
    </p:spTree>
    <p:extLst>
      <p:ext uri="{BB962C8B-B14F-4D97-AF65-F5344CB8AC3E}">
        <p14:creationId xmlns:p14="http://schemas.microsoft.com/office/powerpoint/2010/main" val="11483311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44574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50763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765178" y="961542"/>
            <a:ext cx="4801663" cy="493148"/>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2000" b="1" dirty="0">
                <a:solidFill>
                  <a:srgbClr val="FF0000"/>
                </a:solidFill>
                <a:latin typeface="UTM Avo" panose="02040603050506020204" pitchFamily="18" charset="0"/>
              </a:rPr>
              <a:t>r</a:t>
            </a:r>
            <a:r>
              <a:rPr lang="vi-VN" sz="2000" dirty="0">
                <a:latin typeface="UTM Avo" panose="02040603050506020204" pitchFamily="18" charset="0"/>
              </a:rPr>
              <a:t>, </a:t>
            </a:r>
            <a:r>
              <a:rPr lang="vi-VN" sz="2000" b="1" dirty="0">
                <a:solidFill>
                  <a:srgbClr val="FF0000"/>
                </a:solidFill>
                <a:latin typeface="UTM Avo" panose="02040603050506020204" pitchFamily="18" charset="0"/>
              </a:rPr>
              <a:t>d</a:t>
            </a:r>
            <a:r>
              <a:rPr lang="vi-VN" sz="2000" dirty="0">
                <a:latin typeface="UTM Avo" panose="02040603050506020204" pitchFamily="18" charset="0"/>
              </a:rPr>
              <a:t> </a:t>
            </a:r>
            <a:r>
              <a:rPr lang="vi-VN" sz="1800" dirty="0">
                <a:latin typeface="UTM Avo" panose="02040603050506020204" pitchFamily="18" charset="0"/>
              </a:rPr>
              <a:t>hoặc </a:t>
            </a:r>
            <a:r>
              <a:rPr lang="vi-VN" sz="2000" b="1" dirty="0">
                <a:solidFill>
                  <a:srgbClr val="FF0000"/>
                </a:solidFill>
                <a:latin typeface="UTM Avo" panose="02040603050506020204" pitchFamily="18" charset="0"/>
              </a:rPr>
              <a:t>gi</a:t>
            </a:r>
            <a:r>
              <a:rPr lang="vi-VN" sz="18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id="{7F3FAC21-B224-DC48-9C2F-3D971B7C3D60}"/>
              </a:ext>
            </a:extLst>
          </p:cNvPr>
          <p:cNvGrpSpPr/>
          <p:nvPr/>
        </p:nvGrpSpPr>
        <p:grpSpPr>
          <a:xfrm>
            <a:off x="1344110" y="1720042"/>
            <a:ext cx="4697874" cy="2400657"/>
            <a:chOff x="1344110" y="1720042"/>
            <a:chExt cx="4697874" cy="2400657"/>
          </a:xfrm>
        </p:grpSpPr>
        <p:sp>
          <p:nvSpPr>
            <p:cNvPr id="4" name="Rectangle 3">
              <a:extLst>
                <a:ext uri="{FF2B5EF4-FFF2-40B4-BE49-F238E27FC236}">
                  <a16:creationId xmlns:a16="http://schemas.microsoft.com/office/drawing/2014/main" id="{795184D0-493B-9D40-A318-071FD9BE94D2}"/>
                </a:ext>
              </a:extLst>
            </p:cNvPr>
            <p:cNvSpPr/>
            <p:nvPr/>
          </p:nvSpPr>
          <p:spPr>
            <a:xfrm>
              <a:off x="1344110" y="1720042"/>
              <a:ext cx="4697874" cy="2400657"/>
            </a:xfrm>
            <a:prstGeom prst="rect">
              <a:avLst/>
            </a:prstGeom>
          </p:spPr>
          <p:txBody>
            <a:bodyPr wrap="square">
              <a:spAutoFit/>
            </a:bodyPr>
            <a:lstStyle/>
            <a:p>
              <a:pPr>
                <a:lnSpc>
                  <a:spcPct val="150000"/>
                </a:lnSpc>
              </a:pPr>
              <a:r>
                <a:rPr lang="vi-VN" sz="2000">
                  <a:latin typeface="UTM Avo" panose="02040603050506020204" pitchFamily="18" charset="0"/>
                  <a:ea typeface="Calibri" panose="020F0502020204030204" pitchFamily="34" charset="0"/>
                </a:rPr>
                <a:t>Mưa               </a:t>
              </a:r>
              <a:r>
                <a:rPr lang="en-US" sz="2000">
                  <a:latin typeface="UTM Avo" panose="02040603050506020204" pitchFamily="18" charset="0"/>
                  <a:ea typeface="Calibri" panose="020F0502020204030204" pitchFamily="34" charset="0"/>
                </a:rPr>
                <a:t>      </a:t>
              </a:r>
              <a:r>
                <a:rPr lang="vi-VN" sz="2000">
                  <a:latin typeface="UTM Avo" panose="02040603050506020204" pitchFamily="18" charset="0"/>
                  <a:ea typeface="Calibri" panose="020F0502020204030204" pitchFamily="34" charset="0"/>
                </a:rPr>
                <a:t>ăng </a:t>
              </a:r>
              <a:r>
                <a:rPr lang="vi-VN" sz="2000" dirty="0">
                  <a:latin typeface="UTM Avo" panose="02040603050506020204" pitchFamily="18" charset="0"/>
                  <a:ea typeface="Calibri" panose="020F0502020204030204" pitchFamily="34" charset="0"/>
                </a:rPr>
                <a:t>trên đồng</a:t>
              </a:r>
              <a:endParaRPr lang="en-VN"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Uốn mềm ngọn lúa</a:t>
              </a:r>
              <a:endParaRPr lang="en-VN"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Hoa </a:t>
              </a:r>
              <a:r>
                <a:rPr lang="vi-VN" sz="2000">
                  <a:latin typeface="UTM Avo" panose="02040603050506020204" pitchFamily="18" charset="0"/>
                  <a:ea typeface="Calibri" panose="020F0502020204030204" pitchFamily="34" charset="0"/>
                </a:rPr>
                <a:t>xoan theo</a:t>
              </a:r>
              <a:r>
                <a:rPr lang="en-US" sz="2000">
                  <a:latin typeface="UTM Avo" panose="02040603050506020204" pitchFamily="18" charset="0"/>
                  <a:ea typeface="Calibri" panose="020F0502020204030204" pitchFamily="34" charset="0"/>
                </a:rPr>
                <a:t>           </a:t>
              </a:r>
              <a:r>
                <a:rPr lang="vi-VN" sz="200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ó</a:t>
              </a:r>
              <a:endParaRPr lang="en-VN" sz="2000" dirty="0">
                <a:latin typeface="Times New Roman" panose="02020603050405020304" pitchFamily="18" charset="0"/>
                <a:ea typeface="Calibri" panose="020F0502020204030204" pitchFamily="34" charset="0"/>
              </a:endParaRPr>
            </a:p>
            <a:p>
              <a:pPr>
                <a:lnSpc>
                  <a:spcPct val="150000"/>
                </a:lnSpc>
              </a:pPr>
              <a:r>
                <a:rPr lang="en-US" sz="2000">
                  <a:latin typeface="UTM Avo" panose="02040603050506020204" pitchFamily="18" charset="0"/>
                  <a:ea typeface="Calibri" panose="020F0502020204030204" pitchFamily="34" charset="0"/>
                </a:rPr>
                <a:t>                   </a:t>
              </a:r>
              <a:r>
                <a:rPr lang="vi-VN" sz="2000">
                  <a:latin typeface="UTM Avo" panose="02040603050506020204" pitchFamily="18" charset="0"/>
                  <a:ea typeface="Calibri" panose="020F0502020204030204" pitchFamily="34" charset="0"/>
                </a:rPr>
                <a:t>ải </a:t>
              </a:r>
              <a:r>
                <a:rPr lang="vi-VN" sz="2000" dirty="0">
                  <a:latin typeface="UTM Avo" panose="02040603050506020204" pitchFamily="18" charset="0"/>
                  <a:ea typeface="Calibri" panose="020F0502020204030204" pitchFamily="34" charset="0"/>
                </a:rPr>
                <a:t>tím mặt đường.</a:t>
              </a:r>
              <a:endParaRPr lang="en-VN" sz="2000" dirty="0">
                <a:latin typeface="Times New Roman" panose="02020603050405020304" pitchFamily="18" charset="0"/>
                <a:ea typeface="Calibri" panose="020F0502020204030204" pitchFamily="34" charset="0"/>
              </a:endParaRPr>
            </a:p>
            <a:p>
              <a:pPr algn="r">
                <a:lnSpc>
                  <a:spcPct val="150000"/>
                </a:lnSpc>
              </a:pPr>
              <a:r>
                <a:rPr lang="vi-VN" sz="2000" dirty="0">
                  <a:latin typeface="UTM Avo" panose="02040603050506020204" pitchFamily="18" charset="0"/>
                  <a:ea typeface="Calibri" panose="020F0502020204030204" pitchFamily="34" charset="0"/>
                </a:rPr>
                <a:t>	(Theo Nguyễn Bao)</a:t>
              </a:r>
              <a:endParaRPr lang="en-VN" sz="20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66841" y="-489696"/>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0916" y="3723395"/>
            <a:ext cx="2070594" cy="1454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575EFEA-A3F3-C84B-B2F5-8FEE838EED2B}"/>
              </a:ext>
            </a:extLst>
          </p:cNvPr>
          <p:cNvSpPr/>
          <p:nvPr/>
        </p:nvSpPr>
        <p:spPr>
          <a:xfrm>
            <a:off x="2004851" y="1778547"/>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UTM Avo" panose="02040603050506020204" pitchFamily="18" charset="0"/>
                <a:cs typeface="Arial"/>
                <a:sym typeface="Arial"/>
              </a:rPr>
              <a:t>gi</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Rectangle 12">
            <a:extLst>
              <a:ext uri="{FF2B5EF4-FFF2-40B4-BE49-F238E27FC236}">
                <a16:creationId xmlns:a16="http://schemas.microsoft.com/office/drawing/2014/main" id="{0575EFEA-A3F3-C84B-B2F5-8FEE838EED2B}"/>
              </a:ext>
            </a:extLst>
          </p:cNvPr>
          <p:cNvSpPr/>
          <p:nvPr/>
        </p:nvSpPr>
        <p:spPr>
          <a:xfrm>
            <a:off x="3321105" y="2646748"/>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UTM Avo" panose="02040603050506020204" pitchFamily="18" charset="0"/>
                <a:cs typeface="Arial"/>
                <a:sym typeface="Arial"/>
              </a:rPr>
              <a:t>gi</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Rectangle 13">
            <a:extLst>
              <a:ext uri="{FF2B5EF4-FFF2-40B4-BE49-F238E27FC236}">
                <a16:creationId xmlns:a16="http://schemas.microsoft.com/office/drawing/2014/main" id="{0575EFEA-A3F3-C84B-B2F5-8FEE838EED2B}"/>
              </a:ext>
            </a:extLst>
          </p:cNvPr>
          <p:cNvSpPr/>
          <p:nvPr/>
        </p:nvSpPr>
        <p:spPr>
          <a:xfrm>
            <a:off x="1283213" y="3150115"/>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UTM Avo" panose="02040603050506020204" pitchFamily="18" charset="0"/>
                <a:cs typeface="Arial"/>
                <a:sym typeface="Arial"/>
              </a:rPr>
              <a:t>R</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599064" y="518441"/>
            <a:ext cx="6010080" cy="45506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en-VN" sz="1800" dirty="0"/>
              <a:t> </a:t>
            </a:r>
            <a:endParaRPr lang="vi-VN" sz="1800" dirty="0">
              <a:latin typeface="UTM Avo" panose="02040603050506020204" pitchFamily="18" charset="0"/>
            </a:endParaRPr>
          </a:p>
        </p:txBody>
      </p:sp>
      <p:grpSp>
        <p:nvGrpSpPr>
          <p:cNvPr id="26" name="Group 25">
            <a:extLst>
              <a:ext uri="{FF2B5EF4-FFF2-40B4-BE49-F238E27FC236}">
                <a16:creationId xmlns:a16="http://schemas.microsoft.com/office/drawing/2014/main" id="{5601F4A3-4F26-2843-A429-296FF2C55FA3}"/>
              </a:ext>
            </a:extLst>
          </p:cNvPr>
          <p:cNvGrpSpPr/>
          <p:nvPr/>
        </p:nvGrpSpPr>
        <p:grpSpPr>
          <a:xfrm>
            <a:off x="280425" y="1164452"/>
            <a:ext cx="6068995" cy="3416320"/>
            <a:chOff x="345209" y="1164453"/>
            <a:chExt cx="6794214" cy="3416320"/>
          </a:xfrm>
        </p:grpSpPr>
        <p:sp>
          <p:nvSpPr>
            <p:cNvPr id="5" name="Rectangle 4">
              <a:extLst>
                <a:ext uri="{FF2B5EF4-FFF2-40B4-BE49-F238E27FC236}">
                  <a16:creationId xmlns:a16="http://schemas.microsoft.com/office/drawing/2014/main" id="{EB2CFFF4-6CDF-804E-84CC-5E12102AEB29}"/>
                </a:ext>
              </a:extLst>
            </p:cNvPr>
            <p:cNvSpPr/>
            <p:nvPr/>
          </p:nvSpPr>
          <p:spPr>
            <a:xfrm>
              <a:off x="345209" y="1164453"/>
              <a:ext cx="6794214" cy="3416320"/>
            </a:xfrm>
            <a:prstGeom prst="rect">
              <a:avLst/>
            </a:prstGeom>
          </p:spPr>
          <p:txBody>
            <a:bodyPr wrap="square">
              <a:spAutoFit/>
            </a:bodyPr>
            <a:lstStyle/>
            <a:p>
              <a:pPr algn="just">
                <a:lnSpc>
                  <a:spcPct val="200000"/>
                </a:lnSpc>
              </a:pPr>
              <a:r>
                <a:rPr lang="vi-VN" sz="1800" dirty="0">
                  <a:latin typeface="UTM Avo" panose="02040603050506020204" pitchFamily="18" charset="0"/>
                  <a:ea typeface="Calibri" panose="020F0502020204030204" pitchFamily="34" charset="0"/>
                </a:rPr>
                <a:t>- Vườn cây tươi tốt nhờ công (sức/sứt</a:t>
              </a:r>
              <a:r>
                <a:rPr lang="vi-VN" sz="1800">
                  <a:latin typeface="UTM Avo" panose="02040603050506020204" pitchFamily="18" charset="0"/>
                  <a:ea typeface="Calibri" panose="020F0502020204030204" pitchFamily="34" charset="0"/>
                </a:rPr>
                <a:t>)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lao </a:t>
              </a:r>
              <a:r>
                <a:rPr lang="vi-VN" sz="1800" dirty="0">
                  <a:latin typeface="UTM Avo" panose="02040603050506020204" pitchFamily="18" charset="0"/>
                  <a:ea typeface="Calibri" panose="020F0502020204030204" pitchFamily="34" charset="0"/>
                </a:rPr>
                <a:t>động của cô bác nông dân.</a:t>
              </a:r>
            </a:p>
            <a:p>
              <a:pPr algn="just">
                <a:lnSpc>
                  <a:spcPct val="200000"/>
                </a:lnSpc>
              </a:pPr>
              <a:r>
                <a:rPr lang="vi-VN" sz="1800" dirty="0">
                  <a:latin typeface="UTM Avo" panose="02040603050506020204" pitchFamily="18" charset="0"/>
                  <a:ea typeface="Calibri" panose="020F0502020204030204" pitchFamily="34" charset="0"/>
                </a:rPr>
                <a:t>- Đầu xuân, dân làng nô (nức/nứt</a:t>
              </a:r>
              <a:r>
                <a:rPr lang="vi-VN" sz="1800">
                  <a:latin typeface="UTM Avo" panose="02040603050506020204" pitchFamily="18" charset="0"/>
                  <a:ea typeface="Calibri" panose="020F0502020204030204" pitchFamily="34" charset="0"/>
                </a:rPr>
                <a:t>)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ra </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đồng </a:t>
              </a:r>
              <a:r>
                <a:rPr lang="vi-VN" sz="1800" dirty="0">
                  <a:latin typeface="UTM Avo" panose="02040603050506020204" pitchFamily="18" charset="0"/>
                  <a:ea typeface="Calibri" panose="020F0502020204030204" pitchFamily="34" charset="0"/>
                </a:rPr>
                <a:t>để trồng cây.</a:t>
              </a:r>
            </a:p>
            <a:p>
              <a:pPr algn="just">
                <a:lnSpc>
                  <a:spcPct val="200000"/>
                </a:lnSpc>
              </a:pPr>
              <a:r>
                <a:rPr lang="vi-VN" sz="1800" dirty="0">
                  <a:latin typeface="UTM Avo" panose="02040603050506020204" pitchFamily="18" charset="0"/>
                  <a:ea typeface="Calibri" panose="020F0502020204030204" pitchFamily="34" charset="0"/>
                </a:rPr>
                <a:t>- Nhiều loại củ, quả được dùng để làm (mức/ </a:t>
              </a:r>
              <a:r>
                <a:rPr lang="vi-VN" sz="1800">
                  <a:latin typeface="UTM Avo" panose="02040603050506020204" pitchFamily="18" charset="0"/>
                  <a:ea typeface="Calibri" panose="020F0502020204030204" pitchFamily="34" charset="0"/>
                </a:rPr>
                <a:t>mứt)</a:t>
              </a:r>
              <a:r>
                <a:rPr lang="en-US" sz="1800">
                  <a:latin typeface="UTM Avo" panose="02040603050506020204" pitchFamily="18" charset="0"/>
                  <a:ea typeface="Calibri" panose="020F0502020204030204" pitchFamily="34" charset="0"/>
                </a:rPr>
                <a:t>             </a:t>
              </a:r>
              <a:r>
                <a:rPr lang="vi-VN" sz="1800">
                  <a:latin typeface="UTM Avo" panose="02040603050506020204" pitchFamily="18" charset="0"/>
                  <a:ea typeface="Calibri" panose="020F0502020204030204" pitchFamily="34" charset="0"/>
                </a:rPr>
                <a:t>     </a:t>
              </a:r>
              <a:r>
                <a:rPr lang="vi-VN" sz="1800" dirty="0">
                  <a:solidFill>
                    <a:schemeClr val="accent2"/>
                  </a:solidFill>
                  <a:latin typeface="UTM Avo" panose="02040603050506020204" pitchFamily="18" charset="0"/>
                  <a:ea typeface="Calibri" panose="020F0502020204030204" pitchFamily="34" charset="0"/>
                </a:rPr>
                <a:t>mứt  </a:t>
              </a:r>
              <a:r>
                <a:rPr lang="vi-VN" sz="18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0" name="Straight Connector 9">
                <a:extLst>
                  <a:ext uri="{FF2B5EF4-FFF2-40B4-BE49-F238E27FC236}">
                    <a16:creationId xmlns:a16="http://schemas.microsoft.com/office/drawing/2014/main" id="{C2118E12-C4FE-7145-AF06-8D0DC451BF25}"/>
                  </a:ext>
                </a:extLst>
              </p:cNvPr>
              <p:cNvCxnSpPr>
                <a:cxnSpLocks/>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43BE29-D52D-544B-98DA-183FBF38CEE4}"/>
                  </a:ext>
                </a:extLst>
              </p:cNvPr>
              <p:cNvCxnSpPr/>
              <p:nvPr/>
            </p:nvCxnSpPr>
            <p:spPr>
              <a:xfrm flipH="1">
                <a:off x="4920939" y="152805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8" name="Straight Connector 17">
                <a:extLst>
                  <a:ext uri="{FF2B5EF4-FFF2-40B4-BE49-F238E27FC236}">
                    <a16:creationId xmlns:a16="http://schemas.microsoft.com/office/drawing/2014/main"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153996AA-C9BB-A944-8661-F8801A7992D4}"/>
                </a:ext>
              </a:extLst>
            </p:cNvPr>
            <p:cNvGrpSpPr/>
            <p:nvPr/>
          </p:nvGrpSpPr>
          <p:grpSpPr>
            <a:xfrm>
              <a:off x="594889" y="4042707"/>
              <a:ext cx="339906" cy="363894"/>
              <a:chOff x="4750987" y="1350738"/>
              <a:chExt cx="339906" cy="363894"/>
            </a:xfrm>
          </p:grpSpPr>
          <p:sp>
            <p:nvSpPr>
              <p:cNvPr id="22" name="Rectangle 21">
                <a:extLst>
                  <a:ext uri="{FF2B5EF4-FFF2-40B4-BE49-F238E27FC236}">
                    <a16:creationId xmlns:a16="http://schemas.microsoft.com/office/drawing/2014/main" id="{FD95A5A9-F14B-DF4E-AD84-C31B14F84413}"/>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23" name="Straight Connector 22">
                <a:extLst>
                  <a:ext uri="{FF2B5EF4-FFF2-40B4-BE49-F238E27FC236}">
                    <a16:creationId xmlns:a16="http://schemas.microsoft.com/office/drawing/2014/main" id="{12800477-3776-C046-948F-EBE0D15E29BC}"/>
                  </a:ext>
                </a:extLst>
              </p:cNvPr>
              <p:cNvCxnSpPr>
                <a:stCxn id="22" idx="0"/>
                <a:endCxn id="22"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90F602F-43BE-E24D-807C-1B18E08CBA63}"/>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BD2D8EE-5712-1A4F-948C-0C4291DEF59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id="{835C70B7-6DB3-CD46-BFD8-F5CFA89FC699}"/>
              </a:ext>
            </a:extLst>
          </p:cNvPr>
          <p:cNvSpPr/>
          <p:nvPr/>
        </p:nvSpPr>
        <p:spPr>
          <a:xfrm>
            <a:off x="3111045" y="1396963"/>
            <a:ext cx="493059"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Oval 27">
            <a:extLst>
              <a:ext uri="{FF2B5EF4-FFF2-40B4-BE49-F238E27FC236}">
                <a16:creationId xmlns:a16="http://schemas.microsoft.com/office/drawing/2014/main" id="{8CADC005-E5E7-7A44-A59F-518A7730CDD9}"/>
              </a:ext>
            </a:extLst>
          </p:cNvPr>
          <p:cNvSpPr/>
          <p:nvPr/>
        </p:nvSpPr>
        <p:spPr>
          <a:xfrm>
            <a:off x="2566170" y="2442215"/>
            <a:ext cx="59660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Oval 28">
            <a:extLst>
              <a:ext uri="{FF2B5EF4-FFF2-40B4-BE49-F238E27FC236}">
                <a16:creationId xmlns:a16="http://schemas.microsoft.com/office/drawing/2014/main" id="{4A7AD4B2-3B9E-274C-932B-B0F20F5B4A52}"/>
              </a:ext>
            </a:extLst>
          </p:cNvPr>
          <p:cNvSpPr/>
          <p:nvPr/>
        </p:nvSpPr>
        <p:spPr>
          <a:xfrm>
            <a:off x="5772352" y="3530810"/>
            <a:ext cx="65626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122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386192" y="578414"/>
            <a:ext cx="1631953" cy="733740"/>
            <a:chOff x="360464" y="617893"/>
            <a:chExt cx="1631953" cy="733740"/>
          </a:xfrm>
        </p:grpSpPr>
        <p:sp>
          <p:nvSpPr>
            <p:cNvPr id="18" name="TextBox 17">
              <a:extLst>
                <a:ext uri="{FF2B5EF4-FFF2-40B4-BE49-F238E27FC236}">
                  <a16:creationId xmlns:a16="http://schemas.microsoft.com/office/drawing/2014/main" id="{1DC349C8-2331-8940-AB59-F1749133B80A}"/>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83932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254640" y="1808285"/>
            <a:ext cx="3012363" cy="523220"/>
          </a:xfrm>
          <a:prstGeom prst="rect">
            <a:avLst/>
          </a:prstGeom>
          <a:noFill/>
        </p:spPr>
        <p:txBody>
          <a:bodyPr wrap="none" rtlCol="0">
            <a:spAutoFit/>
          </a:bodyPr>
          <a:lstStyle/>
          <a:p>
            <a:r>
              <a:rPr lang="en-US" sz="2800" b="1">
                <a:solidFill>
                  <a:srgbClr val="17479D"/>
                </a:solidFill>
                <a:latin typeface="UTM Avo" panose="02040603050506020204" pitchFamily="18" charset="0"/>
              </a:rPr>
              <a:t>YÊU CẦU CẦN ĐẠT</a:t>
            </a:r>
            <a:endParaRPr lang="en-VN"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553998"/>
          </a:xfrm>
          <a:prstGeom prst="rect">
            <a:avLst/>
          </a:prstGeom>
          <a:noFill/>
        </p:spPr>
        <p:txBody>
          <a:bodyPr wrap="square" rtlCol="0">
            <a:spAutoFit/>
          </a:bodyPr>
          <a:lstStyle/>
          <a:p>
            <a:pPr algn="just">
              <a:lnSpc>
                <a:spcPct val="150000"/>
              </a:lnSpc>
            </a:pPr>
            <a:r>
              <a:rPr lang="en-US" sz="2000" b="1">
                <a:solidFill>
                  <a:schemeClr val="accent1">
                    <a:lumMod val="75000"/>
                  </a:schemeClr>
                </a:solidFill>
                <a:latin typeface="UTM Avo" panose="02040603050506020204" pitchFamily="18" charset="0"/>
              </a:rPr>
              <a:t>Biết viết chính tả theo hình thức n</a:t>
            </a:r>
            <a:r>
              <a:rPr lang="vi-VN" sz="2000" b="1">
                <a:solidFill>
                  <a:schemeClr val="accent1">
                    <a:lumMod val="75000"/>
                  </a:schemeClr>
                </a:solidFill>
                <a:latin typeface="UTM Avo" panose="02040603050506020204" pitchFamily="18" charset="0"/>
              </a:rPr>
              <a:t>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553998"/>
          </a:xfrm>
          <a:prstGeom prst="rect">
            <a:avLst/>
          </a:prstGeom>
          <a:noFill/>
        </p:spPr>
        <p:txBody>
          <a:bodyPr wrap="square" rtlCol="0">
            <a:spAutoFit/>
          </a:bodyPr>
          <a:lstStyle/>
          <a:p>
            <a:pPr algn="just">
              <a:lnSpc>
                <a:spcPct val="150000"/>
              </a:lnSpc>
            </a:pPr>
            <a:r>
              <a:rPr lang="en-US" sz="2000" b="1">
                <a:solidFill>
                  <a:schemeClr val="accent1">
                    <a:lumMod val="75000"/>
                  </a:schemeClr>
                </a:solidFill>
                <a:latin typeface="UTM Avo" panose="02040603050506020204" pitchFamily="18" charset="0"/>
              </a:rPr>
              <a:t>Làm đúng b</a:t>
            </a:r>
            <a:r>
              <a:rPr lang="vi-VN" sz="2000" b="1">
                <a:solidFill>
                  <a:schemeClr val="accent1">
                    <a:lumMod val="75000"/>
                  </a:schemeClr>
                </a:solidFill>
                <a:latin typeface="UTM Avo" panose="02040603050506020204" pitchFamily="18" charset="0"/>
              </a:rPr>
              <a:t>ài tập </a:t>
            </a:r>
            <a:r>
              <a:rPr lang="en-US" sz="2000" b="1">
                <a:solidFill>
                  <a:schemeClr val="accent1">
                    <a:lumMod val="75000"/>
                  </a:schemeClr>
                </a:solidFill>
                <a:latin typeface="UTM Avo" panose="02040603050506020204" pitchFamily="18" charset="0"/>
              </a:rPr>
              <a:t>phân biệt </a:t>
            </a:r>
            <a:r>
              <a:rPr lang="vi-VN" sz="2000" b="1">
                <a:solidFill>
                  <a:schemeClr val="accent1">
                    <a:lumMod val="75000"/>
                  </a:schemeClr>
                </a:solidFill>
                <a:latin typeface="UTM Avo" panose="02040603050506020204" pitchFamily="18" charset="0"/>
              </a:rPr>
              <a:t>chính </a:t>
            </a:r>
            <a:r>
              <a:rPr lang="vi-VN" sz="2000" b="1" dirty="0">
                <a:solidFill>
                  <a:schemeClr val="accent1">
                    <a:lumMod val="75000"/>
                  </a:schemeClr>
                </a:solidFill>
                <a:latin typeface="UTM Avo" panose="02040603050506020204" pitchFamily="18" charset="0"/>
              </a:rPr>
              <a:t>tả: g/ gh.</a:t>
            </a:r>
            <a:endParaRPr lang="vi-VN" sz="2000" dirty="0">
              <a:solidFill>
                <a:schemeClr val="accent1">
                  <a:lumMod val="75000"/>
                </a:schemeClr>
              </a:solidFill>
              <a:latin typeface="UTM Avo" panose="02040603050506020204" pitchFamily="18" charset="0"/>
            </a:endParaRPr>
          </a:p>
        </p:txBody>
      </p:sp>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A4204ED8-1DF5-594F-A543-EAE26ECD9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21281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717861"/>
            <a:ext cx="5999771" cy="3720249"/>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000" dirty="0">
                <a:latin typeface="UTM Avo" panose="02040603050506020204" pitchFamily="18" charset="0"/>
              </a:rPr>
              <a:t> </a:t>
            </a:r>
          </a:p>
          <a:p>
            <a:pPr marL="266700" algn="just">
              <a:lnSpc>
                <a:spcPct val="150000"/>
              </a:lnSpc>
            </a:pP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Tree>
    <p:extLst>
      <p:ext uri="{BB962C8B-B14F-4D97-AF65-F5344CB8AC3E}">
        <p14:creationId xmlns:p14="http://schemas.microsoft.com/office/powerpoint/2010/main" val="4414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004B8BF-59BE-42E7-A0E3-02D90B1AC5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328"/>
          <a:stretch/>
        </p:blipFill>
        <p:spPr bwMode="auto">
          <a:xfrm>
            <a:off x="297184" y="1283956"/>
            <a:ext cx="6389365" cy="288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4AB7E27-7FC7-4C47-811B-15050CA3E690}"/>
              </a:ext>
            </a:extLst>
          </p:cNvPr>
          <p:cNvSpPr txBox="1"/>
          <p:nvPr/>
        </p:nvSpPr>
        <p:spPr>
          <a:xfrm>
            <a:off x="1227718" y="1310191"/>
            <a:ext cx="4024370"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Mùa vàng</a:t>
            </a:r>
            <a:endParaRPr lang="en-US" sz="2100" b="1" dirty="0">
              <a:solidFill>
                <a:srgbClr val="7030A0"/>
              </a:solidFill>
              <a:latin typeface="HP001 4 hàng" panose="020B0603050302020204" pitchFamily="34"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362752" y="3353494"/>
            <a:ext cx="5164961" cy="577081"/>
          </a:xfrm>
          <a:prstGeom prst="rect">
            <a:avLst/>
          </a:prstGeom>
          <a:noFill/>
        </p:spPr>
        <p:txBody>
          <a:bodyPr wrap="square" rtlCol="0">
            <a:spAutoFit/>
          </a:bodyPr>
          <a:lstStyle/>
          <a:p>
            <a:pPr marL="5954" algn="just" defTabSz="685800">
              <a:lnSpc>
                <a:spcPct val="150000"/>
              </a:lnSpc>
            </a:pPr>
            <a:r>
              <a:rPr lang="en-US" sz="2100" b="1">
                <a:solidFill>
                  <a:srgbClr val="7030A0"/>
                </a:solidFill>
                <a:latin typeface="HP001 4 hàng" panose="020B0603050302020204" pitchFamily="34" charset="0"/>
              </a:rPr>
              <a:t>ra hoa kết trái và chín rộ</a:t>
            </a:r>
            <a:r>
              <a:rPr lang="vi-VN" sz="2100" b="1">
                <a:solidFill>
                  <a:srgbClr val="7030A0"/>
                </a:solidFill>
                <a:latin typeface="HP001 4 hàng" panose="020B0603050302020204" pitchFamily="34" charset="0"/>
              </a:rPr>
              <a:t>.</a:t>
            </a:r>
            <a:r>
              <a:rPr lang="vi-VN" sz="2100" b="1" dirty="0">
                <a:solidFill>
                  <a:srgbClr val="7030A0"/>
                </a:solidFill>
                <a:latin typeface="HP001 4 hàng" panose="020B0603050302020204" pitchFamily="34" charset="0"/>
              </a:rPr>
              <a:t>	    </a:t>
            </a:r>
            <a:endParaRPr lang="en-US" sz="2100" b="1" dirty="0">
              <a:solidFill>
                <a:srgbClr val="7030A0"/>
              </a:solidFill>
              <a:latin typeface="HP001 4 hàng" panose="020B0603050302020204" pitchFamily="34" charset="0"/>
            </a:endParaRPr>
          </a:p>
        </p:txBody>
      </p:sp>
      <p:sp>
        <p:nvSpPr>
          <p:cNvPr id="10" name="TextBox 9">
            <a:extLst>
              <a:ext uri="{FF2B5EF4-FFF2-40B4-BE49-F238E27FC236}">
                <a16:creationId xmlns:a16="http://schemas.microsoft.com/office/drawing/2014/main" id="{196CC4BC-AB0B-4E0B-B144-17F97594B90F}"/>
              </a:ext>
            </a:extLst>
          </p:cNvPr>
          <p:cNvSpPr txBox="1"/>
          <p:nvPr/>
        </p:nvSpPr>
        <p:spPr>
          <a:xfrm>
            <a:off x="570827" y="1706874"/>
            <a:ext cx="6287173" cy="577081"/>
          </a:xfrm>
          <a:prstGeom prst="rect">
            <a:avLst/>
          </a:prstGeom>
          <a:noFill/>
        </p:spPr>
        <p:txBody>
          <a:bodyPr wrap="square" rtlCol="0">
            <a:spAutoFit/>
          </a:bodyPr>
          <a:lstStyle/>
          <a:p>
            <a:pPr algn="ctr" defTabSz="685800">
              <a:lnSpc>
                <a:spcPct val="150000"/>
              </a:lnSpc>
            </a:pPr>
            <a:r>
              <a:rPr lang="vi-VN" sz="2100" b="1">
                <a:solidFill>
                  <a:srgbClr val="7030A0"/>
                </a:solidFill>
                <a:latin typeface="HP001 4 hàng" panose="020B0603050302020204" pitchFamily="34" charset="0"/>
              </a:rPr>
              <a:t> </a:t>
            </a:r>
            <a:r>
              <a:rPr lang="en-US" sz="2100" b="1">
                <a:solidFill>
                  <a:srgbClr val="7030A0"/>
                </a:solidFill>
                <a:latin typeface="HP001 4 hàng" panose="020B0603050302020204" pitchFamily="34" charset="0"/>
              </a:rPr>
              <a:t>Để có cái thu hoạch, người nông dân phải làm rất</a:t>
            </a:r>
            <a:endParaRPr lang="en-US" sz="21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A3D3896E-4382-47BF-8230-892159C299F9}"/>
              </a:ext>
            </a:extLst>
          </p:cNvPr>
          <p:cNvSpPr txBox="1"/>
          <p:nvPr/>
        </p:nvSpPr>
        <p:spPr>
          <a:xfrm>
            <a:off x="-39756" y="2142132"/>
            <a:ext cx="6976842"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nhiều việc. Họ phải cày bừa, gieo hạt và ươm mầm.</a:t>
            </a:r>
            <a:endParaRPr lang="en-US" sz="2100" b="1" dirty="0">
              <a:solidFill>
                <a:srgbClr val="7030A0"/>
              </a:solidFill>
              <a:latin typeface="HP001 4 hàng" panose="020B0603050302020204" pitchFamily="34" charset="0"/>
            </a:endParaRPr>
          </a:p>
        </p:txBody>
      </p:sp>
      <p:sp>
        <p:nvSpPr>
          <p:cNvPr id="13" name="TextBox 12">
            <a:extLst>
              <a:ext uri="{FF2B5EF4-FFF2-40B4-BE49-F238E27FC236}">
                <a16:creationId xmlns:a16="http://schemas.microsoft.com/office/drawing/2014/main" id="{D0BD0BB9-E123-4D7B-9B19-9AD051E72F0F}"/>
              </a:ext>
            </a:extLst>
          </p:cNvPr>
          <p:cNvSpPr txBox="1"/>
          <p:nvPr/>
        </p:nvSpPr>
        <p:spPr>
          <a:xfrm>
            <a:off x="-107071" y="2529012"/>
            <a:ext cx="7075807" cy="577081"/>
          </a:xfrm>
          <a:prstGeom prst="rect">
            <a:avLst/>
          </a:prstGeom>
          <a:noFill/>
        </p:spPr>
        <p:txBody>
          <a:bodyPr wrap="square" rtlCol="0">
            <a:spAutoFit/>
          </a:bodyPr>
          <a:lstStyle/>
          <a:p>
            <a:pPr algn="ctr" defTabSz="685800">
              <a:lnSpc>
                <a:spcPct val="150000"/>
              </a:lnSpc>
            </a:pPr>
            <a:r>
              <a:rPr lang="vi-VN" sz="2100" b="1">
                <a:solidFill>
                  <a:srgbClr val="7030A0"/>
                </a:solidFill>
                <a:latin typeface="HP001 4 hàng" panose="020B0603050302020204" pitchFamily="34" charset="0"/>
              </a:rPr>
              <a:t> </a:t>
            </a:r>
            <a:r>
              <a:rPr lang="en-US" sz="2100" b="1">
                <a:solidFill>
                  <a:srgbClr val="7030A0"/>
                </a:solidFill>
                <a:latin typeface="HP001 4 hàng" panose="020B0603050302020204" pitchFamily="34" charset="0"/>
              </a:rPr>
              <a:t>Rồi mưa nắng, hạn hán, họ phải đổ mồ hôi chăm</a:t>
            </a:r>
            <a:endParaRPr lang="en-US" sz="2100" b="1" dirty="0">
              <a:solidFill>
                <a:srgbClr val="7030A0"/>
              </a:solidFill>
              <a:latin typeface="HP001 4 hàng" panose="020B0603050302020204" pitchFamily="34" charset="0"/>
            </a:endParaRPr>
          </a:p>
        </p:txBody>
      </p:sp>
      <p:sp>
        <p:nvSpPr>
          <p:cNvPr id="17" name="TextBox 16">
            <a:extLst>
              <a:ext uri="{FF2B5EF4-FFF2-40B4-BE49-F238E27FC236}">
                <a16:creationId xmlns:a16="http://schemas.microsoft.com/office/drawing/2014/main" id="{499AF55B-F647-4B8F-828F-B3A3572C71D4}"/>
              </a:ext>
            </a:extLst>
          </p:cNvPr>
          <p:cNvSpPr txBox="1"/>
          <p:nvPr/>
        </p:nvSpPr>
        <p:spPr>
          <a:xfrm>
            <a:off x="-39756" y="2935498"/>
            <a:ext cx="7085045" cy="577081"/>
          </a:xfrm>
          <a:prstGeom prst="rect">
            <a:avLst/>
          </a:prstGeom>
          <a:noFill/>
        </p:spPr>
        <p:txBody>
          <a:bodyPr wrap="square" rtlCol="0">
            <a:spAutoFit/>
          </a:bodyPr>
          <a:lstStyle/>
          <a:p>
            <a:pPr algn="ctr" defTabSz="685800">
              <a:lnSpc>
                <a:spcPct val="150000"/>
              </a:lnSpc>
            </a:pPr>
            <a:r>
              <a:rPr lang="en-US" sz="2100" b="1">
                <a:solidFill>
                  <a:srgbClr val="7030A0"/>
                </a:solidFill>
                <a:latin typeface="HP001 4 hàng" panose="020B0603050302020204" pitchFamily="34" charset="0"/>
              </a:rPr>
              <a:t>sóc vườn cây, ruộng đồng. Nhờ thế mà cây lớn dần,</a:t>
            </a:r>
            <a:endParaRPr lang="en-US" sz="2100" b="1" dirty="0">
              <a:solidFill>
                <a:srgbClr val="7030A0"/>
              </a:solidFill>
              <a:latin typeface="HP001 4 hàng" panose="020B0603050302020204" pitchFamily="34" charset="0"/>
            </a:endParaRPr>
          </a:p>
        </p:txBody>
      </p:sp>
      <p:sp>
        <p:nvSpPr>
          <p:cNvPr id="14" name="TextBox 13">
            <a:extLst>
              <a:ext uri="{FF2B5EF4-FFF2-40B4-BE49-F238E27FC236}">
                <a16:creationId xmlns:a16="http://schemas.microsoft.com/office/drawing/2014/main" id="{65E50D79-D5D5-4A0C-85F0-E856281EFF91}"/>
              </a:ext>
            </a:extLst>
          </p:cNvPr>
          <p:cNvSpPr txBox="1"/>
          <p:nvPr/>
        </p:nvSpPr>
        <p:spPr>
          <a:xfrm>
            <a:off x="-367199" y="782468"/>
            <a:ext cx="7910999" cy="577081"/>
          </a:xfrm>
          <a:prstGeom prst="rect">
            <a:avLst/>
          </a:prstGeom>
          <a:noFill/>
        </p:spPr>
        <p:txBody>
          <a:bodyPr wrap="square" rtlCol="0">
            <a:spAutoFit/>
          </a:bodyPr>
          <a:lstStyle/>
          <a:p>
            <a:pPr algn="ctr" defTabSz="685800">
              <a:lnSpc>
                <a:spcPct val="150000"/>
              </a:lnSpc>
            </a:pPr>
            <a:r>
              <a:rPr lang="en-US" sz="2100" b="1">
                <a:solidFill>
                  <a:srgbClr val="213054"/>
                </a:solidFill>
                <a:latin typeface="Times New Roman" panose="02020603050405020304" pitchFamily="18" charset="0"/>
                <a:cs typeface="Times New Roman" panose="02020603050405020304" pitchFamily="18" charset="0"/>
              </a:rPr>
              <a:t>Đoạn văn có những chữ cái nào viết hoa?</a:t>
            </a:r>
            <a:endParaRPr lang="en-US" sz="2100" b="1" dirty="0">
              <a:solidFill>
                <a:srgbClr val="213054"/>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24033DE-105C-4CF1-B1E6-5ABAB1EFF70E}"/>
              </a:ext>
            </a:extLst>
          </p:cNvPr>
          <p:cNvCxnSpPr>
            <a:cxnSpLocks/>
          </p:cNvCxnSpPr>
          <p:nvPr/>
        </p:nvCxnSpPr>
        <p:spPr>
          <a:xfrm>
            <a:off x="2610762" y="174510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75C50F-81BC-4572-B5B0-A3053A4375C6}"/>
              </a:ext>
            </a:extLst>
          </p:cNvPr>
          <p:cNvCxnSpPr>
            <a:cxnSpLocks/>
          </p:cNvCxnSpPr>
          <p:nvPr/>
        </p:nvCxnSpPr>
        <p:spPr>
          <a:xfrm>
            <a:off x="884818" y="220176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E5ED5F-03CF-4F35-A0EF-302FB7951FA4}"/>
              </a:ext>
            </a:extLst>
          </p:cNvPr>
          <p:cNvCxnSpPr>
            <a:cxnSpLocks/>
          </p:cNvCxnSpPr>
          <p:nvPr/>
        </p:nvCxnSpPr>
        <p:spPr>
          <a:xfrm>
            <a:off x="1724691" y="2606220"/>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7C36FD-2859-4E5E-BC77-FC8148107D7C}"/>
              </a:ext>
            </a:extLst>
          </p:cNvPr>
          <p:cNvCxnSpPr>
            <a:cxnSpLocks/>
          </p:cNvCxnSpPr>
          <p:nvPr/>
        </p:nvCxnSpPr>
        <p:spPr>
          <a:xfrm>
            <a:off x="502247" y="3045496"/>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58D7AE-0551-73A9-FA16-D71AF4CEA10C}"/>
              </a:ext>
            </a:extLst>
          </p:cNvPr>
          <p:cNvCxnSpPr>
            <a:cxnSpLocks/>
          </p:cNvCxnSpPr>
          <p:nvPr/>
        </p:nvCxnSpPr>
        <p:spPr>
          <a:xfrm>
            <a:off x="3512147" y="3422074"/>
            <a:ext cx="241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21281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717861"/>
            <a:ext cx="5999771" cy="3720249"/>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000" dirty="0">
                <a:latin typeface="UTM Avo" panose="02040603050506020204" pitchFamily="18" charset="0"/>
              </a:rPr>
              <a:t> </a:t>
            </a:r>
          </a:p>
          <a:p>
            <a:pPr marL="266700" algn="just">
              <a:lnSpc>
                <a:spcPct val="150000"/>
              </a:lnSpc>
            </a:pP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643177" y="1620300"/>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3522098" y="1620300"/>
            <a:ext cx="851124" cy="115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flipV="1">
            <a:off x="1707083" y="2082847"/>
            <a:ext cx="867290" cy="5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flipV="1">
            <a:off x="1217435" y="2998845"/>
            <a:ext cx="759709" cy="4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A0F28B-0BC3-4CF8-976A-8660CBAA8517}"/>
              </a:ext>
            </a:extLst>
          </p:cNvPr>
          <p:cNvSpPr txBox="1"/>
          <p:nvPr/>
        </p:nvSpPr>
        <p:spPr>
          <a:xfrm>
            <a:off x="320772" y="3384326"/>
            <a:ext cx="5789043" cy="577081"/>
          </a:xfrm>
          <a:prstGeom prst="rect">
            <a:avLst/>
          </a:prstGeom>
          <a:noFill/>
        </p:spPr>
        <p:txBody>
          <a:bodyPr wrap="square">
            <a:spAutoFit/>
          </a:bodyPr>
          <a:lstStyle/>
          <a:p>
            <a:pPr algn="ctr" defTabSz="685800">
              <a:lnSpc>
                <a:spcPct val="150000"/>
              </a:lnSpc>
            </a:pPr>
            <a:r>
              <a:rPr lang="en-US" sz="2100" b="1">
                <a:solidFill>
                  <a:srgbClr val="213054"/>
                </a:solidFill>
                <a:latin typeface="Times New Roman" panose="02020603050405020304" pitchFamily="18" charset="0"/>
                <a:cs typeface="Times New Roman" panose="02020603050405020304" pitchFamily="18" charset="0"/>
              </a:rPr>
              <a:t>Đoạn văn có những chữ nào dễ viết sai?</a:t>
            </a:r>
            <a:endParaRPr lang="en-US" sz="2100" b="1" dirty="0">
              <a:solidFill>
                <a:srgbClr val="21305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cày bừa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gieo hạt</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a:latin typeface="UTM Avo" panose="02040603050506020204" pitchFamily="18" charset="0"/>
              </a:rPr>
              <a:t>     </a:t>
            </a:r>
            <a:r>
              <a:rPr lang="en-US" sz="2400">
                <a:latin typeface="UTM Avo" panose="02040603050506020204" pitchFamily="18" charset="0"/>
              </a:rPr>
              <a:t> kết trái</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hạn hán</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4252957" y="943794"/>
            <a:ext cx="2942667" cy="2961864"/>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33578" y="432728"/>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33090" y="369496"/>
            <a:ext cx="5311568" cy="4941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 </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417078" y="1029607"/>
            <a:ext cx="5311568" cy="3170099"/>
            <a:chOff x="-528710" y="1453166"/>
            <a:chExt cx="5311568" cy="3170099"/>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453166"/>
              <a:ext cx="5311568" cy="3170099"/>
            </a:xfrm>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grpFill/>
            <a:ln w="19050">
              <a:noFill/>
            </a:ln>
          </p:spPr>
          <p:txBody>
            <a:bodyPr wrap="square" anchor="b">
              <a:spAutoFit/>
            </a:bodyPr>
            <a:lstStyle/>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Cuốc </a:t>
              </a:r>
              <a:r>
                <a:rPr lang="vi-VN" sz="2000">
                  <a:latin typeface="UTM Avo" panose="02040603050506020204" pitchFamily="18" charset="0"/>
                  <a:ea typeface="Calibri" panose="020F0502020204030204" pitchFamily="34" charset="0"/>
                  <a:cs typeface="Times New Roman" panose="02020603050405020304" pitchFamily="18" charset="0"/>
                </a:rPr>
                <a:t>con về</a:t>
              </a:r>
              <a:r>
                <a:rPr lang="en-US" sz="2000">
                  <a:latin typeface="UTM Avo" panose="02040603050506020204" pitchFamily="18" charset="0"/>
                  <a:ea typeface="Calibri" panose="020F0502020204030204" pitchFamily="34" charset="0"/>
                  <a:cs typeface="Times New Roman" panose="02020603050405020304" pitchFamily="18" charset="0"/>
                </a:rPr>
                <a:t>            </a:t>
              </a:r>
              <a:r>
                <a:rPr lang="vi-VN" sz="2000">
                  <a:latin typeface="UTM Avo" panose="02040603050506020204" pitchFamily="18" charset="0"/>
                  <a:ea typeface="Calibri" panose="020F0502020204030204" pitchFamily="34" charset="0"/>
                  <a:cs typeface="Times New Roman" panose="02020603050405020304" pitchFamily="18" charset="0"/>
                </a:rPr>
                <a:t>                   hè</a:t>
              </a:r>
              <a:r>
                <a:rPr lang="en-US" sz="2000">
                  <a:latin typeface="UTM Avo" panose="02040603050506020204" pitchFamily="18" charset="0"/>
                  <a:ea typeface="Calibri" panose="020F0502020204030204" pitchFamily="34" charset="0"/>
                  <a:cs typeface="Times New Roman" panose="02020603050405020304" pitchFamily="18" charset="0"/>
                </a:rPr>
                <a:t>.</a:t>
              </a:r>
              <a:endParaRPr lang="vi-VN" sz="2000" dirty="0">
                <a:latin typeface="UTM Avo" panose="02040603050506020204" pitchFamily="18" charset="0"/>
                <a:ea typeface="Calibri" panose="020F0502020204030204" pitchFamily="34" charset="0"/>
                <a:cs typeface="Times New Roman" panose="02020603050405020304" pitchFamily="18" charset="0"/>
              </a:endParaRP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en-VN" sz="2000" dirty="0">
                  <a:latin typeface="UTM Avo" panose="02040603050506020204" pitchFamily="18" charset="0"/>
                  <a:ea typeface="Calibri" panose="020F0502020204030204" pitchFamily="34" charset="0"/>
                </a:rPr>
                <a:t>(Nguyễn Văn Chương)</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47590" y="1704847"/>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VN"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2113006" y="1201636"/>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nghỉ</a:t>
            </a:r>
            <a:endParaRPr kumimoji="0" lang="en-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3079508" y="1949522"/>
            <a:ext cx="893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ngát</a:t>
            </a:r>
          </a:p>
        </p:txBody>
      </p:sp>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445</Words>
  <Application>Microsoft Office PowerPoint</Application>
  <PresentationFormat>Custom</PresentationFormat>
  <Paragraphs>54</Paragraphs>
  <Slides>11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Times New Roman</vt:lpstr>
      <vt:lpstr>Arial</vt:lpstr>
      <vt:lpstr>UTM Cookies</vt:lpstr>
      <vt:lpstr>Calibri Light</vt:lpstr>
      <vt:lpstr>Montserrat</vt:lpstr>
      <vt:lpstr>Kalam</vt:lpstr>
      <vt:lpstr>HP001 4 hàng</vt:lpstr>
      <vt:lpstr>UTM Avo</vt:lpstr>
      <vt:lpstr>Calibri</vt:lpstr>
      <vt:lpstr>Doodle Sketchbook by Slidesgo</vt:lpstr>
      <vt:lpstr>1_Doodle Sketchbook by Slidesgo</vt:lpstr>
      <vt:lpstr>1_Office Theme</vt:lpstr>
      <vt:lpstr>2_Doodle Sketchbook by Slidesgo</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Dương</cp:lastModifiedBy>
  <cp:revision>216</cp:revision>
  <dcterms:modified xsi:type="dcterms:W3CDTF">2024-01-24T13:43:03Z</dcterms:modified>
</cp:coreProperties>
</file>