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73" r:id="rId5"/>
    <p:sldMasterId id="2147483895" r:id="rId6"/>
    <p:sldMasterId id="2147483925" r:id="rId7"/>
  </p:sldMasterIdLst>
  <p:notesMasterIdLst>
    <p:notesMasterId r:id="rId18"/>
  </p:notesMasterIdLst>
  <p:sldIdLst>
    <p:sldId id="3401" r:id="rId8"/>
    <p:sldId id="2884" r:id="rId9"/>
    <p:sldId id="3399" r:id="rId10"/>
    <p:sldId id="3402" r:id="rId11"/>
    <p:sldId id="3403" r:id="rId12"/>
    <p:sldId id="2889" r:id="rId13"/>
    <p:sldId id="2897" r:id="rId14"/>
    <p:sldId id="2892" r:id="rId15"/>
    <p:sldId id="496" r:id="rId16"/>
    <p:sldId id="340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7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04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621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29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970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999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58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93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9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83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image" Target="../media/image48.png"/><Relationship Id="rId4" Type="http://schemas.openxmlformats.org/officeDocument/2006/relationships/image" Target="../media/image43.png"/><Relationship Id="rId9" Type="http://schemas.openxmlformats.org/officeDocument/2006/relationships/image" Target="../media/image4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60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7" Type="http://schemas.openxmlformats.org/officeDocument/2006/relationships/image" Target="../media/image38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6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4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0.png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3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00.png"/><Relationship Id="rId5" Type="http://schemas.microsoft.com/office/2007/relationships/hdphoto" Target="../media/hdphoto8.wdp"/><Relationship Id="rId4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101094" y="1431697"/>
            <a:ext cx="7692042" cy="120032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smtClean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 BIỆT CÁC CON!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475893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338092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295314" y="1431697"/>
            <a:ext cx="7303602" cy="2517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8: BẢNG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NHÂN 2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009014" y="2174765"/>
            <a:ext cx="8035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888149" y="4467583"/>
            <a:ext cx="8176847" cy="262235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altLang="zh-CN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  <a:sym typeface="Arial"/>
              </a:rPr>
              <a:t> </a:t>
            </a:r>
            <a:endParaRPr lang="zh-CN" altLang="en-US" sz="135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  <a:sym typeface="Arial"/>
            </a:endParaRPr>
          </a:p>
        </p:txBody>
      </p:sp>
      <p:pic>
        <p:nvPicPr>
          <p:cNvPr id="5" name="Picture 2" descr="Download Sun Cartoon Png - Sun Clipart PNG Image with No Background -  PNGkey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83" y="-88720"/>
            <a:ext cx="1194834" cy="119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loud cartoon rainbow tilted sticker - TenStickers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67" y="737539"/>
            <a:ext cx="1426001" cy="74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artoon C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222" y1="63958" x2="6444" y2="63958"/>
                        <a14:foregroundMark x1="98778" y1="62292" x2="89444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" y="5766568"/>
            <a:ext cx="2046436" cy="109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193" y="324603"/>
            <a:ext cx="885008" cy="95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Cute cloud cartoon Royalty Free Vector Image - VectorStock"/>
          <p:cNvPicPr>
            <a:picLocks noChangeAspect="1" noChangeArrowheads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300" r="97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244" y="183031"/>
            <a:ext cx="1202228" cy="1298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oạt hình lời Nói bóng - phim hoạt hình bóng bay png tải về - Miễn phí  trong suốt Trái Tim png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919" y="4467583"/>
            <a:ext cx="2793599" cy="21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2D4FA1-FB6B-40C7-80E2-EF00DCFB18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05" y="1734486"/>
            <a:ext cx="8135660" cy="299533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DC23FE-3D33-4238-B019-6845E3C2FAD4}"/>
              </a:ext>
            </a:extLst>
          </p:cNvPr>
          <p:cNvSpPr txBox="1"/>
          <p:nvPr/>
        </p:nvSpPr>
        <p:spPr>
          <a:xfrm>
            <a:off x="2510322" y="2034959"/>
            <a:ext cx="6304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Thứ </a:t>
            </a:r>
            <a:r>
              <a:rPr lang="vi-VN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hai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err="1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30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tháng 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1 năm 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202</a:t>
            </a:r>
            <a:r>
              <a:rPr lang="vi-VN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3</a:t>
            </a:r>
            <a:endParaRPr lang="en-US" sz="28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1BB35-6DD0-450F-811D-2D857114B750}"/>
              </a:ext>
            </a:extLst>
          </p:cNvPr>
          <p:cNvSpPr txBox="1"/>
          <p:nvPr/>
        </p:nvSpPr>
        <p:spPr>
          <a:xfrm>
            <a:off x="4795363" y="2616193"/>
            <a:ext cx="1032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en-US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lang="en-US" sz="28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8EEF82-A254-4E11-8368-B5609AC19B0B}"/>
              </a:ext>
            </a:extLst>
          </p:cNvPr>
          <p:cNvSpPr txBox="1"/>
          <p:nvPr/>
        </p:nvSpPr>
        <p:spPr>
          <a:xfrm>
            <a:off x="3639181" y="3214127"/>
            <a:ext cx="406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</a:pPr>
            <a:r>
              <a:rPr lang="vi-VN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Bảng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nhân </a:t>
            </a:r>
            <a:r>
              <a:rPr lang="vi-VN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2 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( </a:t>
            </a:r>
            <a:r>
              <a:rPr lang="vi-VN" sz="2800" b="1" ker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T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iết </a:t>
            </a:r>
            <a:r>
              <a:rPr lang="en-US" sz="2800" b="1" kern="0" smtClean="0">
                <a:solidFill>
                  <a:srgbClr val="990099"/>
                </a:solidFill>
                <a:latin typeface="HP001 4 hàng" panose="020B0603050302020204" pitchFamily="34" charset="0"/>
                <a:cs typeface="Arial"/>
                <a:sym typeface="Arial"/>
              </a:rPr>
              <a:t>2)</a:t>
            </a:r>
            <a:endParaRPr lang="en-US" sz="2800" b="1" kern="0" dirty="0">
              <a:solidFill>
                <a:srgbClr val="990099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915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48702" y="2989942"/>
            <a:ext cx="2128897" cy="338276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955" y="2651690"/>
            <a:ext cx="7109475" cy="1137800"/>
            <a:chOff x="1103555" y="2176827"/>
            <a:chExt cx="7109475" cy="1137800"/>
          </a:xfrm>
        </p:grpSpPr>
        <p:grpSp>
          <p:nvGrpSpPr>
            <p:cNvPr id="9" name="Group 8"/>
            <p:cNvGrpSpPr/>
            <p:nvPr/>
          </p:nvGrpSpPr>
          <p:grpSpPr>
            <a:xfrm>
              <a:off x="1103555" y="2176827"/>
              <a:ext cx="676367" cy="847560"/>
              <a:chOff x="2176483" y="1171869"/>
              <a:chExt cx="676367" cy="71120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176483" y="1171869"/>
                <a:ext cx="676367" cy="711200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328583" y="1235618"/>
                <a:ext cx="389850" cy="4906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8" name="Rectangle 7"/>
            <p:cNvSpPr/>
            <p:nvPr/>
          </p:nvSpPr>
          <p:spPr>
            <a:xfrm>
              <a:off x="1779922" y="2360520"/>
              <a:ext cx="6433108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280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vi-VN" sz="2800" smtClean="0">
                  <a:latin typeface="Times New Roman" pitchFamily="18" charset="0"/>
                  <a:cs typeface="Times New Roman" pitchFamily="18" charset="0"/>
                </a:rPr>
                <a:t>Vận dụng tính nhẩm, biết đếm cách đều 2</a:t>
              </a:r>
              <a:r>
                <a:rPr lang="nl-NL" sz="2800" smtClean="0">
                  <a:latin typeface="Times New Roman" pitchFamily="18" charset="0"/>
                  <a:cs typeface="Times New Roman" pitchFamily="18" charset="0"/>
                </a:rPr>
                <a:t>. 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nl-NL" sz="280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881520" y="78779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87444" y="4053709"/>
            <a:ext cx="8074173" cy="832654"/>
            <a:chOff x="2139404" y="4717545"/>
            <a:chExt cx="8074173" cy="832654"/>
          </a:xfrm>
        </p:grpSpPr>
        <p:grpSp>
          <p:nvGrpSpPr>
            <p:cNvPr id="12" name="Group 11"/>
            <p:cNvGrpSpPr/>
            <p:nvPr/>
          </p:nvGrpSpPr>
          <p:grpSpPr>
            <a:xfrm>
              <a:off x="2139404" y="4717545"/>
              <a:ext cx="661194" cy="832654"/>
              <a:chOff x="2175403" y="901454"/>
              <a:chExt cx="609600" cy="711200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2175403" y="901454"/>
                <a:ext cx="609600" cy="711200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DC4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325340" y="1001857"/>
                <a:ext cx="359429" cy="4994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en-US" sz="3200" b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917368" y="4847459"/>
              <a:ext cx="729620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nl-NL" sz="2800" smtClean="0">
                  <a:latin typeface="Times New Roman" pitchFamily="18" charset="0"/>
                  <a:cs typeface="Times New Roman" pitchFamily="18" charset="0"/>
                </a:rPr>
                <a:t>Vận dụng giải bài toán thực tế. 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88100" y="1264843"/>
            <a:ext cx="4107115" cy="1138664"/>
            <a:chOff x="988100" y="1264843"/>
            <a:chExt cx="4107115" cy="1138664"/>
          </a:xfrm>
        </p:grpSpPr>
        <p:grpSp>
          <p:nvGrpSpPr>
            <p:cNvPr id="7" name="Group 6"/>
            <p:cNvGrpSpPr/>
            <p:nvPr/>
          </p:nvGrpSpPr>
          <p:grpSpPr>
            <a:xfrm>
              <a:off x="988100" y="1264843"/>
              <a:ext cx="690223" cy="912299"/>
              <a:chOff x="2162629" y="972458"/>
              <a:chExt cx="609600" cy="711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162629" y="972458"/>
                <a:ext cx="609600" cy="711200"/>
              </a:xfrm>
              <a:prstGeom prst="ellipse">
                <a:avLst/>
              </a:prstGeom>
              <a:solidFill>
                <a:srgbClr val="FDC477"/>
              </a:solidFill>
              <a:ln>
                <a:solidFill>
                  <a:srgbClr val="FDC4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285323" y="1080928"/>
                <a:ext cx="344313" cy="455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20" name="Rectangle 19"/>
            <p:cNvSpPr/>
            <p:nvPr/>
          </p:nvSpPr>
          <p:spPr>
            <a:xfrm>
              <a:off x="1771869" y="1449400"/>
              <a:ext cx="3323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Củng cố </a:t>
              </a:r>
              <a:r>
                <a:rPr lang="vi-VN" sz="2800" smtClean="0">
                  <a:latin typeface="Times New Roman" pitchFamily="18" charset="0"/>
                  <a:cs typeface="Times New Roman" pitchFamily="18" charset="0"/>
                </a:rPr>
                <a:t>bảng nhân 2</a:t>
              </a:r>
              <a:r>
                <a:rPr lang="en-US" sz="280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  <a:p>
              <a:pPr lvl="0"/>
              <a:r>
                <a:rPr lang="nl-NL" sz="2800" smtClean="0"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sz="280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930996" y="429960"/>
            <a:ext cx="4545167" cy="69908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26670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097" y="244549"/>
            <a:ext cx="676275" cy="221932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722F1E0-1C19-43FF-9BB7-B22D6A2B3BE4}"/>
              </a:ext>
            </a:extLst>
          </p:cNvPr>
          <p:cNvSpPr/>
          <p:nvPr/>
        </p:nvSpPr>
        <p:spPr>
          <a:xfrm>
            <a:off x="2967936" y="56416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88095-B367-4AA6-86AF-E0A46D3F75F1}"/>
              </a:ext>
            </a:extLst>
          </p:cNvPr>
          <p:cNvGrpSpPr/>
          <p:nvPr/>
        </p:nvGrpSpPr>
        <p:grpSpPr>
          <a:xfrm>
            <a:off x="3585743" y="584129"/>
            <a:ext cx="1116312" cy="472051"/>
            <a:chOff x="1870518" y="1440653"/>
            <a:chExt cx="1116312" cy="461666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2D9C507-65A5-49C2-B461-8DDAADD16635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2051F0C0-3513-4B1A-9BB6-69EDBE35392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微软雅黑"/>
                  <a:cs typeface="+mn-cs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02CC64C-0019-4C07-9A57-C9842C831F27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微软雅黑"/>
                    <a:cs typeface="+mn-cs"/>
                  </a:rPr>
                  <a:t>Số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B48BD74-6C33-4A38-81DD-9324552E8F4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微软雅黑"/>
                  <a:cs typeface="+mn-cs"/>
                </a:rPr>
                <a:t>?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CCA41E78-3A16-4259-9B14-9F0E1F0C875B}"/>
              </a:ext>
            </a:extLst>
          </p:cNvPr>
          <p:cNvSpPr txBox="1"/>
          <p:nvPr/>
        </p:nvSpPr>
        <p:spPr>
          <a:xfrm>
            <a:off x="1048145" y="1335608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a)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648BE86-D660-45D7-947D-2586E5C5F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654" y="3955930"/>
            <a:ext cx="7809736" cy="19462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vi-VN" sz="2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×</m:t>
                                </m:r>
                              </m:oMath>
                            </m:oMathPara>
                          </a14:m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17">
                <a:extLst>
                  <a:ext uri="{FF2B5EF4-FFF2-40B4-BE49-F238E27FC236}">
                    <a16:creationId xmlns:a16="http://schemas.microsoft.com/office/drawing/2014/main" id="{CF509A00-0295-405B-9CF7-29A02168169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52427391"/>
                  </p:ext>
                </p:extLst>
              </p:nvPr>
            </p:nvGraphicFramePr>
            <p:xfrm>
              <a:off x="2127862" y="1420393"/>
              <a:ext cx="7936275" cy="1830511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701608">
                      <a:extLst>
                        <a:ext uri="{9D8B030D-6E8A-4147-A177-3AD203B41FA5}">
                          <a16:colId xmlns:a16="http://schemas.microsoft.com/office/drawing/2014/main" val="3750429237"/>
                        </a:ext>
                      </a:extLst>
                    </a:gridCol>
                    <a:gridCol w="975186">
                      <a:extLst>
                        <a:ext uri="{9D8B030D-6E8A-4147-A177-3AD203B41FA5}">
                          <a16:colId xmlns:a16="http://schemas.microsoft.com/office/drawing/2014/main" val="892396866"/>
                        </a:ext>
                      </a:extLst>
                    </a:gridCol>
                    <a:gridCol w="986151">
                      <a:extLst>
                        <a:ext uri="{9D8B030D-6E8A-4147-A177-3AD203B41FA5}">
                          <a16:colId xmlns:a16="http://schemas.microsoft.com/office/drawing/2014/main" val="1994511951"/>
                        </a:ext>
                      </a:extLst>
                    </a:gridCol>
                    <a:gridCol w="1045921">
                      <a:extLst>
                        <a:ext uri="{9D8B030D-6E8A-4147-A177-3AD203B41FA5}">
                          <a16:colId xmlns:a16="http://schemas.microsoft.com/office/drawing/2014/main" val="1764713203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2253912237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514898112"/>
                        </a:ext>
                      </a:extLst>
                    </a:gridCol>
                    <a:gridCol w="1075803">
                      <a:extLst>
                        <a:ext uri="{9D8B030D-6E8A-4147-A177-3AD203B41FA5}">
                          <a16:colId xmlns:a16="http://schemas.microsoft.com/office/drawing/2014/main" val="177573286"/>
                        </a:ext>
                      </a:extLst>
                    </a:gridCol>
                  </a:tblGrid>
                  <a:tr h="597884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l="-1075" t="-2030" r="-368459" b="-619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933725870"/>
                      </a:ext>
                    </a:extLst>
                  </a:tr>
                  <a:tr h="597884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3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9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54868410"/>
                      </a:ext>
                    </a:extLst>
                  </a:tr>
                  <a:tr h="634743">
                    <a:tc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AC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FC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3042130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9B93D6F8-3C18-4880-8630-B385C14BB209}"/>
              </a:ext>
            </a:extLst>
          </p:cNvPr>
          <p:cNvSpPr txBox="1"/>
          <p:nvPr/>
        </p:nvSpPr>
        <p:spPr>
          <a:xfrm>
            <a:off x="4908789" y="2666129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83656F9-CEC3-44F6-A166-0792EEAD1E5D}"/>
              </a:ext>
            </a:extLst>
          </p:cNvPr>
          <p:cNvSpPr txBox="1"/>
          <p:nvPr/>
        </p:nvSpPr>
        <p:spPr>
          <a:xfrm>
            <a:off x="5961522" y="2661148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9A20BF-A4A2-4BB1-8BF2-D115A48B59EE}"/>
              </a:ext>
            </a:extLst>
          </p:cNvPr>
          <p:cNvSpPr txBox="1"/>
          <p:nvPr/>
        </p:nvSpPr>
        <p:spPr>
          <a:xfrm>
            <a:off x="7020605" y="2656167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A017712-5A5A-4CE8-ABAF-6159E8A51D4D}"/>
              </a:ext>
            </a:extLst>
          </p:cNvPr>
          <p:cNvSpPr txBox="1"/>
          <p:nvPr/>
        </p:nvSpPr>
        <p:spPr>
          <a:xfrm>
            <a:off x="8092388" y="2651186"/>
            <a:ext cx="74882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564A8AE-69A1-4E00-B354-134F5037CA84}"/>
              </a:ext>
            </a:extLst>
          </p:cNvPr>
          <p:cNvSpPr txBox="1"/>
          <p:nvPr/>
        </p:nvSpPr>
        <p:spPr>
          <a:xfrm>
            <a:off x="1048145" y="343271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微软雅黑"/>
                <a:cs typeface="+mn-cs"/>
              </a:rPr>
              <a:t>b)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C05494-443A-428E-96C1-C5EDD70F6EC0}"/>
              </a:ext>
            </a:extLst>
          </p:cNvPr>
          <p:cNvSpPr txBox="1"/>
          <p:nvPr/>
        </p:nvSpPr>
        <p:spPr>
          <a:xfrm>
            <a:off x="4635963" y="424779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25BC953-B343-4D2D-BB00-645DA8B9785A}"/>
              </a:ext>
            </a:extLst>
          </p:cNvPr>
          <p:cNvSpPr txBox="1"/>
          <p:nvPr/>
        </p:nvSpPr>
        <p:spPr>
          <a:xfrm>
            <a:off x="6984289" y="4980119"/>
            <a:ext cx="41072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2CB388-9857-479A-A2D3-6314B6680484}"/>
              </a:ext>
            </a:extLst>
          </p:cNvPr>
          <p:cNvSpPr txBox="1"/>
          <p:nvPr/>
        </p:nvSpPr>
        <p:spPr>
          <a:xfrm>
            <a:off x="8973013" y="4457344"/>
            <a:ext cx="734323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微软雅黑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C:\Users\TUAN\Downloads\Luyện tập 1.png">
            <a:extLst>
              <a:ext uri="{FF2B5EF4-FFF2-40B4-BE49-F238E27FC236}">
                <a16:creationId xmlns:a16="http://schemas.microsoft.com/office/drawing/2014/main" id="{D3DB9CCE-D84D-4A65-AB5F-B8CB40334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023" y="328812"/>
            <a:ext cx="2237784" cy="863493"/>
          </a:xfrm>
          <a:prstGeom prst="rect">
            <a:avLst/>
          </a:prstGeom>
          <a:noFill/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34A3F5E3-8C98-47E7-881F-497E72A46119}"/>
              </a:ext>
            </a:extLst>
          </p:cNvPr>
          <p:cNvSpPr/>
          <p:nvPr/>
        </p:nvSpPr>
        <p:spPr>
          <a:xfrm>
            <a:off x="875679" y="1192305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0C6DB83-57F8-4F2A-8AC0-79365D967D18}"/>
              </a:ext>
            </a:extLst>
          </p:cNvPr>
          <p:cNvSpPr txBox="1"/>
          <p:nvPr/>
        </p:nvSpPr>
        <p:spPr>
          <a:xfrm>
            <a:off x="1313001" y="1192305"/>
            <a:ext cx="25731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Đếm thêm 2 rồi nêu số còn thiếu.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577F89-9F55-452E-A2D5-B5CA7F2C1464}"/>
              </a:ext>
            </a:extLst>
          </p:cNvPr>
          <p:cNvGrpSpPr/>
          <p:nvPr/>
        </p:nvGrpSpPr>
        <p:grpSpPr>
          <a:xfrm>
            <a:off x="730152" y="1360693"/>
            <a:ext cx="10707059" cy="4529530"/>
            <a:chOff x="730152" y="1360693"/>
            <a:chExt cx="10707059" cy="4529530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9E3DE20-2C7B-4ECA-B93E-184E28D8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0152" y="1360693"/>
              <a:ext cx="10707059" cy="452953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9624B3B-D82F-404D-BDDF-5F626E3C6D3A}"/>
                </a:ext>
              </a:extLst>
            </p:cNvPr>
            <p:cNvSpPr txBox="1"/>
            <p:nvPr/>
          </p:nvSpPr>
          <p:spPr>
            <a:xfrm>
              <a:off x="977942" y="3855192"/>
              <a:ext cx="36702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Hai, bốn, sáu,..., mười tám, hai mươi.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9A1802E8-4B62-4FB2-999C-64329DF8F167}"/>
              </a:ext>
            </a:extLst>
          </p:cNvPr>
          <p:cNvSpPr txBox="1"/>
          <p:nvPr/>
        </p:nvSpPr>
        <p:spPr>
          <a:xfrm>
            <a:off x="8439225" y="3255772"/>
            <a:ext cx="441146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EAA699D-C2AF-4ABA-91D9-2946234DCC33}"/>
              </a:ext>
            </a:extLst>
          </p:cNvPr>
          <p:cNvSpPr txBox="1"/>
          <p:nvPr/>
        </p:nvSpPr>
        <p:spPr>
          <a:xfrm>
            <a:off x="9368832" y="3255772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B8909-A83E-4352-AC35-6205431A1579}"/>
              </a:ext>
            </a:extLst>
          </p:cNvPr>
          <p:cNvSpPr txBox="1"/>
          <p:nvPr/>
        </p:nvSpPr>
        <p:spPr>
          <a:xfrm>
            <a:off x="10256907" y="3914803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C68D6E-DFF8-4EAC-900A-6CA59CD664B7}"/>
              </a:ext>
            </a:extLst>
          </p:cNvPr>
          <p:cNvSpPr txBox="1"/>
          <p:nvPr/>
        </p:nvSpPr>
        <p:spPr>
          <a:xfrm>
            <a:off x="9833167" y="4796599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9886A8-D74F-4DD0-945F-6E15E7FAA6E0}"/>
              </a:ext>
            </a:extLst>
          </p:cNvPr>
          <p:cNvSpPr txBox="1"/>
          <p:nvPr/>
        </p:nvSpPr>
        <p:spPr>
          <a:xfrm>
            <a:off x="8829867" y="5094364"/>
            <a:ext cx="697628" cy="646331"/>
          </a:xfrm>
          <a:prstGeom prst="rect">
            <a:avLst/>
          </a:prstGeom>
          <a:solidFill>
            <a:schemeClr val="bg1"/>
          </a:solidFill>
          <a:effectLst>
            <a:softEdge rad="762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6B660BF9-8146-479E-ACCA-E0D68FE5B7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44303">
            <a:off x="10920970" y="-85366"/>
            <a:ext cx="1691849" cy="169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C23B419E-A369-4B68-A21C-651ADB0DDC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467036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E2DAF84-4CBD-4F3F-B3E3-F9A8E1761487}"/>
              </a:ext>
            </a:extLst>
          </p:cNvPr>
          <p:cNvSpPr/>
          <p:nvPr/>
        </p:nvSpPr>
        <p:spPr>
          <a:xfrm>
            <a:off x="3056836" y="688430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066B824-FE4E-42D8-B69C-BA53D881F94D}"/>
              </a:ext>
            </a:extLst>
          </p:cNvPr>
          <p:cNvSpPr txBox="1"/>
          <p:nvPr/>
        </p:nvSpPr>
        <p:spPr>
          <a:xfrm>
            <a:off x="3494159" y="688430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các thừa số và tích dưới đây, em hãy lập các phép nhân thích hợp.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6DA8006-34D5-4B79-A242-3ED9D194A95D}"/>
              </a:ext>
            </a:extLst>
          </p:cNvPr>
          <p:cNvGrpSpPr/>
          <p:nvPr/>
        </p:nvGrpSpPr>
        <p:grpSpPr>
          <a:xfrm>
            <a:off x="1720850" y="1519427"/>
            <a:ext cx="8496300" cy="3971925"/>
            <a:chOff x="1720850" y="1381203"/>
            <a:chExt cx="8496300" cy="3971925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1FC60B1-1A2C-4884-95C9-08EEE7D2C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0850" y="1381203"/>
              <a:ext cx="8496300" cy="397192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CC5D5AD-0C64-4215-85AA-430C7732D1F5}"/>
                </a:ext>
              </a:extLst>
            </p:cNvPr>
            <p:cNvSpPr txBox="1"/>
            <p:nvPr/>
          </p:nvSpPr>
          <p:spPr>
            <a:xfrm>
              <a:off x="2747363" y="2782669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6CB89F5-FB77-4665-88A2-3B5EBDDE4E5E}"/>
                </a:ext>
              </a:extLst>
            </p:cNvPr>
            <p:cNvSpPr txBox="1"/>
            <p:nvPr/>
          </p:nvSpPr>
          <p:spPr>
            <a:xfrm>
              <a:off x="2744580" y="4259997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502D0-0582-488B-9288-145432355CF6}"/>
                </a:ext>
              </a:extLst>
            </p:cNvPr>
            <p:cNvSpPr txBox="1"/>
            <p:nvPr/>
          </p:nvSpPr>
          <p:spPr>
            <a:xfrm>
              <a:off x="2423338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C88486AE-7480-4E96-8B6A-EF77B55CFA79}"/>
                </a:ext>
              </a:extLst>
            </p:cNvPr>
            <p:cNvSpPr txBox="1"/>
            <p:nvPr/>
          </p:nvSpPr>
          <p:spPr>
            <a:xfrm>
              <a:off x="5206612" y="1428452"/>
              <a:ext cx="15247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Thừa số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42CD8EE-86D7-4E9D-8CFF-70B76EFAD8C6}"/>
                </a:ext>
              </a:extLst>
            </p:cNvPr>
            <p:cNvSpPr txBox="1"/>
            <p:nvPr/>
          </p:nvSpPr>
          <p:spPr>
            <a:xfrm>
              <a:off x="8299375" y="1428452"/>
              <a:ext cx="8835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Tích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7091B2-A319-4C46-A240-3A7C90180EC7}"/>
                </a:ext>
              </a:extLst>
            </p:cNvPr>
            <p:cNvSpPr txBox="1"/>
            <p:nvPr/>
          </p:nvSpPr>
          <p:spPr>
            <a:xfrm>
              <a:off x="6096000" y="2212200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238DFE5-42B2-4762-B599-2AA8AE5DEBE9}"/>
                </a:ext>
              </a:extLst>
            </p:cNvPr>
            <p:cNvSpPr txBox="1"/>
            <p:nvPr/>
          </p:nvSpPr>
          <p:spPr>
            <a:xfrm>
              <a:off x="6096000" y="3689528"/>
              <a:ext cx="4411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8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F095C17-C237-4FFB-B387-9490D6DC320F}"/>
                </a:ext>
              </a:extLst>
            </p:cNvPr>
            <p:cNvSpPr txBox="1"/>
            <p:nvPr/>
          </p:nvSpPr>
          <p:spPr>
            <a:xfrm>
              <a:off x="8392348" y="2535365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685918B-DD4A-42CD-9E08-C91A868FFBDC}"/>
                </a:ext>
              </a:extLst>
            </p:cNvPr>
            <p:cNvSpPr txBox="1"/>
            <p:nvPr/>
          </p:nvSpPr>
          <p:spPr>
            <a:xfrm>
              <a:off x="8392348" y="3936831"/>
              <a:ext cx="69762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3F21086-26CF-4755-9010-4790A3194F28}"/>
              </a:ext>
            </a:extLst>
          </p:cNvPr>
          <p:cNvCxnSpPr/>
          <p:nvPr/>
        </p:nvCxnSpPr>
        <p:spPr>
          <a:xfrm>
            <a:off x="4037978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59A07160-19BB-4EDC-95C5-32CC7DD1CA23}"/>
              </a:ext>
            </a:extLst>
          </p:cNvPr>
          <p:cNvCxnSpPr/>
          <p:nvPr/>
        </p:nvCxnSpPr>
        <p:spPr>
          <a:xfrm>
            <a:off x="4036503" y="3319920"/>
            <a:ext cx="1158458" cy="8309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02D243AE-BCD5-4D04-B5EC-9B1255048439}"/>
              </a:ext>
            </a:extLst>
          </p:cNvPr>
          <p:cNvCxnSpPr>
            <a:cxnSpLocks/>
          </p:cNvCxnSpPr>
          <p:nvPr/>
        </p:nvCxnSpPr>
        <p:spPr>
          <a:xfrm flipV="1">
            <a:off x="6787600" y="3089891"/>
            <a:ext cx="893360" cy="1308329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/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8 = 16</a:t>
                </a: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9ECC3B3-E3B7-4A31-B47C-E12086657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6578" y="5615020"/>
                <a:ext cx="2323072" cy="646331"/>
              </a:xfrm>
              <a:prstGeom prst="rect">
                <a:avLst/>
              </a:prstGeom>
              <a:blipFill>
                <a:blip r:embed="rId6"/>
                <a:stretch>
                  <a:fillRect l="-3125" t="-741" r="-2404" b="-16296"/>
                </a:stretch>
              </a:blipFill>
              <a:ln w="28575">
                <a:solidFill>
                  <a:srgbClr val="7030A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5D582F7-6AF7-4F16-A7BC-3163B1F080FA}"/>
              </a:ext>
            </a:extLst>
          </p:cNvPr>
          <p:cNvCxnSpPr>
            <a:cxnSpLocks/>
          </p:cNvCxnSpPr>
          <p:nvPr/>
        </p:nvCxnSpPr>
        <p:spPr>
          <a:xfrm flipV="1">
            <a:off x="4035615" y="2920893"/>
            <a:ext cx="1170997" cy="1739462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0899BEC-19E7-41C1-BCB3-295313D89B16}"/>
              </a:ext>
            </a:extLst>
          </p:cNvPr>
          <p:cNvCxnSpPr>
            <a:cxnSpLocks/>
          </p:cNvCxnSpPr>
          <p:nvPr/>
        </p:nvCxnSpPr>
        <p:spPr>
          <a:xfrm>
            <a:off x="6777882" y="2975379"/>
            <a:ext cx="903078" cy="161173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/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noFill/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 </a:t>
                </a:r>
                <a14:m>
                  <m:oMath xmlns:m="http://schemas.openxmlformats.org/officeDocument/2006/math">
                    <m:r>
                      <a:rPr kumimoji="0" lang="vi-VN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7 = 14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4C0D234-F235-4167-8DA3-A01D26947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7146" y="5615020"/>
                <a:ext cx="2323072" cy="646331"/>
              </a:xfrm>
              <a:prstGeom prst="rect">
                <a:avLst/>
              </a:prstGeom>
              <a:blipFill>
                <a:blip r:embed="rId7"/>
                <a:stretch>
                  <a:fillRect l="-3125" t="-741" r="-2404" b="-16296"/>
                </a:stretch>
              </a:blipFill>
              <a:ln w="28575">
                <a:solidFill>
                  <a:srgbClr val="00B05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3" grpId="0"/>
      <p:bldP spid="48" grpId="0" animBg="1"/>
      <p:bldP spid="5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C62ABACC-FEC1-44C8-B04E-1FCF4B7FA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700" y="695906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A8D7A4-07CC-460D-9A24-DA9593A13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8441" y="798899"/>
            <a:ext cx="4254494" cy="2595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81D8D0C-A16C-437A-8283-1E680ABDE639}"/>
              </a:ext>
            </a:extLst>
          </p:cNvPr>
          <p:cNvSpPr/>
          <p:nvPr/>
        </p:nvSpPr>
        <p:spPr>
          <a:xfrm>
            <a:off x="1801693" y="1611954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EACA2-3F29-498F-8CF7-E4BE38CC0E52}"/>
              </a:ext>
            </a:extLst>
          </p:cNvPr>
          <p:cNvSpPr txBox="1"/>
          <p:nvPr/>
        </p:nvSpPr>
        <p:spPr>
          <a:xfrm>
            <a:off x="2349355" y="1611954"/>
            <a:ext cx="4425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Một con cua có 2 cái càng.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5C9F4-90AF-4398-B40B-D6C901861303}"/>
              </a:ext>
            </a:extLst>
          </p:cNvPr>
          <p:cNvSpPr txBox="1"/>
          <p:nvPr/>
        </p:nvSpPr>
        <p:spPr>
          <a:xfrm>
            <a:off x="1429917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a) 5 con cua có bao nhiêu cái càng?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FB128-99B9-4091-A8AE-945C63C358CB}"/>
              </a:ext>
            </a:extLst>
          </p:cNvPr>
          <p:cNvSpPr txBox="1"/>
          <p:nvPr/>
        </p:nvSpPr>
        <p:spPr>
          <a:xfrm>
            <a:off x="2520865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6CEEDF-A4F0-4EDD-8AFC-B726AFFD696A}"/>
              </a:ext>
            </a:extLst>
          </p:cNvPr>
          <p:cNvSpPr txBox="1"/>
          <p:nvPr/>
        </p:nvSpPr>
        <p:spPr>
          <a:xfrm>
            <a:off x="1383757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5 con cua là: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015C7FB-E494-4FF5-B625-CD852DB7AE36}"/>
              </a:ext>
            </a:extLst>
          </p:cNvPr>
          <p:cNvGrpSpPr/>
          <p:nvPr/>
        </p:nvGrpSpPr>
        <p:grpSpPr>
          <a:xfrm>
            <a:off x="1494667" y="4946448"/>
            <a:ext cx="4148893" cy="478938"/>
            <a:chOff x="1550832" y="4706073"/>
            <a:chExt cx="4148893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0F22767-1905-4777-B1B4-7E0BBF75B878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2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 =          (cái càng) 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545B8BE-7976-47B7-B92E-A105BD13C4E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4148893" cy="430887"/>
                </a:xfrm>
                <a:prstGeom prst="rect">
                  <a:avLst/>
                </a:prstGeom>
                <a:blipFill>
                  <a:blip r:embed="rId6"/>
                  <a:stretch>
                    <a:fillRect t="-8451" b="-28169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75BC479-020B-411D-B1D1-F094EBE342D9}"/>
                </a:ext>
              </a:extLst>
            </p:cNvPr>
            <p:cNvSpPr/>
            <p:nvPr/>
          </p:nvSpPr>
          <p:spPr>
            <a:xfrm>
              <a:off x="2567309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A82D425-467C-42B9-9E42-858D3A291415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33696D4-EE1F-40E0-8E89-8908A43EDBF1}"/>
              </a:ext>
            </a:extLst>
          </p:cNvPr>
          <p:cNvSpPr/>
          <p:nvPr/>
        </p:nvSpPr>
        <p:spPr>
          <a:xfrm>
            <a:off x="2527875" y="4953270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64F4095-7030-44E8-8BB3-851D61703118}"/>
              </a:ext>
            </a:extLst>
          </p:cNvPr>
          <p:cNvGrpSpPr/>
          <p:nvPr/>
        </p:nvGrpSpPr>
        <p:grpSpPr>
          <a:xfrm>
            <a:off x="1340825" y="5556546"/>
            <a:ext cx="4074678" cy="478938"/>
            <a:chOff x="1320656" y="5271834"/>
            <a:chExt cx="4074678" cy="47893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CC485D-6A5C-4049-A956-EDC965112F67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542D3A3-D487-4E16-B9BF-228F17A24DD7}"/>
                </a:ext>
              </a:extLst>
            </p:cNvPr>
            <p:cNvSpPr/>
            <p:nvPr/>
          </p:nvSpPr>
          <p:spPr>
            <a:xfrm>
              <a:off x="3076291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362895-17FE-4A12-B7F7-AA15FE178592}"/>
              </a:ext>
            </a:extLst>
          </p:cNvPr>
          <p:cNvSpPr/>
          <p:nvPr/>
        </p:nvSpPr>
        <p:spPr>
          <a:xfrm>
            <a:off x="3334378" y="494565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9D63BBE-B33E-4801-8297-AA6ADEB2B09A}"/>
              </a:ext>
            </a:extLst>
          </p:cNvPr>
          <p:cNvSpPr/>
          <p:nvPr/>
        </p:nvSpPr>
        <p:spPr>
          <a:xfrm>
            <a:off x="2991730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0E674C0-2195-4E2D-86C9-0C459A3F78E1}"/>
              </a:ext>
            </a:extLst>
          </p:cNvPr>
          <p:cNvCxnSpPr>
            <a:cxnSpLocks/>
          </p:cNvCxnSpPr>
          <p:nvPr/>
        </p:nvCxnSpPr>
        <p:spPr>
          <a:xfrm>
            <a:off x="6061822" y="3609954"/>
            <a:ext cx="0" cy="24748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819CDA1-E7F1-4300-A77A-D2335A9B0D80}"/>
              </a:ext>
            </a:extLst>
          </p:cNvPr>
          <p:cNvSpPr txBox="1"/>
          <p:nvPr/>
        </p:nvSpPr>
        <p:spPr>
          <a:xfrm>
            <a:off x="6652194" y="3464957"/>
            <a:ext cx="39888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b) 7 con cua có bao nhiêu cái càng?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35B405-47A2-48BD-BEE5-7EA4FB3C34AB}"/>
              </a:ext>
            </a:extLst>
          </p:cNvPr>
          <p:cNvSpPr txBox="1"/>
          <p:nvPr/>
        </p:nvSpPr>
        <p:spPr>
          <a:xfrm>
            <a:off x="7746370" y="4151817"/>
            <a:ext cx="17357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Bài giải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AE2CBA-1E01-4E16-9BDE-1384678A0BB2}"/>
              </a:ext>
            </a:extLst>
          </p:cNvPr>
          <p:cNvSpPr txBox="1"/>
          <p:nvPr/>
        </p:nvSpPr>
        <p:spPr>
          <a:xfrm>
            <a:off x="6609262" y="4505948"/>
            <a:ext cx="40746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 càng của 7 con cua là: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419B02-D507-483E-95C9-12D83D068000}"/>
              </a:ext>
            </a:extLst>
          </p:cNvPr>
          <p:cNvGrpSpPr/>
          <p:nvPr/>
        </p:nvGrpSpPr>
        <p:grpSpPr>
          <a:xfrm>
            <a:off x="7023970" y="4930409"/>
            <a:ext cx="3991798" cy="484738"/>
            <a:chOff x="1550832" y="4700273"/>
            <a:chExt cx="3991798" cy="4847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F1CB553-DBB2-4760-87E6-2A4C4050184F}"/>
                    </a:ext>
                  </a:extLst>
                </p:cNvPr>
                <p:cNvSpPr txBox="1"/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66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</a:t>
                  </a:r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</a:t>
                  </a:r>
                  <a14:m>
                    <m:oMath xmlns:m="http://schemas.openxmlformats.org/officeDocument/2006/math">
                      <m:r>
                        <a:rPr kumimoji="0" lang="vi-VN" sz="2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×</m:t>
                      </m:r>
                    </m:oMath>
                  </a14:m>
                  <a:r>
                    <a:rPr kumimoji="0" lang="vi-VN" sz="2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+mn-cs"/>
                    </a:rPr>
                    <a:t>        =           (cái càng) 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DF35DB29-6375-4C36-9675-30C62E7239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0832" y="4740338"/>
                  <a:ext cx="3991798" cy="430887"/>
                </a:xfrm>
                <a:prstGeom prst="rect">
                  <a:avLst/>
                </a:prstGeom>
                <a:blipFill>
                  <a:blip r:embed="rId7"/>
                  <a:stretch>
                    <a:fillRect t="-8451" r="-1069" b="-2957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8A76AB9E-B400-4CDF-ABC3-3AD161280024}"/>
                </a:ext>
              </a:extLst>
            </p:cNvPr>
            <p:cNvSpPr/>
            <p:nvPr/>
          </p:nvSpPr>
          <p:spPr>
            <a:xfrm>
              <a:off x="15880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68B2D7-4219-43CE-BA5C-78E4B4BC25A3}"/>
                </a:ext>
              </a:extLst>
            </p:cNvPr>
            <p:cNvSpPr/>
            <p:nvPr/>
          </p:nvSpPr>
          <p:spPr>
            <a:xfrm>
              <a:off x="3405701" y="47060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D42B0DE0-586C-4C97-89EE-F150C3D30D73}"/>
                </a:ext>
              </a:extLst>
            </p:cNvPr>
            <p:cNvSpPr/>
            <p:nvPr/>
          </p:nvSpPr>
          <p:spPr>
            <a:xfrm>
              <a:off x="2496851" y="4700273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E74002B-F4E9-4BF2-A348-339B06CBA490}"/>
              </a:ext>
            </a:extLst>
          </p:cNvPr>
          <p:cNvSpPr/>
          <p:nvPr/>
        </p:nvSpPr>
        <p:spPr>
          <a:xfrm>
            <a:off x="7071734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99A78BC-F0AD-4070-B409-8F4926CA08BF}"/>
              </a:ext>
            </a:extLst>
          </p:cNvPr>
          <p:cNvGrpSpPr/>
          <p:nvPr/>
        </p:nvGrpSpPr>
        <p:grpSpPr>
          <a:xfrm>
            <a:off x="6566330" y="5556546"/>
            <a:ext cx="4074678" cy="478938"/>
            <a:chOff x="1320656" y="5271834"/>
            <a:chExt cx="4074678" cy="478938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75D19E-DCF0-4E79-869A-417997747BF3}"/>
                </a:ext>
              </a:extLst>
            </p:cNvPr>
            <p:cNvSpPr txBox="1"/>
            <p:nvPr/>
          </p:nvSpPr>
          <p:spPr>
            <a:xfrm>
              <a:off x="1320656" y="5295861"/>
              <a:ext cx="40746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 số:         </a:t>
              </a:r>
              <a:r>
                <a:rPr kumimoji="0" lang="vi-V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cái càng.</a:t>
              </a:r>
              <a:endParaRPr kumimoji="0" lang="vi-VN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6E76153-9402-4D9A-BC80-69305DFEEDB0}"/>
                </a:ext>
              </a:extLst>
            </p:cNvPr>
            <p:cNvSpPr/>
            <p:nvPr/>
          </p:nvSpPr>
          <p:spPr>
            <a:xfrm>
              <a:off x="3052156" y="5271834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C3E5081-AECC-4BE7-88FB-01A4BA47AE1E}"/>
              </a:ext>
            </a:extLst>
          </p:cNvPr>
          <p:cNvSpPr/>
          <p:nvPr/>
        </p:nvSpPr>
        <p:spPr>
          <a:xfrm>
            <a:off x="8803982" y="4930410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4C8A68C1-930B-4A38-AF93-53861C313DD8}"/>
              </a:ext>
            </a:extLst>
          </p:cNvPr>
          <p:cNvSpPr/>
          <p:nvPr/>
        </p:nvSpPr>
        <p:spPr>
          <a:xfrm>
            <a:off x="8222973" y="5556547"/>
            <a:ext cx="655866" cy="47893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5C8EB735-7755-4D03-84C2-08A11EC21FC1}"/>
              </a:ext>
            </a:extLst>
          </p:cNvPr>
          <p:cNvSpPr/>
          <p:nvPr/>
        </p:nvSpPr>
        <p:spPr>
          <a:xfrm>
            <a:off x="7984985" y="4939045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/>
      <p:bldP spid="13" grpId="0" animBg="1"/>
      <p:bldP spid="17" grpId="0" animBg="1"/>
      <p:bldP spid="18" grpId="0" animBg="1"/>
      <p:bldP spid="20" grpId="0"/>
      <p:bldP spid="21" grpId="0"/>
      <p:bldP spid="22" grpId="0"/>
      <p:bldP spid="28" grpId="0" animBg="1"/>
      <p:bldP spid="32" grpId="0" animBg="1"/>
      <p:bldP spid="33" grpId="0" animBg="1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287</Words>
  <Application>Microsoft Office PowerPoint</Application>
  <PresentationFormat>Widescreen</PresentationFormat>
  <Paragraphs>102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9" baseType="lpstr">
      <vt:lpstr>微软雅黑</vt:lpstr>
      <vt:lpstr>宋体</vt:lpstr>
      <vt:lpstr>Arial</vt:lpstr>
      <vt:lpstr>Arial-Rounded</vt:lpstr>
      <vt:lpstr>Calibri</vt:lpstr>
      <vt:lpstr>Cambria Math</vt:lpstr>
      <vt:lpstr>等线</vt:lpstr>
      <vt:lpstr>HP001 4 hàng</vt:lpstr>
      <vt:lpstr>ITC Avant Garde Std Bk</vt:lpstr>
      <vt:lpstr>黑体</vt:lpstr>
      <vt:lpstr>Times New Roman</vt:lpstr>
      <vt:lpstr>方正静蕾简体</vt:lpstr>
      <vt:lpstr>Office Theme</vt:lpstr>
      <vt:lpstr>2_Office 主题</vt:lpstr>
      <vt:lpstr>https://www.freeppt7.com</vt:lpstr>
      <vt:lpstr>1_Office Theme</vt:lpstr>
      <vt:lpstr>3_Office 主题</vt:lpstr>
      <vt:lpstr>3_Office 主题​​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2021-07-20T01:55:21Z</dcterms:created>
  <dcterms:modified xsi:type="dcterms:W3CDTF">2023-01-29T17:34:42Z</dcterms:modified>
</cp:coreProperties>
</file>