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12192000" cy="6858000"/>
  <p:notesSz cx="6858000" cy="9144000"/>
  <p:embeddedFontLst>
    <p:embeddedFont>
      <p:font typeface="#9Slide05 Fameliya" panose="020B0604020202020204" charset="0"/>
      <p:regular r:id="rId14"/>
    </p:embeddedFont>
    <p:embeddedFont>
      <p:font typeface="#9Slide05 SVNThe Carpenter" panose="020B0604020202020204" charset="0"/>
      <p:regular r:id="rId15"/>
      <p:bold r:id="rId16"/>
    </p:embeddedFont>
    <p:embeddedFont>
      <p:font typeface="#9Slide07 HoneyCream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C0099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9A0C7911-3A6C-4C07-B245-8FD14D233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19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24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41B95224-E5AC-46CE-A904-4ED667B96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76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4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4E615-FE07-4E5E-B391-97A61A2D489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C777A-6108-475A-ACC5-8EA91AAAF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4E615-FE07-4E5E-B391-97A61A2D4899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C777A-6108-475A-ACC5-8EA91AAAF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69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4EEC385A-F172-4B80-82B6-736C7AB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33BC5D77-B482-4900-B279-5E3B53A54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" y="4990972"/>
            <a:ext cx="1918896" cy="1671296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E98F1E81-ADB8-4E19-9A26-DCE0AA9E9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60" y="0"/>
            <a:ext cx="3951140" cy="3657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614E6-7433-49A9-9A61-0B5AAFD6D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7726245" y="576659"/>
            <a:ext cx="1693300" cy="584835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9112CB4-3D9B-4577-BA2C-218888529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6055" y="3803511"/>
            <a:ext cx="3574135" cy="3574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872" y="394396"/>
            <a:ext cx="6907367" cy="823031"/>
          </a:xfrm>
          <a:prstGeom prst="rect">
            <a:avLst/>
          </a:prstGeom>
        </p:spPr>
      </p:pic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9941990">
            <a:off x="1606406" y="2641043"/>
            <a:ext cx="2593368" cy="849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671146"/>
              </a:avLst>
            </a:prstTxWarp>
            <a:spAutoFit/>
          </a:bodyPr>
          <a:lstStyle/>
          <a:p>
            <a:pPr algn="ctr"/>
            <a:r>
              <a:rPr lang="en-US" sz="7200" b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Chủ đề: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3451" y="1658287"/>
            <a:ext cx="5377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#9Slide05 SVNThe Carpenter" pitchFamily="2" charset="0"/>
              </a:rPr>
              <a:t>Tự phục vụ bản thân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50626" y="2697201"/>
            <a:ext cx="2232023" cy="707886"/>
            <a:chOff x="4850626" y="2697201"/>
            <a:chExt cx="2232023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6391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40966" y="3714549"/>
            <a:ext cx="10764040" cy="853172"/>
            <a:chOff x="840966" y="3714549"/>
            <a:chExt cx="10764040" cy="853172"/>
          </a:xfrm>
        </p:grpSpPr>
        <p:sp>
          <p:nvSpPr>
            <p:cNvPr id="16" name="TextBox 15"/>
            <p:cNvSpPr txBox="1"/>
            <p:nvPr/>
          </p:nvSpPr>
          <p:spPr>
            <a:xfrm>
              <a:off x="840966" y="3714549"/>
              <a:ext cx="10764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EM TỰ LÀM LẤY VIỆC CỦA MÌNH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0966" y="3736724"/>
              <a:ext cx="10764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EM TỰ LÀM LẤY VIỆC CỦA MÌNH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0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813954" y="0"/>
            <a:ext cx="2878776" cy="14715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4034" y="182880"/>
            <a:ext cx="1998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CC0099"/>
                </a:solidFill>
                <a:latin typeface="#9Slide05 Fameliya" panose="02000503040000020004" pitchFamily="2" charset="0"/>
              </a:rPr>
              <a:t>Trò chơi: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32067" y="59769"/>
            <a:ext cx="7045236" cy="1446550"/>
            <a:chOff x="3653244" y="182879"/>
            <a:chExt cx="7045236" cy="1446550"/>
          </a:xfrm>
        </p:grpSpPr>
        <p:sp>
          <p:nvSpPr>
            <p:cNvPr id="3" name="TextBox 2"/>
            <p:cNvSpPr txBox="1"/>
            <p:nvPr/>
          </p:nvSpPr>
          <p:spPr>
            <a:xfrm>
              <a:off x="3653245" y="182879"/>
              <a:ext cx="70452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>
                  <a:ln w="142875">
                    <a:solidFill>
                      <a:srgbClr val="009999"/>
                    </a:solidFill>
                  </a:ln>
                  <a:solidFill>
                    <a:srgbClr val="009999"/>
                  </a:solidFill>
                  <a:latin typeface="UTM Gloria" panose="02040603050506020204" pitchFamily="18" charset="0"/>
                </a:rPr>
                <a:t>Ai biết tự phục vụ ?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53244" y="182879"/>
              <a:ext cx="70452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loria" panose="02040603050506020204" pitchFamily="18" charset="0"/>
                </a:rPr>
                <a:t>Ai biết tự phục vụ ?</a:t>
              </a:r>
            </a:p>
          </p:txBody>
        </p:sp>
      </p:grpSp>
      <p:sp>
        <p:nvSpPr>
          <p:cNvPr id="8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140089" y="2375514"/>
            <a:ext cx="7105282" cy="431267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rPr>
              <a:t>c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424">
                        <a14:foregroundMark x1="62242" y1="51212" x2="70788" y2="55636"/>
                        <a14:foregroundMark x1="88303" y1="52000" x2="81818" y2="62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42" y="1946367"/>
            <a:ext cx="5697832" cy="5697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827" y="2541717"/>
            <a:ext cx="6609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   Các bạn trong nhóm cùng kể cho nhau nghe những việc em tự làm để phục vụ bản thân. Trò chơi bắt đầu bằng: 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- Tớ tự……</a:t>
            </a:r>
          </a:p>
          <a:p>
            <a:pPr marL="342900" indent="-342900" algn="just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Mình tự…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2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4" name="图片 5" descr="千库网_游乐园乘坐热气球的女孩_元素编号12478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-144780"/>
            <a:ext cx="2385695" cy="2385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3190" y="2613584"/>
            <a:ext cx="8847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009999"/>
                </a:solidFill>
                <a:latin typeface="UTM Avo" panose="02040603050506020204" pitchFamily="18" charset="0"/>
              </a:rPr>
              <a:t>Biết tự lo – là đã lớn!</a:t>
            </a:r>
            <a:endParaRPr lang="en-US" sz="4400" b="1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41" b="89994" l="9943" r="89976">
                        <a14:foregroundMark x1="45998" y1="13523" x2="49798" y2="16737"/>
                        <a14:foregroundMark x1="77769" y1="29351" x2="80598" y2="28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96" y="2586446"/>
            <a:ext cx="3500925" cy="466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77" l="9967" r="89992">
                        <a14:foregroundMark x1="59347" y1="35079" x2="57113" y2="3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949" y="2630395"/>
            <a:ext cx="7046008" cy="42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6195CA9C-B7A2-4B9B-AB4C-6B5F1B7D82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2" y="-2113201"/>
            <a:ext cx="10718110" cy="10718110"/>
          </a:xfrm>
          <a:prstGeom prst="rect">
            <a:avLst/>
          </a:prstGeom>
        </p:spPr>
      </p:pic>
      <p:pic>
        <p:nvPicPr>
          <p:cNvPr id="3" name="图片 38">
            <a:extLst>
              <a:ext uri="{FF2B5EF4-FFF2-40B4-BE49-F238E27FC236}">
                <a16:creationId xmlns:a16="http://schemas.microsoft.com/office/drawing/2014/main" id="{A3F648F7-7CF9-4130-A6D6-80ECF98593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4" name="图片 39">
            <a:extLst>
              <a:ext uri="{FF2B5EF4-FFF2-40B4-BE49-F238E27FC236}">
                <a16:creationId xmlns:a16="http://schemas.microsoft.com/office/drawing/2014/main" id="{E54D7669-D266-42AC-891E-E01C1C1548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9814482" y="637008"/>
            <a:ext cx="1693300" cy="584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9" b="89881" l="0" r="99835">
                        <a14:foregroundMark x1="8794" y1="35516" x2="12923" y2="80655"/>
                        <a14:foregroundMark x1="10322" y1="72123" x2="4789" y2="74008"/>
                        <a14:foregroundMark x1="4624" y1="32540" x2="4913" y2="54762"/>
                        <a14:foregroundMark x1="5078" y1="57044" x2="4624" y2="53671"/>
                        <a14:foregroundMark x1="15731" y1="55159" x2="19736" y2="47718"/>
                        <a14:foregroundMark x1="32494" y1="19940" x2="28654" y2="70734"/>
                        <a14:foregroundMark x1="24484" y1="27381" x2="24484" y2="43651"/>
                        <a14:foregroundMark x1="32040" y1="44742" x2="38357" y2="44048"/>
                        <a14:foregroundMark x1="43311" y1="16270" x2="43765" y2="17063"/>
                        <a14:foregroundMark x1="46697" y1="39583" x2="46697" y2="47024"/>
                        <a14:foregroundMark x1="58877" y1="29960" x2="58258" y2="33333"/>
                        <a14:foregroundMark x1="42692" y1="41468" x2="42692" y2="36310"/>
                        <a14:foregroundMark x1="46078" y1="58829" x2="41618" y2="61409"/>
                        <a14:foregroundMark x1="54872" y1="52579" x2="57638" y2="52579"/>
                        <a14:foregroundMark x1="71965" y1="23313" x2="69653" y2="59921"/>
                        <a14:foregroundMark x1="67341" y1="15873" x2="63171" y2="35913"/>
                        <a14:foregroundMark x1="73204" y1="71032" x2="71346" y2="76587"/>
                        <a14:foregroundMark x1="65937" y1="62897" x2="65194" y2="67361"/>
                        <a14:foregroundMark x1="87655" y1="28175" x2="85219" y2="72917"/>
                        <a14:foregroundMark x1="92444" y1="41468" x2="94467" y2="57341"/>
                        <a14:foregroundMark x1="79810" y1="47024" x2="82576" y2="51091"/>
                        <a14:foregroundMark x1="92155" y1="69246" x2="93229" y2="72520"/>
                        <a14:foregroundMark x1="85673" y1="77381" x2="83031" y2="7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44" y="3781501"/>
            <a:ext cx="8863328" cy="3689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6851" y="1906437"/>
            <a:ext cx="521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UTM Guanine" panose="02040603050506020204" pitchFamily="18" charset="0"/>
              </a:rPr>
              <a:t>Hoạt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8387" y="2922100"/>
            <a:ext cx="521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UTM Guanine" panose="02040603050506020204" pitchFamily="18" charset="0"/>
              </a:rPr>
              <a:t> nối tiếp</a:t>
            </a:r>
          </a:p>
        </p:txBody>
      </p:sp>
    </p:spTree>
    <p:extLst>
      <p:ext uri="{BB962C8B-B14F-4D97-AF65-F5344CB8AC3E}">
        <p14:creationId xmlns:p14="http://schemas.microsoft.com/office/powerpoint/2010/main" val="5057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7447" y="187038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Kể về những việc em nên làm để tự phục vụ bản thân.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2129245"/>
            <a:ext cx="12192000" cy="455893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203472" y="2140952"/>
            <a:ext cx="1138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Liệt kê những việc em nên tự làm.</a:t>
            </a:r>
          </a:p>
          <a:p>
            <a:pPr marL="571500" indent="-571500">
              <a:buFontTx/>
              <a:buChar char="-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09" y="3524042"/>
            <a:ext cx="7984345" cy="311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155" y="226572"/>
            <a:ext cx="1028046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57" r="90000">
                        <a14:foregroundMark x1="41143" y1="28727" x2="59429" y2="28364"/>
                        <a14:foregroundMark x1="48571" y1="52727" x2="51714" y2="70182"/>
                        <a14:foregroundMark x1="56286" y1="50182" x2="50571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5" y="2773059"/>
            <a:ext cx="5199016" cy="40849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98992" y="1346360"/>
            <a:ext cx="6586780" cy="3053167"/>
            <a:chOff x="2743200" y="3580108"/>
            <a:chExt cx="6586780" cy="305316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743200" y="3580108"/>
              <a:ext cx="6586780" cy="3053167"/>
            </a:xfrm>
            <a:prstGeom prst="wedgeRoundRectCallout">
              <a:avLst>
                <a:gd name="adj1" fmla="val -61233"/>
                <a:gd name="adj2" fmla="val 3941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13681" y="3812582"/>
              <a:ext cx="62613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  </a:t>
              </a:r>
              <a:r>
                <a:rPr lang="en-US" sz="3200" b="1">
                  <a:solidFill>
                    <a:schemeClr val="accent1">
                      <a:lumMod val="50000"/>
                    </a:schemeClr>
                  </a:solidFill>
                  <a:latin typeface="UTM Aptima" panose="02040603050506020204" pitchFamily="18" charset="0"/>
                </a:rPr>
                <a:t>Khi khát nước, em tự uống nước như thế nào? Em có biết bình nước, cốc nước nhà mình để đâu không? Ở lớp thì uống nước thế nào?</a:t>
              </a:r>
              <a:endParaRPr lang="en-US" sz="4800" b="1">
                <a:solidFill>
                  <a:schemeClr val="accent1">
                    <a:lumMod val="50000"/>
                  </a:schemeClr>
                </a:solidFill>
                <a:latin typeface="UTM Aptima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72" y="3205227"/>
            <a:ext cx="1884971" cy="36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155" y="226572"/>
            <a:ext cx="1028046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857" r="90000">
                        <a14:foregroundMark x1="41143" y1="28727" x2="59429" y2="28364"/>
                        <a14:foregroundMark x1="48571" y1="52727" x2="51714" y2="70182"/>
                        <a14:foregroundMark x1="56286" y1="50182" x2="50571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5" y="2773059"/>
            <a:ext cx="5199016" cy="4084941"/>
          </a:xfrm>
          <a:prstGeom prst="rect">
            <a:avLst/>
          </a:prstGeom>
        </p:spPr>
      </p:pic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839364" y="1056271"/>
            <a:ext cx="4744049" cy="3212575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Đi giày thế nào cho đúng?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535" y1="39818" x2="62209" y2="39818"/>
                        <a14:foregroundMark x1="23837" y1="56788" x2="61047" y2="55455"/>
                        <a14:foregroundMark x1="18721" y1="94121" x2="53372" y2="94303"/>
                        <a14:foregroundMark x1="24535" y1="91455" x2="49767" y2="91212"/>
                        <a14:foregroundMark x1="32209" y1="38303" x2="30000" y2="45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01" y="2284549"/>
            <a:ext cx="2383883" cy="4573451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839364" y="1056271"/>
            <a:ext cx="4744049" cy="3212575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Buộc dây giày, </a:t>
            </a:r>
          </a:p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buộc tóc, tự mặc áo quần thế nào cho đúng cách?</a:t>
            </a:r>
            <a:endParaRPr lang="en-US" sz="6600" b="1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751" y1="33899" x2="78197" y2="29715"/>
                        <a14:foregroundMark x1="39343" y1="91631" x2="48567" y2="86295"/>
                        <a14:foregroundMark x1="34032" y1="85506" x2="9224" y2="91631"/>
                        <a14:foregroundMark x1="30748" y1="81928" x2="28372" y2="84597"/>
                        <a14:foregroundMark x1="18658" y1="83990" x2="12788" y2="84597"/>
                        <a14:foregroundMark x1="7897" y1="89145" x2="1817" y2="88781"/>
                        <a14:foregroundMark x1="26136" y1="94118" x2="22432" y2="97514"/>
                        <a14:foregroundMark x1="41090" y1="96968" x2="63871" y2="91813"/>
                        <a14:foregroundMark x1="55346" y1="95998" x2="57512" y2="98484"/>
                        <a14:foregroundMark x1="61076" y1="97332" x2="66946" y2="97332"/>
                        <a14:foregroundMark x1="69811" y1="98484" x2="69602" y2="99212"/>
                        <a14:foregroundMark x1="84766" y1="79018" x2="66737" y2="88963"/>
                        <a14:foregroundMark x1="86303" y1="84779" x2="73096" y2="91813"/>
                        <a14:foregroundMark x1="70720" y1="25349" x2="68484" y2="32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8" y="4026096"/>
            <a:ext cx="2457526" cy="28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155" y="226572"/>
            <a:ext cx="1028046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57" r="90000">
                        <a14:foregroundMark x1="41143" y1="28727" x2="59429" y2="28364"/>
                        <a14:foregroundMark x1="48571" y1="52727" x2="51714" y2="70182"/>
                        <a14:foregroundMark x1="56286" y1="50182" x2="50571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5" y="2773059"/>
            <a:ext cx="5199016" cy="40849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98992" y="1346360"/>
            <a:ext cx="6586780" cy="3053167"/>
            <a:chOff x="2743200" y="3580108"/>
            <a:chExt cx="6586780" cy="3053167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743200" y="3580108"/>
              <a:ext cx="6586780" cy="3053167"/>
            </a:xfrm>
            <a:prstGeom prst="wedgeRoundRectCallout">
              <a:avLst>
                <a:gd name="adj1" fmla="val -61233"/>
                <a:gd name="adj2" fmla="val 3941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3248" y="3696787"/>
              <a:ext cx="6281749" cy="2873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latin typeface="UTM Aptima" panose="02040603050506020204" pitchFamily="18" charset="0"/>
                </a:rPr>
                <a:t>  </a:t>
              </a:r>
              <a:r>
                <a:rPr lang="en-US" sz="3600" b="1">
                  <a:solidFill>
                    <a:schemeClr val="accent4">
                      <a:lumMod val="50000"/>
                    </a:schemeClr>
                  </a:solidFill>
                  <a:latin typeface="UTM Aptima" panose="02040603050506020204" pitchFamily="18" charset="0"/>
                </a:rPr>
                <a:t>Em có biết xới cơm không? Em ăn xong có mang bát cơm để vào chỗ rửa bát không? Em có biết cách tự gắp thức ăn không?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95634" l="9947" r="93304">
                        <a14:foregroundMark x1="22610" y1="79018" x2="75352" y2="80170"/>
                        <a14:foregroundMark x1="53566" y1="73317" x2="75643" y2="76592"/>
                        <a14:foregroundMark x1="68316" y1="70831" x2="75497" y2="75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77" y="3583297"/>
            <a:ext cx="4425792" cy="35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8092" y="239635"/>
            <a:ext cx="1028046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57" r="90000">
                        <a14:foregroundMark x1="41143" y1="28727" x2="59429" y2="28364"/>
                        <a14:foregroundMark x1="48571" y1="52727" x2="51714" y2="70182"/>
                        <a14:foregroundMark x1="56286" y1="50182" x2="50571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5" y="2773059"/>
            <a:ext cx="5199016" cy="4084941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137298" y="1056271"/>
            <a:ext cx="4744049" cy="3212575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Sau khi chơi xong em dọn dẹp đồ chơi như thế nào?</a:t>
            </a:r>
            <a:endParaRPr lang="en-US" sz="6600" b="1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5" b="96863" l="3222" r="98183">
                        <a14:foregroundMark x1="48740" y1="31752" x2="42751" y2="49120"/>
                        <a14:foregroundMark x1="65923" y1="39480" x2="65799" y2="82862"/>
                        <a14:foregroundMark x1="68278" y1="43076" x2="68401" y2="46978"/>
                        <a14:foregroundMark x1="77736" y1="44300" x2="78397" y2="76129"/>
                        <a14:foregroundMark x1="78273" y1="84315" x2="79595" y2="80184"/>
                        <a14:foregroundMark x1="83354" y1="85769" x2="86328" y2="82862"/>
                        <a14:foregroundMark x1="88311" y1="77353" x2="93515" y2="75363"/>
                        <a14:foregroundMark x1="62784" y1="56083" x2="48245" y2="57307"/>
                        <a14:foregroundMark x1="26394" y1="65493" x2="20529" y2="71538"/>
                        <a14:foregroundMark x1="37546" y1="74675" x2="40810" y2="80719"/>
                        <a14:foregroundMark x1="14416" y1="61438" x2="14416" y2="83550"/>
                        <a14:foregroundMark x1="74886" y1="74216" x2="74639" y2="76817"/>
                        <a14:foregroundMark x1="73606" y1="66259" x2="70715" y2="71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7299" y="3275531"/>
            <a:ext cx="7270905" cy="39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8092" y="239635"/>
            <a:ext cx="10280468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Thảo luận về cách làm những việc đó.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57" r="90000">
                        <a14:foregroundMark x1="41143" y1="28727" x2="59429" y2="28364"/>
                        <a14:foregroundMark x1="48571" y1="52727" x2="51714" y2="70182"/>
                        <a14:foregroundMark x1="56286" y1="50182" x2="50571" y2="5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5" y="2773059"/>
            <a:ext cx="5199016" cy="4084941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137298" y="1056271"/>
            <a:ext cx="4744049" cy="3212575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Làm sao để không quên sách vở khi đến lớp?</a:t>
            </a:r>
            <a:endParaRPr lang="en-US" sz="7200" b="1">
              <a:solidFill>
                <a:srgbClr val="002060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2970" l="7780" r="98124">
                        <a14:foregroundMark x1="21739" y1="22848" x2="27643" y2="89152"/>
                        <a14:foregroundMark x1="15881" y1="53333" x2="31396" y2="49152"/>
                        <a14:foregroundMark x1="26499" y1="45152" x2="31991" y2="54303"/>
                        <a14:foregroundMark x1="50114" y1="42667" x2="42609" y2="4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2907955"/>
            <a:ext cx="5525429" cy="41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2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4" name="图片 5" descr="千库网_游乐园乘坐热气球的女孩_元素编号12478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-144780"/>
            <a:ext cx="2385695" cy="2385695"/>
          </a:xfrm>
          <a:prstGeom prst="rect">
            <a:avLst/>
          </a:prstGeom>
        </p:spPr>
      </p:pic>
      <p:pic>
        <p:nvPicPr>
          <p:cNvPr id="5" name="图片 2" descr="千库网_上课的学生认真听讲_元素编号12283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388" y="4125645"/>
            <a:ext cx="2940050" cy="2940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6045" y="2463340"/>
            <a:ext cx="8847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Muốn tự làm một việc, trước hết mình phải quan sát cách người lớn làm hoặc nhờ hướng dẫn. Mình làm nhiều sẽ quen tay, sẽ không ngại nữa. </a:t>
            </a:r>
          </a:p>
        </p:txBody>
      </p:sp>
    </p:spTree>
    <p:extLst>
      <p:ext uri="{BB962C8B-B14F-4D97-AF65-F5344CB8AC3E}">
        <p14:creationId xmlns:p14="http://schemas.microsoft.com/office/powerpoint/2010/main" val="148451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7447" y="187038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3. Chia sẻ về những việc em nên làm để tự phục vụ bản thân.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2129245"/>
            <a:ext cx="12192000" cy="455893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203472" y="2140952"/>
            <a:ext cx="1198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Kể những việc em đã làm.</a:t>
            </a:r>
          </a:p>
          <a:p>
            <a:pPr marL="571500" indent="-571500">
              <a:buFontTx/>
              <a:buChar char="-"/>
            </a:pP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Nêu cảm xúc của em sau khi làm những việc đó.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48" y="3341281"/>
            <a:ext cx="9392961" cy="341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7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357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#9Slide05 SVNThe Carpenter</vt:lpstr>
      <vt:lpstr>UTM Gloria</vt:lpstr>
      <vt:lpstr>Calibri</vt:lpstr>
      <vt:lpstr>SVN-Newton</vt:lpstr>
      <vt:lpstr>UTM Avo</vt:lpstr>
      <vt:lpstr>Times New Roman</vt:lpstr>
      <vt:lpstr>#9Slide07 HoneyCream</vt:lpstr>
      <vt:lpstr>UTM Thanh Nhac TL</vt:lpstr>
      <vt:lpstr>#9Slide05 Fameliya</vt:lpstr>
      <vt:lpstr>思源黑体 CN Normal</vt:lpstr>
      <vt:lpstr>字魂115号-刀刀体</vt:lpstr>
      <vt:lpstr>UTM Aptima</vt:lpstr>
      <vt:lpstr>UTM Guanine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39</cp:revision>
  <dcterms:created xsi:type="dcterms:W3CDTF">2022-11-05T16:48:12Z</dcterms:created>
  <dcterms:modified xsi:type="dcterms:W3CDTF">2025-12-05T00:58:34Z</dcterms:modified>
</cp:coreProperties>
</file>