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5" r:id="rId2"/>
    <p:sldId id="262" r:id="rId3"/>
    <p:sldId id="263" r:id="rId4"/>
    <p:sldId id="284" r:id="rId5"/>
    <p:sldId id="281" r:id="rId6"/>
    <p:sldId id="282" r:id="rId7"/>
    <p:sldId id="280" r:id="rId8"/>
    <p:sldId id="286" r:id="rId9"/>
    <p:sldId id="271" r:id="rId10"/>
    <p:sldId id="270" r:id="rId11"/>
  </p:sldIdLst>
  <p:sldSz cx="10160000" cy="5715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76" d="100"/>
          <a:sy n="76" d="100"/>
        </p:scale>
        <p:origin x="-84" y="-204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3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3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90500"/>
            <a:ext cx="22860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90500"/>
            <a:ext cx="6688667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44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79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599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2398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4pPr>
            <a:lvl5pPr marL="203198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5pPr>
            <a:lvl6pPr marL="2539975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6pPr>
            <a:lvl7pPr marL="3047970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7pPr>
            <a:lvl8pPr marL="3555964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8pPr>
            <a:lvl9pPr marL="4063959" indent="0">
              <a:buNone/>
              <a:defRPr sz="15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2000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556"/>
            </a:lvl1pPr>
            <a:lvl2pPr marL="507995" indent="0">
              <a:buNone/>
              <a:defRPr sz="1333"/>
            </a:lvl2pPr>
            <a:lvl3pPr marL="1015990" indent="0">
              <a:buNone/>
              <a:defRPr sz="1111"/>
            </a:lvl3pPr>
            <a:lvl4pPr marL="1523985" indent="0">
              <a:buNone/>
              <a:defRPr sz="1000"/>
            </a:lvl4pPr>
            <a:lvl5pPr marL="2031980" indent="0">
              <a:buNone/>
              <a:defRPr sz="1000"/>
            </a:lvl5pPr>
            <a:lvl6pPr marL="2539975" indent="0">
              <a:buNone/>
              <a:defRPr sz="1000"/>
            </a:lvl6pPr>
            <a:lvl7pPr marL="3047970" indent="0">
              <a:buNone/>
              <a:defRPr sz="1000"/>
            </a:lvl7pPr>
            <a:lvl8pPr marL="3555964" indent="0">
              <a:buNone/>
              <a:defRPr sz="1000"/>
            </a:lvl8pPr>
            <a:lvl9pPr marL="40639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5990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0996" indent="-380996" algn="l" defTabSz="1015990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25492" indent="-317497" algn="l" defTabSz="1015990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36" y="2648874"/>
            <a:ext cx="10174537" cy="3066128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75925" y="1"/>
            <a:ext cx="5636245" cy="5745312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132531" y="3403749"/>
            <a:ext cx="3144526" cy="2254317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733007" y="-479804"/>
            <a:ext cx="9485522" cy="4190999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5891915" y="4900046"/>
            <a:ext cx="670150" cy="312132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76200" tIns="38100" rIns="76200" bIns="38100" numCol="1" anchor="t" anchorCtr="0" compatLnSpc="1"/>
              <a:lstStyle/>
              <a:p>
                <a:pPr defTabSz="761988">
                  <a:defRPr/>
                </a:pPr>
                <a:endParaRPr lang="zh-CN" altLang="en-US" sz="1499">
                  <a:latin typeface="Calibri" panose="020F0502020204030204"/>
                  <a:ea typeface="等线" panose="02010600030101010101" pitchFamily="2" charset="-122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018444" y="375534"/>
            <a:ext cx="3721108" cy="19405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79600" y="901228"/>
            <a:ext cx="6108171" cy="1923604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 defTabSz="761988">
              <a:defRPr/>
            </a:pP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4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4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4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4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4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761988">
              <a:defRPr/>
            </a:pP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40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4000" b="1" i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5" y="4221227"/>
            <a:ext cx="1962486" cy="13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68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233"/>
            <a:ext cx="10160000" cy="63497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8" y="3418465"/>
            <a:ext cx="9043639" cy="20047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23" y="-208583"/>
            <a:ext cx="1535940" cy="16771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-208584"/>
            <a:ext cx="1507500" cy="1445336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3088" y="-573260"/>
            <a:ext cx="460837" cy="512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430" y="1674398"/>
            <a:ext cx="8481273" cy="1635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233"/>
            <a:ext cx="10160000" cy="63497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23" y="-208583"/>
            <a:ext cx="1535940" cy="16771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-208584"/>
            <a:ext cx="1507500" cy="1445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857275" y="1593430"/>
            <a:ext cx="8898250" cy="11867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556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33</a:t>
            </a:r>
            <a:r>
              <a:rPr lang="en-US" sz="3556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</a:t>
            </a:r>
            <a:r>
              <a:rPr lang="vi-VN" sz="3556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tập</a:t>
            </a:r>
            <a:r>
              <a:rPr lang="en-US" sz="3556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6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phép cộng, phép trừ</a:t>
            </a:r>
          </a:p>
          <a:p>
            <a:pPr algn="ctr"/>
            <a:r>
              <a:rPr lang="vi-VN" sz="3556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556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en-US" sz="3556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 vi 20, 100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969" y="3011261"/>
            <a:ext cx="8898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E40"/>
                </a:solidFill>
                <a:latin typeface="iCiel PONY" pitchFamily="2" charset="-93"/>
              </a:rPr>
              <a:t>Tiết 1: ÔN TẬP PHÉP CỘNG, PHÉP TRỪ TRONG PHẠM VI 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219" y="-27176"/>
            <a:ext cx="9885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 HỌC KÌ I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82" y="4316789"/>
            <a:ext cx="9043639" cy="20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00"/>
            <a:ext cx="10160000" cy="6383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633"/>
            <a:ext cx="10200318" cy="18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84428" y="3136146"/>
            <a:ext cx="2323227" cy="79823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vi-VN" sz="6000" b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Yêu cầu cần đạt</a:t>
            </a:r>
            <a:endParaRPr lang="en-US" sz="6000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41579" y="363022"/>
            <a:ext cx="2990976" cy="200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</a:t>
            </a:r>
            <a:r>
              <a:rPr lang="en-US" sz="3111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cố </a:t>
            </a:r>
            <a:r>
              <a:rPr lang="vi-VN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111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</a:t>
            </a:r>
            <a:r>
              <a:rPr lang="en-US" sz="3111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 </a:t>
            </a:r>
            <a:r>
              <a:rPr lang="vi-VN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(qua 10) trong </a:t>
            </a:r>
            <a:r>
              <a:rPr lang="en-US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 </a:t>
            </a:r>
            <a:r>
              <a:rPr lang="en-US" sz="3111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 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5334" y="3832166"/>
            <a:ext cx="4233333" cy="57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11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kĩ n</a:t>
            </a:r>
            <a:r>
              <a:rPr lang="vi-VN" sz="3111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111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toán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784976" y="463646"/>
            <a:ext cx="4205691" cy="152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11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bảng cộng, trừ vào </a:t>
            </a:r>
          </a:p>
          <a:p>
            <a:pPr algn="ctr"/>
            <a:r>
              <a:rPr lang="en-US" sz="3111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</a:t>
            </a:r>
            <a:r>
              <a:rPr lang="en-US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vi-VN" sz="3111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thực tế</a:t>
            </a:r>
            <a:endParaRPr lang="en-US" sz="3111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016336" y="1203971"/>
            <a:ext cx="8361082" cy="29597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9248" tIns="39624" rIns="79248" bIns="39624" rtlCol="0" anchor="ctr"/>
          <a:lstStyle/>
          <a:p>
            <a:pPr algn="ctr"/>
            <a:endParaRPr lang="en-US" sz="2222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102295" y="3681254"/>
            <a:ext cx="9724146" cy="2562913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694109" y="3632325"/>
            <a:ext cx="3343934" cy="2442508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65499" y="3687790"/>
            <a:ext cx="1854576" cy="1974481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9304527" y="2290993"/>
            <a:ext cx="1086283" cy="1251707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176159" y="3344837"/>
            <a:ext cx="1343020" cy="1848932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889694" y="4269423"/>
            <a:ext cx="1508850" cy="1781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91673" y="1544620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7 + 7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54790" y="1527471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58203" y="1545837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8 + 4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09159" y="1506903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5 + 7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91673" y="2432698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6 + 9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42130" y="2388068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4 + 8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312963" y="2478311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14 - 5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89821" y="2434167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15 - 6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30657" y="1577010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32120" y="1550804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189778" y="1549501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184278" y="1518556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65481" y="2428933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99323" y="2413949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09390" y="2451776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221778" y="2434167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99799" y="218811"/>
            <a:ext cx="3331364" cy="677333"/>
            <a:chOff x="228600" y="190500"/>
            <a:chExt cx="2998228" cy="609600"/>
          </a:xfrm>
        </p:grpSpPr>
        <p:sp>
          <p:nvSpPr>
            <p:cNvPr id="60" name="Rounded Rectangle 59"/>
            <p:cNvSpPr/>
            <p:nvPr/>
          </p:nvSpPr>
          <p:spPr>
            <a:xfrm>
              <a:off x="533400" y="228600"/>
              <a:ext cx="2693428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556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100667" y="3328063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12 - 4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42130" y="3365971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11 - 7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369187" y="3366816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15 - 9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272307" y="3315563"/>
            <a:ext cx="1381146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13 - 8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32000" y="3324299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242445" y="3309314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74445" y="3340959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203640" y="3315563"/>
            <a:ext cx="414222" cy="490455"/>
          </a:xfrm>
          <a:prstGeom prst="rect">
            <a:avLst/>
          </a:prstGeom>
          <a:noFill/>
        </p:spPr>
        <p:txBody>
          <a:bodyPr wrap="square" lIns="79248" tIns="39624" rIns="79248" bIns="39624" rtlCol="0">
            <a:spAutoFit/>
          </a:bodyPr>
          <a:lstStyle/>
          <a:p>
            <a:r>
              <a:rPr lang="en-US" sz="2667" dirty="0"/>
              <a:t>=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349355" y="1550805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2389847" y="2425570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370667" y="3289358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4613546" y="1480698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613546" y="2374965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613546" y="3324427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6515523" y="1480697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8512839" y="1480696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6549877" y="2419377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8530021" y="2419377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6563841" y="3302460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8522259" y="3302460"/>
            <a:ext cx="698646" cy="5165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885692" y="-657513"/>
            <a:ext cx="2440088" cy="1877950"/>
            <a:chOff x="7308364" y="-320576"/>
            <a:chExt cx="2196079" cy="1690155"/>
          </a:xfrm>
        </p:grpSpPr>
        <p:pic>
          <p:nvPicPr>
            <p:cNvPr id="52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4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6" name="Text Box 1"/>
          <p:cNvSpPr txBox="1"/>
          <p:nvPr/>
        </p:nvSpPr>
        <p:spPr>
          <a:xfrm>
            <a:off x="1400494" y="5621864"/>
            <a:ext cx="8706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38713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8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4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3" b="92057" l="38162" r="83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05" t="26032" r="22564" b="17364"/>
          <a:stretch/>
        </p:blipFill>
        <p:spPr bwMode="auto">
          <a:xfrm>
            <a:off x="2624667" y="1079500"/>
            <a:ext cx="4639094" cy="460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62374" y="55402"/>
            <a:ext cx="677333" cy="6773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68817" y="51152"/>
            <a:ext cx="7492584" cy="1051455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Mỗi số 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vi-VN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5,</a:t>
            </a:r>
            <a:r>
              <a:rPr lang="vi-VN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11,</a:t>
            </a:r>
            <a:r>
              <a:rPr lang="vi-VN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 kết quả của những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 tính nào?</a:t>
            </a: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82913"/>
            <a:ext cx="10160000" cy="849587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61" y="4801483"/>
            <a:ext cx="7231703" cy="1336499"/>
          </a:xfrm>
          <a:prstGeom prst="rect">
            <a:avLst/>
          </a:prstGeom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37" y="3089458"/>
            <a:ext cx="2240728" cy="296056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952290" y="-337978"/>
            <a:ext cx="1581608" cy="1492146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Freeform 12"/>
          <p:cNvSpPr/>
          <p:nvPr/>
        </p:nvSpPr>
        <p:spPr>
          <a:xfrm>
            <a:off x="4075954" y="3005418"/>
            <a:ext cx="785077" cy="971969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318000" y="3534833"/>
            <a:ext cx="150491" cy="59266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925462" y="3534833"/>
            <a:ext cx="543029" cy="25290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239913" y="3660452"/>
            <a:ext cx="75246" cy="59266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 rot="10800000" flipV="1">
            <a:off x="5204196" y="3450167"/>
            <a:ext cx="1005530" cy="330959"/>
          </a:xfrm>
          <a:custGeom>
            <a:avLst/>
            <a:gdLst>
              <a:gd name="connsiteX0" fmla="*/ 0 w 706569"/>
              <a:gd name="connsiteY0" fmla="*/ 0 h 874772"/>
              <a:gd name="connsiteX1" fmla="*/ 311971 w 706569"/>
              <a:gd name="connsiteY1" fmla="*/ 806823 h 874772"/>
              <a:gd name="connsiteX2" fmla="*/ 677731 w 706569"/>
              <a:gd name="connsiteY2" fmla="*/ 828339 h 874772"/>
              <a:gd name="connsiteX3" fmla="*/ 656216 w 706569"/>
              <a:gd name="connsiteY3" fmla="*/ 796066 h 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569" h="874772">
                <a:moveTo>
                  <a:pt x="0" y="0"/>
                </a:moveTo>
                <a:cubicBezTo>
                  <a:pt x="99508" y="334383"/>
                  <a:pt x="199016" y="668767"/>
                  <a:pt x="311971" y="806823"/>
                </a:cubicBezTo>
                <a:cubicBezTo>
                  <a:pt x="424926" y="944879"/>
                  <a:pt x="620357" y="830132"/>
                  <a:pt x="677731" y="828339"/>
                </a:cubicBezTo>
                <a:cubicBezTo>
                  <a:pt x="735105" y="826546"/>
                  <a:pt x="695660" y="811306"/>
                  <a:pt x="656216" y="796066"/>
                </a:cubicBezTo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20640567">
            <a:off x="4762945" y="2288898"/>
            <a:ext cx="661987" cy="2140529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Arc 26"/>
          <p:cNvSpPr/>
          <p:nvPr/>
        </p:nvSpPr>
        <p:spPr>
          <a:xfrm rot="20640567">
            <a:off x="4827514" y="2982323"/>
            <a:ext cx="1266973" cy="2033002"/>
          </a:xfrm>
          <a:prstGeom prst="arc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 Box 1"/>
          <p:cNvSpPr txBox="1"/>
          <p:nvPr/>
        </p:nvSpPr>
        <p:spPr>
          <a:xfrm>
            <a:off x="1400494" y="5621864"/>
            <a:ext cx="8706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0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0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18573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4" grpId="0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8" t="62972" r="39134" b="16273"/>
          <a:stretch/>
        </p:blipFill>
        <p:spPr bwMode="auto">
          <a:xfrm>
            <a:off x="7143693" y="3066025"/>
            <a:ext cx="1188528" cy="168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81" b="89974" l="13971" r="65368">
                        <a14:foregroundMark x1="26765" y1="75130" x2="26765" y2="75130"/>
                        <a14:foregroundMark x1="27868" y1="73047" x2="27868" y2="73047"/>
                        <a14:foregroundMark x1="27868" y1="73047" x2="27868" y2="73047"/>
                        <a14:foregroundMark x1="27868" y1="72786" x2="27868" y2="72786"/>
                        <a14:foregroundMark x1="27647" y1="72396" x2="27647" y2="72396"/>
                        <a14:foregroundMark x1="27647" y1="72135" x2="27647" y2="72135"/>
                        <a14:foregroundMark x1="27647" y1="72135" x2="34485" y2="62760"/>
                        <a14:foregroundMark x1="33235" y1="63932" x2="30000" y2="57813"/>
                        <a14:foregroundMark x1="32941" y1="62630" x2="34632" y2="57813"/>
                        <a14:foregroundMark x1="28162" y1="71484" x2="25000" y2="69531"/>
                        <a14:foregroundMark x1="26691" y1="72786" x2="24853" y2="72786"/>
                        <a14:foregroundMark x1="41029" y1="63281" x2="47132" y2="60026"/>
                        <a14:foregroundMark x1="42353" y1="61849" x2="41765" y2="57031"/>
                        <a14:backgroundMark x1="24412" y1="60156" x2="32941" y2="52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53390" r="47203" b="13119"/>
          <a:stretch/>
        </p:blipFill>
        <p:spPr bwMode="auto">
          <a:xfrm>
            <a:off x="1354667" y="1157516"/>
            <a:ext cx="5788641" cy="384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195728" y="89330"/>
            <a:ext cx="677333" cy="6773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455333" y="2603500"/>
            <a:ext cx="711200" cy="711200"/>
            <a:chOff x="2137147" y="3436992"/>
            <a:chExt cx="640080" cy="640080"/>
          </a:xfrm>
        </p:grpSpPr>
        <p:sp>
          <p:nvSpPr>
            <p:cNvPr id="30" name="Oval 29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111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51051" y="3501008"/>
              <a:ext cx="385490" cy="513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1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82511" y="4100129"/>
            <a:ext cx="711200" cy="711200"/>
            <a:chOff x="2137147" y="3436992"/>
            <a:chExt cx="640080" cy="640080"/>
          </a:xfrm>
        </p:grpSpPr>
        <p:sp>
          <p:nvSpPr>
            <p:cNvPr id="33" name="Oval 32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111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51051" y="3501008"/>
              <a:ext cx="385490" cy="513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1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133963" y="3970512"/>
            <a:ext cx="711200" cy="71120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6" name="Oval 35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111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51051" y="3501008"/>
              <a:ext cx="385490" cy="5139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11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776133" y="1333500"/>
            <a:ext cx="711200" cy="71120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39" name="Oval 38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111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251051" y="3501008"/>
              <a:ext cx="385490" cy="5139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11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80000" y="2609707"/>
            <a:ext cx="711200" cy="711200"/>
            <a:chOff x="2137147" y="3436992"/>
            <a:chExt cx="640080" cy="640080"/>
          </a:xfrm>
        </p:grpSpPr>
        <p:sp>
          <p:nvSpPr>
            <p:cNvPr id="42" name="Oval 41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111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51051" y="3501008"/>
              <a:ext cx="385490" cy="513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1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3877400" y="4120482"/>
            <a:ext cx="711200" cy="7130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8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133963" y="3975100"/>
            <a:ext cx="711200" cy="711200"/>
            <a:chOff x="2137148" y="3436992"/>
            <a:chExt cx="640080" cy="640080"/>
          </a:xfrm>
          <a:solidFill>
            <a:srgbClr val="FFFF00"/>
          </a:solidFill>
        </p:grpSpPr>
        <p:sp>
          <p:nvSpPr>
            <p:cNvPr id="50" name="Oval 49"/>
            <p:cNvSpPr/>
            <p:nvPr/>
          </p:nvSpPr>
          <p:spPr>
            <a:xfrm>
              <a:off x="2137148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111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51051" y="3501008"/>
              <a:ext cx="365292" cy="5139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11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5080000" y="2629386"/>
            <a:ext cx="711200" cy="7130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89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88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781812" y="1317368"/>
            <a:ext cx="711200" cy="711200"/>
            <a:chOff x="2137147" y="3436992"/>
            <a:chExt cx="640080" cy="640080"/>
          </a:xfrm>
          <a:solidFill>
            <a:srgbClr val="FFFF00"/>
          </a:solidFill>
        </p:grpSpPr>
        <p:sp>
          <p:nvSpPr>
            <p:cNvPr id="54" name="Oval 53"/>
            <p:cNvSpPr/>
            <p:nvPr/>
          </p:nvSpPr>
          <p:spPr>
            <a:xfrm>
              <a:off x="2137147" y="3436992"/>
              <a:ext cx="640080" cy="640080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111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251051" y="3501008"/>
              <a:ext cx="365292" cy="5139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111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56" name="Rounded Rectangle 55"/>
          <p:cNvSpPr/>
          <p:nvPr/>
        </p:nvSpPr>
        <p:spPr>
          <a:xfrm>
            <a:off x="2440454" y="2618258"/>
            <a:ext cx="711200" cy="7130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89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889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89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0" y="4855755"/>
            <a:ext cx="10160000" cy="849587"/>
          </a:xfrm>
          <a:prstGeom prst="rect">
            <a:avLst/>
          </a:prstGeom>
        </p:spPr>
      </p:pic>
      <p:pic>
        <p:nvPicPr>
          <p:cNvPr id="58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48" y="4563470"/>
            <a:ext cx="7231703" cy="1336499"/>
          </a:xfrm>
          <a:prstGeom prst="rect">
            <a:avLst/>
          </a:prstGeom>
        </p:spPr>
      </p:pic>
      <p:pic>
        <p:nvPicPr>
          <p:cNvPr id="5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28" y="3486112"/>
            <a:ext cx="1934478" cy="255593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7249572" y="-434355"/>
            <a:ext cx="2659369" cy="2204850"/>
            <a:chOff x="7308364" y="-320576"/>
            <a:chExt cx="2196079" cy="1690155"/>
          </a:xfrm>
        </p:grpSpPr>
        <p:pic>
          <p:nvPicPr>
            <p:cNvPr id="61" name="图片 37896" descr="1-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" name="图片 37895" descr="1-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4" name="Rounded Rectangle 63"/>
          <p:cNvSpPr/>
          <p:nvPr/>
        </p:nvSpPr>
        <p:spPr>
          <a:xfrm>
            <a:off x="958984" y="131664"/>
            <a:ext cx="1496349" cy="59266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56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Số?</a:t>
            </a:r>
          </a:p>
        </p:txBody>
      </p:sp>
    </p:spTree>
    <p:extLst>
      <p:ext uri="{BB962C8B-B14F-4D97-AF65-F5344CB8AC3E}">
        <p14:creationId xmlns:p14="http://schemas.microsoft.com/office/powerpoint/2010/main" val="41103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24528" r="17292" b="14623"/>
          <a:stretch/>
        </p:blipFill>
        <p:spPr bwMode="auto">
          <a:xfrm>
            <a:off x="5777968" y="2146896"/>
            <a:ext cx="3750347" cy="285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8966" y="84597"/>
            <a:ext cx="677333" cy="6773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>
                <a:latin typeface="Arial" pitchFamily="34" charset="0"/>
                <a:cs typeface="Arial" pitchFamily="34" charset="0"/>
              </a:rPr>
              <a:t>4</a:t>
            </a:r>
            <a:endParaRPr lang="en-US" sz="355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04333" y="74993"/>
            <a:ext cx="8127999" cy="1566333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2A có 8 bạn học hát. Số bạn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bạn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5 bạn. Hỏi lớp 2A có bao nhiêu bạn học võ?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827" y="2187410"/>
            <a:ext cx="5717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hát: 8 bạn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bạn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võ: .... bạn?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125234" y="-144599"/>
            <a:ext cx="2440088" cy="1877950"/>
            <a:chOff x="7308364" y="-320576"/>
            <a:chExt cx="2196079" cy="1690155"/>
          </a:xfrm>
        </p:grpSpPr>
        <p:pic>
          <p:nvPicPr>
            <p:cNvPr id="14" name="图片 37896" descr="1-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37895" descr="1-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6" name="Straight Connector 15"/>
          <p:cNvCxnSpPr/>
          <p:nvPr/>
        </p:nvCxnSpPr>
        <p:spPr>
          <a:xfrm>
            <a:off x="2489200" y="647700"/>
            <a:ext cx="24068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39658" y="1066729"/>
            <a:ext cx="3512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78616" y="647700"/>
            <a:ext cx="13023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27400" y="1066729"/>
            <a:ext cx="1039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23303" y="1049725"/>
            <a:ext cx="9317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7061200" y="169263"/>
            <a:ext cx="1711006" cy="592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1" name="Straight Connector 20"/>
          <p:cNvCxnSpPr/>
          <p:nvPr/>
        </p:nvCxnSpPr>
        <p:spPr>
          <a:xfrm>
            <a:off x="910167" y="1533072"/>
            <a:ext cx="1731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27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91524" y="38100"/>
            <a:ext cx="677333" cy="67733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>
                <a:latin typeface="Arial" pitchFamily="34" charset="0"/>
                <a:cs typeface="Arial" pitchFamily="34" charset="0"/>
              </a:rPr>
              <a:t>4</a:t>
            </a:r>
            <a:endParaRPr lang="en-US" sz="355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9164" y="38100"/>
            <a:ext cx="8127999" cy="84811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2A có 8 bạn học hát. Số bạn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bạn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5 bạn. Hỏi lớp 2A có bao nhiêu bạn học võ?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000366" y="-495300"/>
            <a:ext cx="1751522" cy="1554299"/>
            <a:chOff x="7308364" y="-320576"/>
            <a:chExt cx="2196079" cy="1690155"/>
          </a:xfrm>
        </p:grpSpPr>
        <p:pic>
          <p:nvPicPr>
            <p:cNvPr id="14" name="图片 37896" descr="1-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图片 37895" descr="1-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22859" y="2853802"/>
            <a:ext cx="10348255" cy="2823098"/>
            <a:chOff x="3940229" y="3724581"/>
            <a:chExt cx="10348255" cy="299258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B0C0BCA-2E35-4A6A-8B0D-D93FDFE3BD1F}"/>
                </a:ext>
              </a:extLst>
            </p:cNvPr>
            <p:cNvCxnSpPr>
              <a:cxnSpLocks/>
            </p:cNvCxnSpPr>
            <p:nvPr/>
          </p:nvCxnSpPr>
          <p:spPr>
            <a:xfrm>
              <a:off x="3940229" y="3742113"/>
              <a:ext cx="0" cy="29371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A picture containing text, crossword puzzle, receipt&#10;&#10;Description automatically generated">
              <a:extLst>
                <a:ext uri="{FF2B5EF4-FFF2-40B4-BE49-F238E27FC236}">
                  <a16:creationId xmlns:a16="http://schemas.microsoft.com/office/drawing/2014/main" xmlns="" id="{B41A56F4-F538-4234-AF25-F2C61C4A4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49" y="3724581"/>
              <a:ext cx="10302535" cy="2992582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768857" y="770573"/>
            <a:ext cx="46382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hát: 8 bạn</a:t>
            </a:r>
          </a:p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bạn</a:t>
            </a:r>
          </a:p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võ: .... bạn?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4" t="24528" r="17292" b="14623"/>
          <a:stretch/>
        </p:blipFill>
        <p:spPr bwMode="auto">
          <a:xfrm>
            <a:off x="5407122" y="948668"/>
            <a:ext cx="3750347" cy="17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632200" y="3201769"/>
            <a:ext cx="317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Bài giải</a:t>
            </a:r>
            <a:endParaRPr lang="en-US" sz="3600" b="1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1200" y="3848100"/>
            <a:ext cx="772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Lớp </a:t>
            </a:r>
            <a:r>
              <a:rPr lang="vi-VN" sz="3600" smtClean="0">
                <a:solidFill>
                  <a:srgbClr val="660066"/>
                </a:solidFill>
                <a:latin typeface="+mj-lt"/>
              </a:rPr>
              <a:t>2A </a:t>
            </a:r>
            <a:r>
              <a:rPr lang="vi-VN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có số bạn học võ</a:t>
            </a:r>
            <a:r>
              <a:rPr lang="en-US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 là:</a:t>
            </a:r>
            <a:endParaRPr lang="en-US" sz="3600" b="1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46400" y="5219700"/>
            <a:ext cx="531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Đáp số: 13 bạn</a:t>
            </a:r>
            <a:endParaRPr lang="en-US" sz="3600" b="1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22400" y="4573369"/>
            <a:ext cx="531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660066"/>
                </a:solidFill>
                <a:latin typeface="HP001 4 hàng" panose="020B0603050302020204" pitchFamily="34" charset="0"/>
              </a:rPr>
              <a:t>8</a:t>
            </a:r>
            <a:r>
              <a:rPr lang="en-US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>
                <a:solidFill>
                  <a:srgbClr val="660066"/>
                </a:solidFill>
                <a:latin typeface="HP001 4 hàng" panose="020B0603050302020204" pitchFamily="34" charset="0"/>
              </a:rPr>
              <a:t>+</a:t>
            </a:r>
            <a:r>
              <a:rPr lang="en-US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>
                <a:solidFill>
                  <a:srgbClr val="660066"/>
                </a:solidFill>
                <a:latin typeface="HP001 4 hàng" panose="020B0603050302020204" pitchFamily="34" charset="0"/>
              </a:rPr>
              <a:t>5</a:t>
            </a:r>
            <a:r>
              <a:rPr lang="en-US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 = </a:t>
            </a:r>
            <a:r>
              <a:rPr lang="vi-VN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13</a:t>
            </a:r>
            <a:r>
              <a:rPr lang="en-US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 ( b</a:t>
            </a:r>
            <a:r>
              <a:rPr lang="vi-VN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ạn</a:t>
            </a:r>
            <a:r>
              <a:rPr lang="en-US" sz="3600" b="1" smtClean="0">
                <a:solidFill>
                  <a:srgbClr val="660066"/>
                </a:solidFill>
                <a:latin typeface="HP001 4 hàng" panose="020B0603050302020204" pitchFamily="34" charset="0"/>
              </a:rPr>
              <a:t>)</a:t>
            </a:r>
            <a:endParaRPr lang="en-US" sz="3600" b="1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64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182913"/>
            <a:ext cx="10160000" cy="84958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534784" y="-405370"/>
            <a:ext cx="3550484" cy="2907367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656667" y="2533191"/>
            <a:ext cx="5503334" cy="2007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497" indent="-317497">
              <a:buFontTx/>
              <a:buChar char="-"/>
            </a:pP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lại bảng cộng, </a:t>
            </a:r>
            <a:r>
              <a:rPr lang="en-US" sz="311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 </a:t>
            </a:r>
            <a:r>
              <a:rPr lang="vi-VN" sz="3111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20</a:t>
            </a:r>
            <a:r>
              <a:rPr lang="en-US" sz="3111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11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7497" indent="-317497">
              <a:buFontTx/>
              <a:buChar char="-"/>
            </a:pP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2 - </a:t>
            </a: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1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111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0" y="-145891"/>
            <a:ext cx="4995333" cy="5997054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99" y="4514664"/>
            <a:ext cx="7231703" cy="133649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009650" y="1297308"/>
            <a:ext cx="2912533" cy="77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44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Crocante" panose="02000000000000000000" pitchFamily="2" charset="0"/>
              </a:rPr>
              <a:t>Dặn dò</a:t>
            </a:r>
            <a:endParaRPr lang="en-US" sz="4444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iCiel Crocant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386</Words>
  <Application>Microsoft Office PowerPoint</Application>
  <PresentationFormat>Custom</PresentationFormat>
  <Paragraphs>92</Paragraphs>
  <Slides>10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SKY</cp:lastModifiedBy>
  <cp:revision>138</cp:revision>
  <dcterms:created xsi:type="dcterms:W3CDTF">2021-05-31T07:51:14Z</dcterms:created>
  <dcterms:modified xsi:type="dcterms:W3CDTF">2023-12-13T05:09:21Z</dcterms:modified>
</cp:coreProperties>
</file>