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</p:sldMasterIdLst>
  <p:notesMasterIdLst>
    <p:notesMasterId r:id="rId9"/>
  </p:notesMasterIdLst>
  <p:sldIdLst>
    <p:sldId id="256" r:id="rId3"/>
    <p:sldId id="272" r:id="rId4"/>
    <p:sldId id="265" r:id="rId5"/>
    <p:sldId id="270" r:id="rId6"/>
    <p:sldId id="271" r:id="rId7"/>
    <p:sldId id="257" r:id="rId8"/>
  </p:sldIdLst>
  <p:sldSz cx="9144000" cy="5143500" type="screen16x9"/>
  <p:notesSz cx="6858000" cy="9144000"/>
  <p:embeddedFontLst>
    <p:embeddedFont>
      <p:font typeface="Lato" panose="020F0502020204030203" pitchFamily="34" charset="0"/>
      <p:regular r:id="rId10"/>
      <p:bold r:id="rId11"/>
      <p:italic r:id="rId12"/>
      <p:boldItalic r:id="rId13"/>
    </p:embeddedFont>
    <p:embeddedFont>
      <p:font typeface="Roboto" panose="02000000000000000000" pitchFamily="2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hpwREYRQ3ESJopg7dOPK1Km8w9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AD6423-6857-49C5-9511-305B04663696}">
  <a:tblStyle styleId="{84AD6423-6857-49C5-9511-305B0466369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DE6"/>
          </a:solidFill>
        </a:fill>
      </a:tcStyle>
    </a:wholeTbl>
    <a:band1H>
      <a:tcTxStyle/>
      <a:tcStyle>
        <a:tcBdr/>
        <a:fill>
          <a:solidFill>
            <a:srgbClr val="FFD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D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3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3" Type="http://schemas.openxmlformats.org/officeDocument/2006/relationships/slide" Target="slides/slide1.xml"/><Relationship Id="rId42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6" name="Google Shape;48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7" name="Google Shape;48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8">
          <a:extLst>
            <a:ext uri="{FF2B5EF4-FFF2-40B4-BE49-F238E27FC236}">
              <a16:creationId xmlns:a16="http://schemas.microsoft.com/office/drawing/2014/main" id="{D46322E5-4BF1-30D3-009F-49B9B3C78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9" name="Google Shape;4959;p7:notes">
            <a:extLst>
              <a:ext uri="{FF2B5EF4-FFF2-40B4-BE49-F238E27FC236}">
                <a16:creationId xmlns:a16="http://schemas.microsoft.com/office/drawing/2014/main" id="{B3B14C7F-1264-44A6-2908-CD3A4B3921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0" name="Google Shape;4960;p7:notes">
            <a:extLst>
              <a:ext uri="{FF2B5EF4-FFF2-40B4-BE49-F238E27FC236}">
                <a16:creationId xmlns:a16="http://schemas.microsoft.com/office/drawing/2014/main" id="{FDA423A2-9E1D-3A5D-D943-53E26D772B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3814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5" name="Google Shape;503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6" name="Google Shape;50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0" name="Google Shape;511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1" name="Google Shape;511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SAU KHI HS TRẢ LỜI XONG, GV CLICK CHUỘT VÀO CHIẾC XE ĐỂ TRỞ VỀ</a:t>
            </a:r>
            <a:endParaRPr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Google Shape;512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7" name="Google Shape;512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/>
              <a:t>SAU KHI HS TRẢ LỜI XONG, GV CLICK CHUỘT VÀO CHIẾC XE ĐỂ TRỞ VỀ</a:t>
            </a:r>
            <a:endParaRPr b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5" name="Google Shape;48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6" name="Google Shape;48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47" name="Google Shape;4847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1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21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274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21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1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1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1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1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1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1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1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1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1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1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1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1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1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1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1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1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1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1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1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1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1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1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1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1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1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1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1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1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1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1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1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1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1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1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1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1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1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1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1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1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1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1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1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1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1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1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1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1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1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1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1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1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1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1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1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1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1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1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1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1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1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1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1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1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1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1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1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1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1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1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1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1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1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1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1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1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1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1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1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1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1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1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1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1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1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1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1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1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1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1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1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1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1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1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5" name="Google Shape;105;p21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1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1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1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1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1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1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1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1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1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1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1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1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1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1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1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1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1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1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1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1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1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1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1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1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1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1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1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1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1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1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1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1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1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1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1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1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1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1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1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1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21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4" name="Google Shape;174;p21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1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1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" name="Google Shape;210;p21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1" name="Google Shape;211;p21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216;p21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17" name="Google Shape;217;p21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1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1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" name="Google Shape;238;p21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Google Shape;950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951" name="Google Shape;951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5" name="Google Shape;955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0" name="Google Shape;960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961" name="Google Shape;961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Google Shape;1015;p23"/>
          <p:cNvPicPr preferRelativeResize="0"/>
          <p:nvPr/>
        </p:nvPicPr>
        <p:blipFill rotWithShape="1">
          <a:blip r:embed="rId2">
            <a:alphaModFix/>
          </a:blip>
          <a:srcRect t="28246"/>
          <a:stretch/>
        </p:blipFill>
        <p:spPr>
          <a:xfrm>
            <a:off x="0" y="899410"/>
            <a:ext cx="9144000" cy="42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23" descr="图片包含 轮廓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4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730" y="1"/>
            <a:ext cx="3857625" cy="1281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8" name="Google Shape;1018;p23"/>
          <p:cNvGrpSpPr/>
          <p:nvPr/>
        </p:nvGrpSpPr>
        <p:grpSpPr>
          <a:xfrm>
            <a:off x="417443" y="223631"/>
            <a:ext cx="8386142" cy="4666421"/>
            <a:chOff x="2246898" y="972460"/>
            <a:chExt cx="7698203" cy="3497470"/>
          </a:xfrm>
        </p:grpSpPr>
        <p:sp>
          <p:nvSpPr>
            <p:cNvPr id="1019" name="Google Shape;1019;p23"/>
            <p:cNvSpPr/>
            <p:nvPr/>
          </p:nvSpPr>
          <p:spPr>
            <a:xfrm>
              <a:off x="2246898" y="972460"/>
              <a:ext cx="7698203" cy="349747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3"/>
            <p:cNvSpPr/>
            <p:nvPr/>
          </p:nvSpPr>
          <p:spPr>
            <a:xfrm>
              <a:off x="2399599" y="1105418"/>
              <a:ext cx="7371740" cy="324006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54813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1" name="Google Shape;102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59773">
            <a:off x="-234525" y="3902631"/>
            <a:ext cx="1836067" cy="1153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oogle Shape;1023;p94"/>
          <p:cNvPicPr preferRelativeResize="0"/>
          <p:nvPr/>
        </p:nvPicPr>
        <p:blipFill rotWithShape="1">
          <a:blip r:embed="rId2">
            <a:alphaModFix/>
          </a:blip>
          <a:srcRect t="28246"/>
          <a:stretch/>
        </p:blipFill>
        <p:spPr>
          <a:xfrm>
            <a:off x="0" y="899410"/>
            <a:ext cx="9144000" cy="42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1595" y="-123669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94" descr="图片包含 轮廓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34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94" descr="图片包含 玩具&#10;&#10;描述已自动生成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6400" y="753256"/>
            <a:ext cx="3576560" cy="4030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7" name="Google Shape;1027;p94"/>
          <p:cNvGrpSpPr/>
          <p:nvPr/>
        </p:nvGrpSpPr>
        <p:grpSpPr>
          <a:xfrm>
            <a:off x="0" y="3271604"/>
            <a:ext cx="9144000" cy="1883139"/>
            <a:chOff x="0" y="4362138"/>
            <a:chExt cx="12192000" cy="2510852"/>
          </a:xfrm>
        </p:grpSpPr>
        <p:pic>
          <p:nvPicPr>
            <p:cNvPr id="1028" name="Google Shape;1028;p9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9" name="Google Shape;1029;p9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30" name="Google Shape;1030;p9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730" y="1"/>
            <a:ext cx="3857625" cy="1281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95"/>
          <p:cNvPicPr preferRelativeResize="0"/>
          <p:nvPr/>
        </p:nvPicPr>
        <p:blipFill rotWithShape="1">
          <a:blip r:embed="rId2">
            <a:alphaModFix/>
          </a:blip>
          <a:srcRect t="28246"/>
          <a:stretch/>
        </p:blipFill>
        <p:spPr>
          <a:xfrm>
            <a:off x="0" y="899410"/>
            <a:ext cx="9144000" cy="42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95" descr="图片包含 轮廓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4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730" y="1"/>
            <a:ext cx="3857625" cy="128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59773">
            <a:off x="-144983" y="2206365"/>
            <a:ext cx="3857625" cy="2422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6" name="Google Shape;1036;p95"/>
          <p:cNvGrpSpPr/>
          <p:nvPr/>
        </p:nvGrpSpPr>
        <p:grpSpPr>
          <a:xfrm>
            <a:off x="0" y="3271604"/>
            <a:ext cx="9144000" cy="1883139"/>
            <a:chOff x="0" y="4362138"/>
            <a:chExt cx="12192000" cy="2510852"/>
          </a:xfrm>
        </p:grpSpPr>
        <p:pic>
          <p:nvPicPr>
            <p:cNvPr id="1037" name="Google Shape;1037;p9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8" name="Google Shape;1038;p9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Google Shape;1040;p96"/>
          <p:cNvPicPr preferRelativeResize="0"/>
          <p:nvPr/>
        </p:nvPicPr>
        <p:blipFill rotWithShape="1">
          <a:blip r:embed="rId2">
            <a:alphaModFix/>
          </a:blip>
          <a:srcRect t="28246"/>
          <a:stretch/>
        </p:blipFill>
        <p:spPr>
          <a:xfrm>
            <a:off x="0" y="899410"/>
            <a:ext cx="9144000" cy="42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96" descr="图片包含 轮廓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4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730" y="1"/>
            <a:ext cx="3857625" cy="128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59773">
            <a:off x="-144983" y="2206365"/>
            <a:ext cx="3857625" cy="2422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项内容">
  <p:cSld name="两项内容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97"/>
          <p:cNvPicPr preferRelativeResize="0"/>
          <p:nvPr/>
        </p:nvPicPr>
        <p:blipFill rotWithShape="1">
          <a:blip r:embed="rId2">
            <a:alphaModFix/>
          </a:blip>
          <a:srcRect t="28246"/>
          <a:stretch/>
        </p:blipFill>
        <p:spPr>
          <a:xfrm>
            <a:off x="0" y="899410"/>
            <a:ext cx="9144000" cy="42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97" descr="图片包含 轮廓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4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730" y="1"/>
            <a:ext cx="3857625" cy="1281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8" name="Google Shape;1048;p97"/>
          <p:cNvGrpSpPr/>
          <p:nvPr/>
        </p:nvGrpSpPr>
        <p:grpSpPr>
          <a:xfrm>
            <a:off x="721179" y="381000"/>
            <a:ext cx="7701643" cy="3905251"/>
            <a:chOff x="2246898" y="972460"/>
            <a:chExt cx="7698203" cy="3497470"/>
          </a:xfrm>
        </p:grpSpPr>
        <p:sp>
          <p:nvSpPr>
            <p:cNvPr id="1049" name="Google Shape;1049;p97"/>
            <p:cNvSpPr/>
            <p:nvPr/>
          </p:nvSpPr>
          <p:spPr>
            <a:xfrm>
              <a:off x="2246898" y="972460"/>
              <a:ext cx="7698203" cy="349747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97"/>
            <p:cNvSpPr/>
            <p:nvPr/>
          </p:nvSpPr>
          <p:spPr>
            <a:xfrm>
              <a:off x="2399599" y="1105418"/>
              <a:ext cx="7371740" cy="324006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54813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98"/>
          <p:cNvPicPr preferRelativeResize="0"/>
          <p:nvPr/>
        </p:nvPicPr>
        <p:blipFill rotWithShape="1">
          <a:blip r:embed="rId2">
            <a:alphaModFix/>
          </a:blip>
          <a:srcRect t="28246"/>
          <a:stretch/>
        </p:blipFill>
        <p:spPr>
          <a:xfrm>
            <a:off x="0" y="899410"/>
            <a:ext cx="9144000" cy="42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98" descr="图片包含 轮廓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4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730" y="1"/>
            <a:ext cx="3857625" cy="1281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5" name="Google Shape;1055;p98"/>
          <p:cNvGrpSpPr/>
          <p:nvPr/>
        </p:nvGrpSpPr>
        <p:grpSpPr>
          <a:xfrm>
            <a:off x="721179" y="381000"/>
            <a:ext cx="7701643" cy="3905251"/>
            <a:chOff x="2246898" y="972460"/>
            <a:chExt cx="7698203" cy="3497470"/>
          </a:xfrm>
        </p:grpSpPr>
        <p:sp>
          <p:nvSpPr>
            <p:cNvPr id="1056" name="Google Shape;1056;p98"/>
            <p:cNvSpPr/>
            <p:nvPr/>
          </p:nvSpPr>
          <p:spPr>
            <a:xfrm>
              <a:off x="2246898" y="972460"/>
              <a:ext cx="7698203" cy="349747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98"/>
            <p:cNvSpPr/>
            <p:nvPr/>
          </p:nvSpPr>
          <p:spPr>
            <a:xfrm>
              <a:off x="2399599" y="1105418"/>
              <a:ext cx="7371740" cy="324006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54813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58" name="Google Shape;1058;p98" descr="图片包含 玩具&#10;&#10;描述已自动生成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3742" y="2156974"/>
            <a:ext cx="2620258" cy="2952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99"/>
          <p:cNvPicPr preferRelativeResize="0"/>
          <p:nvPr/>
        </p:nvPicPr>
        <p:blipFill rotWithShape="1">
          <a:blip r:embed="rId2">
            <a:alphaModFix/>
          </a:blip>
          <a:srcRect t="28246"/>
          <a:stretch/>
        </p:blipFill>
        <p:spPr>
          <a:xfrm>
            <a:off x="0" y="899410"/>
            <a:ext cx="9144000" cy="42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99" descr="图片包含 轮廓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4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730" y="1"/>
            <a:ext cx="3857625" cy="1281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3" name="Google Shape;1063;p99"/>
          <p:cNvGrpSpPr/>
          <p:nvPr/>
        </p:nvGrpSpPr>
        <p:grpSpPr>
          <a:xfrm>
            <a:off x="721179" y="381000"/>
            <a:ext cx="7701643" cy="3905251"/>
            <a:chOff x="2246898" y="972460"/>
            <a:chExt cx="7698203" cy="3497470"/>
          </a:xfrm>
        </p:grpSpPr>
        <p:sp>
          <p:nvSpPr>
            <p:cNvPr id="1064" name="Google Shape;1064;p99"/>
            <p:cNvSpPr/>
            <p:nvPr/>
          </p:nvSpPr>
          <p:spPr>
            <a:xfrm>
              <a:off x="2246898" y="972460"/>
              <a:ext cx="7698203" cy="349747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99"/>
            <p:cNvSpPr/>
            <p:nvPr/>
          </p:nvSpPr>
          <p:spPr>
            <a:xfrm>
              <a:off x="2399599" y="1105418"/>
              <a:ext cx="7371740" cy="324006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54813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66" name="Google Shape;1066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59773">
            <a:off x="6703349" y="3282454"/>
            <a:ext cx="2081723" cy="13074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7" name="Google Shape;1067;p99"/>
          <p:cNvGrpSpPr/>
          <p:nvPr/>
        </p:nvGrpSpPr>
        <p:grpSpPr>
          <a:xfrm>
            <a:off x="0" y="3271604"/>
            <a:ext cx="9144000" cy="1883139"/>
            <a:chOff x="0" y="4362138"/>
            <a:chExt cx="12192000" cy="2510852"/>
          </a:xfrm>
        </p:grpSpPr>
        <p:pic>
          <p:nvPicPr>
            <p:cNvPr id="1068" name="Google Shape;1068;p9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9" name="Google Shape;1069;p9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Google Shape;1071;p100"/>
          <p:cNvPicPr preferRelativeResize="0"/>
          <p:nvPr/>
        </p:nvPicPr>
        <p:blipFill rotWithShape="1">
          <a:blip r:embed="rId2">
            <a:alphaModFix/>
          </a:blip>
          <a:srcRect t="28246"/>
          <a:stretch/>
        </p:blipFill>
        <p:spPr>
          <a:xfrm>
            <a:off x="0" y="899410"/>
            <a:ext cx="9144000" cy="42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1595" y="-123669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00" descr="图片包含 轮廓&#10;&#10;描述已自动生成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34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00" descr="图片包含 玩具&#10;&#10;描述已自动生成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86400" y="753256"/>
            <a:ext cx="3576560" cy="4030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5" name="Google Shape;1075;p100"/>
          <p:cNvGrpSpPr/>
          <p:nvPr/>
        </p:nvGrpSpPr>
        <p:grpSpPr>
          <a:xfrm>
            <a:off x="0" y="3271604"/>
            <a:ext cx="9144000" cy="1883139"/>
            <a:chOff x="0" y="4362138"/>
            <a:chExt cx="12192000" cy="2510852"/>
          </a:xfrm>
        </p:grpSpPr>
        <p:pic>
          <p:nvPicPr>
            <p:cNvPr id="1076" name="Google Shape;1076;p10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7" name="Google Shape;1077;p10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78" name="Google Shape;1078;p1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730" y="1"/>
            <a:ext cx="3857625" cy="1281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>
  <p:cSld name="图片与标题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101"/>
          <p:cNvPicPr preferRelativeResize="0"/>
          <p:nvPr/>
        </p:nvPicPr>
        <p:blipFill rotWithShape="1">
          <a:blip r:embed="rId2">
            <a:alphaModFix/>
          </a:blip>
          <a:srcRect t="28246"/>
          <a:stretch/>
        </p:blipFill>
        <p:spPr>
          <a:xfrm>
            <a:off x="0" y="899410"/>
            <a:ext cx="9144000" cy="425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01" descr="图片包含 轮廓&#10;&#10;描述已自动生成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417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730" y="1"/>
            <a:ext cx="3857625" cy="12816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3" name="Google Shape;1083;p101"/>
          <p:cNvGrpSpPr/>
          <p:nvPr/>
        </p:nvGrpSpPr>
        <p:grpSpPr>
          <a:xfrm>
            <a:off x="721179" y="458138"/>
            <a:ext cx="7701643" cy="4255332"/>
            <a:chOff x="2246898" y="972460"/>
            <a:chExt cx="7698203" cy="3497470"/>
          </a:xfrm>
        </p:grpSpPr>
        <p:sp>
          <p:nvSpPr>
            <p:cNvPr id="1084" name="Google Shape;1084;p101"/>
            <p:cNvSpPr/>
            <p:nvPr/>
          </p:nvSpPr>
          <p:spPr>
            <a:xfrm>
              <a:off x="2246898" y="972460"/>
              <a:ext cx="7698203" cy="349747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01"/>
            <p:cNvSpPr/>
            <p:nvPr/>
          </p:nvSpPr>
          <p:spPr>
            <a:xfrm>
              <a:off x="2399599" y="1105418"/>
              <a:ext cx="7371740" cy="324006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548135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5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5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5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5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5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5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title" idx="2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3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28" name="Google Shape;628;p33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1" name="Google Shape;631;p34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34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34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34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34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4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4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rgbClr val="BF9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8" name="Google Shape;638;p34"/>
          <p:cNvGrpSpPr/>
          <p:nvPr/>
        </p:nvGrpSpPr>
        <p:grpSpPr>
          <a:xfrm>
            <a:off x="7914605" y="3808038"/>
            <a:ext cx="874006" cy="700098"/>
            <a:chOff x="620125" y="3581200"/>
            <a:chExt cx="832676" cy="1022175"/>
          </a:xfrm>
        </p:grpSpPr>
        <p:sp>
          <p:nvSpPr>
            <p:cNvPr id="639" name="Google Shape;639;p34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1_Title and three columns 1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5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35"/>
          <p:cNvSpPr/>
          <p:nvPr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5"/>
          <p:cNvSpPr/>
          <p:nvPr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35"/>
          <p:cNvSpPr/>
          <p:nvPr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35"/>
          <p:cNvSpPr/>
          <p:nvPr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35"/>
          <p:cNvSpPr/>
          <p:nvPr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5"/>
          <p:cNvSpPr/>
          <p:nvPr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5"/>
          <p:cNvSpPr/>
          <p:nvPr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5"/>
          <p:cNvSpPr/>
          <p:nvPr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5"/>
          <p:cNvSpPr/>
          <p:nvPr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5"/>
          <p:cNvSpPr/>
          <p:nvPr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5"/>
          <p:cNvSpPr/>
          <p:nvPr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5"/>
          <p:cNvSpPr/>
          <p:nvPr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5"/>
          <p:cNvSpPr/>
          <p:nvPr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5"/>
          <p:cNvSpPr/>
          <p:nvPr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5"/>
          <p:cNvSpPr/>
          <p:nvPr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5"/>
          <p:cNvSpPr/>
          <p:nvPr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35"/>
          <p:cNvSpPr/>
          <p:nvPr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35"/>
          <p:cNvSpPr/>
          <p:nvPr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5"/>
          <p:cNvSpPr/>
          <p:nvPr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5"/>
          <p:cNvSpPr/>
          <p:nvPr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5"/>
          <p:cNvSpPr/>
          <p:nvPr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5"/>
          <p:cNvSpPr/>
          <p:nvPr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5"/>
          <p:cNvSpPr/>
          <p:nvPr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35"/>
          <p:cNvSpPr/>
          <p:nvPr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35"/>
          <p:cNvSpPr/>
          <p:nvPr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35"/>
          <p:cNvSpPr/>
          <p:nvPr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5"/>
          <p:cNvSpPr/>
          <p:nvPr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35"/>
          <p:cNvSpPr/>
          <p:nvPr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5"/>
          <p:cNvSpPr/>
          <p:nvPr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35"/>
          <p:cNvSpPr/>
          <p:nvPr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35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35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35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35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35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5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p35"/>
          <p:cNvPicPr preferRelativeResize="0"/>
          <p:nvPr/>
        </p:nvPicPr>
        <p:blipFill rotWithShape="1">
          <a:blip r:embed="rId2">
            <a:alphaModFix/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35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6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70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6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6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6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36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36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70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36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36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6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6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6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6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36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6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6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6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36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36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36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36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36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36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36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36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36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36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36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36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36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36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36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36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36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36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36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36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36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36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36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6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6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70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36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9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1" name="Google Shape;731;p36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1" name="Google Shape;741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742" name="Google Shape;742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" name="Google Shape;1012;p22" descr="图片包含 水, 户外, 天空&#10;&#10;描述已自动生成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9" name="Google Shape;4839;p1"/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0" name="Google Shape;4840;p1"/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Toán</a:t>
            </a:r>
            <a:endParaRPr sz="3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1" name="Google Shape;484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091" y="2611162"/>
            <a:ext cx="1571329" cy="244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2" name="Google Shape;484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34145" y="2611162"/>
            <a:ext cx="1842878" cy="24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4843" name="Google Shape;4843;p1"/>
          <p:cNvSpPr txBox="1"/>
          <p:nvPr/>
        </p:nvSpPr>
        <p:spPr>
          <a:xfrm>
            <a:off x="2171678" y="1394840"/>
            <a:ext cx="568718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39: So sánh số lớn gấp mấy lần số bé (tiết 2)</a:t>
            </a:r>
            <a:endParaRPr sz="36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1">
          <a:extLst>
            <a:ext uri="{FF2B5EF4-FFF2-40B4-BE49-F238E27FC236}">
              <a16:creationId xmlns:a16="http://schemas.microsoft.com/office/drawing/2014/main" id="{4F5F062E-10EC-325E-D60F-933A6182C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2" name="Google Shape;4962;p7">
            <a:extLst>
              <a:ext uri="{FF2B5EF4-FFF2-40B4-BE49-F238E27FC236}">
                <a16:creationId xmlns:a16="http://schemas.microsoft.com/office/drawing/2014/main" id="{9C31AE1B-B123-9B06-19D8-777C6C6A6E2B}"/>
              </a:ext>
            </a:extLst>
          </p:cNvPr>
          <p:cNvSpPr/>
          <p:nvPr/>
        </p:nvSpPr>
        <p:spPr>
          <a:xfrm>
            <a:off x="91103" y="197369"/>
            <a:ext cx="8961794" cy="35488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3" name="Google Shape;4963;p7">
            <a:extLst>
              <a:ext uri="{FF2B5EF4-FFF2-40B4-BE49-F238E27FC236}">
                <a16:creationId xmlns:a16="http://schemas.microsoft.com/office/drawing/2014/main" id="{5099611C-9E3C-3DE5-C73C-D2AD6EF223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03" y="2506858"/>
            <a:ext cx="1287722" cy="187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3" name="Google Shape;4973;p7">
            <a:extLst>
              <a:ext uri="{FF2B5EF4-FFF2-40B4-BE49-F238E27FC236}">
                <a16:creationId xmlns:a16="http://schemas.microsoft.com/office/drawing/2014/main" id="{C2A6A565-2C28-E333-F580-164514B4DF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75" name="Google Shape;4975;p7">
            <a:extLst>
              <a:ext uri="{FF2B5EF4-FFF2-40B4-BE49-F238E27FC236}">
                <a16:creationId xmlns:a16="http://schemas.microsoft.com/office/drawing/2014/main" id="{53B5FA6F-1CA3-782E-CCFF-200B1761BE96}"/>
              </a:ext>
            </a:extLst>
          </p:cNvPr>
          <p:cNvGraphicFramePr/>
          <p:nvPr/>
        </p:nvGraphicFramePr>
        <p:xfrm>
          <a:off x="1195256" y="375912"/>
          <a:ext cx="7631029" cy="2856670"/>
        </p:xfrm>
        <a:graphic>
          <a:graphicData uri="http://schemas.openxmlformats.org/drawingml/2006/table">
            <a:tbl>
              <a:tblPr firstRow="1" bandRow="1">
                <a:noFill/>
                <a:tableStyleId>{84AD6423-6857-49C5-9511-305B04663696}</a:tableStyleId>
              </a:tblPr>
              <a:tblGrid>
                <a:gridCol w="2441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3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8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11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37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</a:rPr>
                        <a:t>Số lớn</a:t>
                      </a:r>
                      <a:endParaRPr sz="20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>
                          <a:solidFill>
                            <a:schemeClr val="dk1"/>
                          </a:solidFill>
                        </a:rPr>
                        <a:t>8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7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</a:rPr>
                        <a:t>Số bé</a:t>
                      </a:r>
                      <a:endParaRPr sz="2000" b="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5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6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</a:rPr>
                        <a:t>Số lớn hơn số bé bao nhiêu đơn vị?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56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u="none" strike="noStrike" cap="none">
                          <a:solidFill>
                            <a:schemeClr val="dk1"/>
                          </a:solidFill>
                        </a:rPr>
                        <a:t>Số lớn gấp mấy lần số bé?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u="none" strike="noStrike" cap="none"/>
                        <a:t>?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976" name="Google Shape;4976;p7">
            <a:extLst>
              <a:ext uri="{FF2B5EF4-FFF2-40B4-BE49-F238E27FC236}">
                <a16:creationId xmlns:a16="http://schemas.microsoft.com/office/drawing/2014/main" id="{F0BCA7C4-28C7-EF2F-3323-2380853D087E}"/>
              </a:ext>
            </a:extLst>
          </p:cNvPr>
          <p:cNvSpPr txBox="1"/>
          <p:nvPr/>
        </p:nvSpPr>
        <p:spPr>
          <a:xfrm>
            <a:off x="147234" y="396458"/>
            <a:ext cx="9918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 Số</a:t>
            </a:r>
            <a:endParaRPr sz="2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7" name="Google Shape;4977;p7">
            <a:extLst>
              <a:ext uri="{FF2B5EF4-FFF2-40B4-BE49-F238E27FC236}">
                <a16:creationId xmlns:a16="http://schemas.microsoft.com/office/drawing/2014/main" id="{D412857E-CD8C-318B-8E9B-EA72DF48465F}"/>
              </a:ext>
            </a:extLst>
          </p:cNvPr>
          <p:cNvSpPr/>
          <p:nvPr/>
        </p:nvSpPr>
        <p:spPr>
          <a:xfrm>
            <a:off x="3804243" y="1879383"/>
            <a:ext cx="542552" cy="4206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4978" name="Google Shape;4978;p7">
            <a:extLst>
              <a:ext uri="{FF2B5EF4-FFF2-40B4-BE49-F238E27FC236}">
                <a16:creationId xmlns:a16="http://schemas.microsoft.com/office/drawing/2014/main" id="{83E7FE53-8954-95CF-6B19-F4BFCC32C3E5}"/>
              </a:ext>
            </a:extLst>
          </p:cNvPr>
          <p:cNvSpPr/>
          <p:nvPr/>
        </p:nvSpPr>
        <p:spPr>
          <a:xfrm>
            <a:off x="3804243" y="2650903"/>
            <a:ext cx="542552" cy="4206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grpSp>
        <p:nvGrpSpPr>
          <p:cNvPr id="4979" name="Google Shape;4979;p7">
            <a:extLst>
              <a:ext uri="{FF2B5EF4-FFF2-40B4-BE49-F238E27FC236}">
                <a16:creationId xmlns:a16="http://schemas.microsoft.com/office/drawing/2014/main" id="{D11D4276-07BC-A1B8-AFD4-91FE472ECC95}"/>
              </a:ext>
            </a:extLst>
          </p:cNvPr>
          <p:cNvGrpSpPr/>
          <p:nvPr/>
        </p:nvGrpSpPr>
        <p:grpSpPr>
          <a:xfrm rot="1176642">
            <a:off x="4250591" y="3547474"/>
            <a:ext cx="2357169" cy="1585012"/>
            <a:chOff x="360585" y="4990637"/>
            <a:chExt cx="2357169" cy="1585012"/>
          </a:xfrm>
        </p:grpSpPr>
        <p:pic>
          <p:nvPicPr>
            <p:cNvPr id="4980" name="Google Shape;4980;p7">
              <a:extLst>
                <a:ext uri="{FF2B5EF4-FFF2-40B4-BE49-F238E27FC236}">
                  <a16:creationId xmlns:a16="http://schemas.microsoft.com/office/drawing/2014/main" id="{7E1DD51C-DDEF-425A-E32D-588F88E9561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54500" flipH="1">
              <a:off x="392878" y="5039530"/>
              <a:ext cx="2209988" cy="1487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1" name="Google Shape;4981;p7">
              <a:extLst>
                <a:ext uri="{FF2B5EF4-FFF2-40B4-BE49-F238E27FC236}">
                  <a16:creationId xmlns:a16="http://schemas.microsoft.com/office/drawing/2014/main" id="{C0DA8BFD-5F01-4875-A698-898EE4024219}"/>
                </a:ext>
              </a:extLst>
            </p:cNvPr>
            <p:cNvSpPr/>
            <p:nvPr/>
          </p:nvSpPr>
          <p:spPr>
            <a:xfrm rot="-983983">
              <a:off x="498687" y="5376848"/>
              <a:ext cx="2167969" cy="67437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Làm vào SGK</a:t>
              </a:r>
              <a:endParaRPr/>
            </a:p>
          </p:txBody>
        </p:sp>
      </p:grpSp>
      <p:sp>
        <p:nvSpPr>
          <p:cNvPr id="2" name="Google Shape;5009;p8">
            <a:extLst>
              <a:ext uri="{FF2B5EF4-FFF2-40B4-BE49-F238E27FC236}">
                <a16:creationId xmlns:a16="http://schemas.microsoft.com/office/drawing/2014/main" id="{84439A40-D9CB-2BB9-FB00-ACF38F07E6EC}"/>
              </a:ext>
            </a:extLst>
          </p:cNvPr>
          <p:cNvSpPr/>
          <p:nvPr/>
        </p:nvSpPr>
        <p:spPr>
          <a:xfrm>
            <a:off x="4654965" y="1895153"/>
            <a:ext cx="470756" cy="4206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3" name="Google Shape;5010;p8">
            <a:extLst>
              <a:ext uri="{FF2B5EF4-FFF2-40B4-BE49-F238E27FC236}">
                <a16:creationId xmlns:a16="http://schemas.microsoft.com/office/drawing/2014/main" id="{C31BFF11-1CCC-C508-A1BE-963FA47C0949}"/>
              </a:ext>
            </a:extLst>
          </p:cNvPr>
          <p:cNvSpPr/>
          <p:nvPr/>
        </p:nvSpPr>
        <p:spPr>
          <a:xfrm>
            <a:off x="5559942" y="1890735"/>
            <a:ext cx="542552" cy="4206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4" name="Google Shape;5011;p8">
            <a:extLst>
              <a:ext uri="{FF2B5EF4-FFF2-40B4-BE49-F238E27FC236}">
                <a16:creationId xmlns:a16="http://schemas.microsoft.com/office/drawing/2014/main" id="{CE518B06-8224-3952-AC05-409B2C1FB7CE}"/>
              </a:ext>
            </a:extLst>
          </p:cNvPr>
          <p:cNvSpPr/>
          <p:nvPr/>
        </p:nvSpPr>
        <p:spPr>
          <a:xfrm>
            <a:off x="4648725" y="2580775"/>
            <a:ext cx="470756" cy="4206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5" name="Google Shape;5012;p8">
            <a:extLst>
              <a:ext uri="{FF2B5EF4-FFF2-40B4-BE49-F238E27FC236}">
                <a16:creationId xmlns:a16="http://schemas.microsoft.com/office/drawing/2014/main" id="{C866F07C-0F93-3BDE-31F2-965FA2C8E220}"/>
              </a:ext>
            </a:extLst>
          </p:cNvPr>
          <p:cNvSpPr/>
          <p:nvPr/>
        </p:nvSpPr>
        <p:spPr>
          <a:xfrm>
            <a:off x="5559942" y="2600869"/>
            <a:ext cx="542552" cy="4206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6" name="Google Shape;5013;p8">
            <a:extLst>
              <a:ext uri="{FF2B5EF4-FFF2-40B4-BE49-F238E27FC236}">
                <a16:creationId xmlns:a16="http://schemas.microsoft.com/office/drawing/2014/main" id="{60461FB1-CCBC-9727-3F81-C250EF4CED7E}"/>
              </a:ext>
            </a:extLst>
          </p:cNvPr>
          <p:cNvSpPr/>
          <p:nvPr/>
        </p:nvSpPr>
        <p:spPr>
          <a:xfrm>
            <a:off x="6664638" y="1877234"/>
            <a:ext cx="542552" cy="4206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18</a:t>
            </a:r>
            <a:endParaRPr/>
          </a:p>
        </p:txBody>
      </p:sp>
      <p:sp>
        <p:nvSpPr>
          <p:cNvPr id="7" name="Google Shape;5014;p8">
            <a:extLst>
              <a:ext uri="{FF2B5EF4-FFF2-40B4-BE49-F238E27FC236}">
                <a16:creationId xmlns:a16="http://schemas.microsoft.com/office/drawing/2014/main" id="{0FF40952-C737-CBF1-1D86-54D02DB7090E}"/>
              </a:ext>
            </a:extLst>
          </p:cNvPr>
          <p:cNvSpPr/>
          <p:nvPr/>
        </p:nvSpPr>
        <p:spPr>
          <a:xfrm>
            <a:off x="6664638" y="2591172"/>
            <a:ext cx="542552" cy="4206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8" name="Google Shape;5015;p8">
            <a:extLst>
              <a:ext uri="{FF2B5EF4-FFF2-40B4-BE49-F238E27FC236}">
                <a16:creationId xmlns:a16="http://schemas.microsoft.com/office/drawing/2014/main" id="{8C0CD2DD-06DC-8453-C2CA-5EBDB15FCA8F}"/>
              </a:ext>
            </a:extLst>
          </p:cNvPr>
          <p:cNvSpPr/>
          <p:nvPr/>
        </p:nvSpPr>
        <p:spPr>
          <a:xfrm>
            <a:off x="7850066" y="1889774"/>
            <a:ext cx="542552" cy="4206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/>
          </a:p>
        </p:txBody>
      </p:sp>
      <p:sp>
        <p:nvSpPr>
          <p:cNvPr id="9" name="Google Shape;5016;p8">
            <a:extLst>
              <a:ext uri="{FF2B5EF4-FFF2-40B4-BE49-F238E27FC236}">
                <a16:creationId xmlns:a16="http://schemas.microsoft.com/office/drawing/2014/main" id="{84A00420-6385-7EE5-F52B-177B36992248}"/>
              </a:ext>
            </a:extLst>
          </p:cNvPr>
          <p:cNvSpPr/>
          <p:nvPr/>
        </p:nvSpPr>
        <p:spPr>
          <a:xfrm>
            <a:off x="7872724" y="2603190"/>
            <a:ext cx="542552" cy="4206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052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" name="Google Shape;5038;p10"/>
          <p:cNvPicPr preferRelativeResize="0"/>
          <p:nvPr/>
        </p:nvPicPr>
        <p:blipFill rotWithShape="1">
          <a:blip r:embed="rId3">
            <a:alphaModFix/>
          </a:blip>
          <a:srcRect l="2082" t="52849" r="2284" b="25558"/>
          <a:stretch/>
        </p:blipFill>
        <p:spPr>
          <a:xfrm>
            <a:off x="191096" y="-26130"/>
            <a:ext cx="8566945" cy="257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0" name="Google Shape;504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710" y="2907974"/>
            <a:ext cx="1287722" cy="187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1" name="Google Shape;5051;p10"/>
          <p:cNvPicPr preferRelativeResize="0"/>
          <p:nvPr/>
        </p:nvPicPr>
        <p:blipFill rotWithShape="1">
          <a:blip r:embed="rId5">
            <a:alphaModFix/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  <a:noFill/>
          <a:ln>
            <a:noFill/>
          </a:ln>
        </p:spPr>
      </p:pic>
      <p:sp>
        <p:nvSpPr>
          <p:cNvPr id="5052" name="Google Shape;5052;p10"/>
          <p:cNvSpPr/>
          <p:nvPr/>
        </p:nvSpPr>
        <p:spPr>
          <a:xfrm>
            <a:off x="6307757" y="840233"/>
            <a:ext cx="449235" cy="3427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/>
          </a:p>
        </p:txBody>
      </p:sp>
      <p:sp>
        <p:nvSpPr>
          <p:cNvPr id="5053" name="Google Shape;5053;p10"/>
          <p:cNvSpPr/>
          <p:nvPr/>
        </p:nvSpPr>
        <p:spPr>
          <a:xfrm>
            <a:off x="6083140" y="1251944"/>
            <a:ext cx="449235" cy="3427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5054" name="Google Shape;5054;p10"/>
          <p:cNvSpPr/>
          <p:nvPr/>
        </p:nvSpPr>
        <p:spPr>
          <a:xfrm>
            <a:off x="3362685" y="2639371"/>
            <a:ext cx="4091331" cy="132685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 bóng trong một hàng gấp số bóng trong một cột số lần là: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 : 4 = 2 ( lần)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 số: 2 lần</a:t>
            </a:r>
            <a:endParaRPr sz="20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oogle Shape;4979;p7">
            <a:extLst>
              <a:ext uri="{FF2B5EF4-FFF2-40B4-BE49-F238E27FC236}">
                <a16:creationId xmlns:a16="http://schemas.microsoft.com/office/drawing/2014/main" id="{7A97673D-452D-7096-8B99-050CE1BC5A05}"/>
              </a:ext>
            </a:extLst>
          </p:cNvPr>
          <p:cNvGrpSpPr/>
          <p:nvPr/>
        </p:nvGrpSpPr>
        <p:grpSpPr>
          <a:xfrm rot="1176642">
            <a:off x="2088691" y="2719469"/>
            <a:ext cx="2742398" cy="1515970"/>
            <a:chOff x="398770" y="5017947"/>
            <a:chExt cx="3164487" cy="1771002"/>
          </a:xfrm>
        </p:grpSpPr>
        <p:pic>
          <p:nvPicPr>
            <p:cNvPr id="3" name="Google Shape;4980;p7">
              <a:extLst>
                <a:ext uri="{FF2B5EF4-FFF2-40B4-BE49-F238E27FC236}">
                  <a16:creationId xmlns:a16="http://schemas.microsoft.com/office/drawing/2014/main" id="{7358B6BF-E667-CD60-5BA6-88CFAFFDAA4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21445500" flipH="1">
              <a:off x="398770" y="5017947"/>
              <a:ext cx="3164487" cy="17710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4981;p7">
              <a:extLst>
                <a:ext uri="{FF2B5EF4-FFF2-40B4-BE49-F238E27FC236}">
                  <a16:creationId xmlns:a16="http://schemas.microsoft.com/office/drawing/2014/main" id="{8393BE48-9256-FA44-11B1-25AB06845EC8}"/>
                </a:ext>
              </a:extLst>
            </p:cNvPr>
            <p:cNvSpPr/>
            <p:nvPr/>
          </p:nvSpPr>
          <p:spPr>
            <a:xfrm rot="20616017">
              <a:off x="672229" y="5488422"/>
              <a:ext cx="2789575" cy="67437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457200" marR="0" lvl="0" indent="-4572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AutoNum type="alphaLcParenR"/>
              </a:pPr>
              <a:r>
                <a:rPr lang="en-US" sz="200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Làm vào SGK</a:t>
              </a:r>
            </a:p>
            <a:p>
              <a:pPr marL="457200" marR="0" lvl="0" indent="-45720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AutoNum type="alphaLcParenR"/>
              </a:pPr>
              <a:r>
                <a:rPr lang="en-US" sz="2000">
                  <a:solidFill>
                    <a:srgbClr val="FF0000"/>
                  </a:solidFill>
                </a:rPr>
                <a:t>Làm vào Vở</a:t>
              </a:r>
              <a:endParaRPr sz="20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3" name="Google Shape;511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14" name="Google Shape;5114;p15"/>
          <p:cNvSpPr/>
          <p:nvPr/>
        </p:nvSpPr>
        <p:spPr>
          <a:xfrm>
            <a:off x="373744" y="248943"/>
            <a:ext cx="8501744" cy="4826752"/>
          </a:xfrm>
          <a:prstGeom prst="roundRect">
            <a:avLst>
              <a:gd name="adj" fmla="val 8571"/>
            </a:avLst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5" name="Google Shape;5115;p15"/>
          <p:cNvSpPr txBox="1"/>
          <p:nvPr/>
        </p:nvSpPr>
        <p:spPr>
          <a:xfrm>
            <a:off x="642256" y="437322"/>
            <a:ext cx="8128000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Thuyền lớn chở 24 khách du lịch, thuyền nhỏ chở 6 khách du lịch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Hỏi:</a:t>
            </a:r>
            <a:endParaRPr/>
          </a:p>
          <a:p>
            <a:pPr marL="514350" marR="0" lvl="0" indent="-514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lphaLcParenR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Thuyền lớn chở nhiều hơn thuyền nhỏ bao nhiêu khách du lịch?</a:t>
            </a:r>
            <a:endParaRPr/>
          </a:p>
          <a:p>
            <a:pPr marL="514350" marR="0" lvl="0" indent="-5143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lphaLcParenR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Số khách ở thuyền lớn gấp mấy lần số khách ở thuyền nhỏ?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8" name="Google Shape;511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9135" y="3196077"/>
            <a:ext cx="2512675" cy="184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2A7BA7-9EF6-A9F6-D9D7-33F5C4068E1E}"/>
              </a:ext>
            </a:extLst>
          </p:cNvPr>
          <p:cNvSpPr/>
          <p:nvPr/>
        </p:nvSpPr>
        <p:spPr>
          <a:xfrm>
            <a:off x="255722" y="2143285"/>
            <a:ext cx="8787539" cy="29459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0" name="Google Shape;5130;p16"/>
          <p:cNvSpPr/>
          <p:nvPr/>
        </p:nvSpPr>
        <p:spPr>
          <a:xfrm>
            <a:off x="154983" y="54244"/>
            <a:ext cx="8888278" cy="2037174"/>
          </a:xfrm>
          <a:prstGeom prst="roundRect">
            <a:avLst>
              <a:gd name="adj" fmla="val 8571"/>
            </a:avLst>
          </a:prstGeom>
          <a:solidFill>
            <a:schemeClr val="lt1"/>
          </a:solidFill>
          <a:ln w="254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1" name="Google Shape;5131;p16"/>
          <p:cNvSpPr txBox="1"/>
          <p:nvPr/>
        </p:nvSpPr>
        <p:spPr>
          <a:xfrm>
            <a:off x="3791772" y="2147862"/>
            <a:ext cx="138851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sng" strike="noStrike" cap="none">
                <a:solidFill>
                  <a:srgbClr val="FF0000"/>
                </a:solidFill>
                <a:sym typeface="Arial"/>
              </a:rPr>
              <a:t>Bài giải: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5133" name="Google Shape;5133;p16"/>
          <p:cNvSpPr txBox="1"/>
          <p:nvPr/>
        </p:nvSpPr>
        <p:spPr>
          <a:xfrm>
            <a:off x="3075734" y="2961390"/>
            <a:ext cx="311877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24 – 6 = 18 (khách)</a:t>
            </a:r>
            <a:endParaRPr sz="240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4" name="Google Shape;5134;p16"/>
          <p:cNvSpPr txBox="1"/>
          <p:nvPr/>
        </p:nvSpPr>
        <p:spPr>
          <a:xfrm>
            <a:off x="3146798" y="4241134"/>
            <a:ext cx="369211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Đáp số: </a:t>
            </a:r>
            <a:r>
              <a:rPr lang="en-US" sz="2400">
                <a:solidFill>
                  <a:srgbClr val="002060"/>
                </a:solidFill>
              </a:rPr>
              <a:t>a) 18 khách</a:t>
            </a:r>
            <a:endParaRPr sz="240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5" name="Google Shape;5135;p16"/>
          <p:cNvSpPr txBox="1"/>
          <p:nvPr/>
        </p:nvSpPr>
        <p:spPr>
          <a:xfrm>
            <a:off x="321128" y="2513882"/>
            <a:ext cx="866788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a) Thuyền lớn chở nhiều hơn thuyền nhỏ số khách du lịch là:</a:t>
            </a:r>
            <a:endParaRPr sz="240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6" name="Google Shape;5136;p16"/>
          <p:cNvSpPr txBox="1"/>
          <p:nvPr/>
        </p:nvSpPr>
        <p:spPr>
          <a:xfrm>
            <a:off x="417138" y="3336816"/>
            <a:ext cx="847586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b) Số khách ở thuyền lớn gấp số khách ở thuyền nhỏ một</a:t>
            </a:r>
            <a:r>
              <a:rPr lang="en-US" sz="2400">
                <a:solidFill>
                  <a:srgbClr val="002060"/>
                </a:solidFill>
              </a:rPr>
              <a:t> số lần</a:t>
            </a:r>
            <a:r>
              <a:rPr lang="en-US" sz="240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là:</a:t>
            </a:r>
            <a:endParaRPr sz="240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7" name="Google Shape;5137;p16"/>
          <p:cNvSpPr txBox="1"/>
          <p:nvPr/>
        </p:nvSpPr>
        <p:spPr>
          <a:xfrm>
            <a:off x="3302478" y="3818670"/>
            <a:ext cx="23671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24 : 6 = 4 (lần)</a:t>
            </a:r>
            <a:endParaRPr sz="240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8" name="Google Shape;5138;p16"/>
          <p:cNvSpPr txBox="1"/>
          <p:nvPr/>
        </p:nvSpPr>
        <p:spPr>
          <a:xfrm>
            <a:off x="187686" y="157043"/>
            <a:ext cx="880133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Thuyền lớn chở 24 khách du lịch, thuyền nhỏ chở 6 khách du lịch</a:t>
            </a:r>
            <a:r>
              <a:rPr lang="en-US" sz="2400"/>
              <a:t>.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Hỏi: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a) Thuyền lớn chở nhiều hơn thuyền nhỏ bao nhiêu khách du lịch?</a:t>
            </a:r>
            <a:endParaRPr sz="2400"/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b) Số khách ở thuyền lớn gấp mấy lần số khách ở thuyền nhỏ?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9" name="Google Shape;5139;p16"/>
          <p:cNvSpPr txBox="1"/>
          <p:nvPr/>
        </p:nvSpPr>
        <p:spPr>
          <a:xfrm>
            <a:off x="4291455" y="4627632"/>
            <a:ext cx="19650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400">
                <a:solidFill>
                  <a:srgbClr val="002060"/>
                </a:solidFill>
              </a:rPr>
              <a:t>b) 4 lần</a:t>
            </a:r>
            <a:endParaRPr sz="240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2E8039-AD79-3E64-A80D-C1B2F232F127}"/>
              </a:ext>
            </a:extLst>
          </p:cNvPr>
          <p:cNvCxnSpPr>
            <a:cxnSpLocks/>
          </p:cNvCxnSpPr>
          <p:nvPr/>
        </p:nvCxnSpPr>
        <p:spPr>
          <a:xfrm>
            <a:off x="759417" y="534692"/>
            <a:ext cx="14103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1CE61F-680F-847E-648C-53692AB6281F}"/>
              </a:ext>
            </a:extLst>
          </p:cNvPr>
          <p:cNvCxnSpPr>
            <a:cxnSpLocks/>
          </p:cNvCxnSpPr>
          <p:nvPr/>
        </p:nvCxnSpPr>
        <p:spPr>
          <a:xfrm>
            <a:off x="5456979" y="557939"/>
            <a:ext cx="15250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2FA8CF-D402-89B6-485A-8F8DA4B68B24}"/>
              </a:ext>
            </a:extLst>
          </p:cNvPr>
          <p:cNvCxnSpPr>
            <a:cxnSpLocks/>
          </p:cNvCxnSpPr>
          <p:nvPr/>
        </p:nvCxnSpPr>
        <p:spPr>
          <a:xfrm>
            <a:off x="759417" y="1278610"/>
            <a:ext cx="15730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F86873-FA95-1B6A-7EC1-4BF7816CE555}"/>
              </a:ext>
            </a:extLst>
          </p:cNvPr>
          <p:cNvCxnSpPr>
            <a:cxnSpLocks/>
          </p:cNvCxnSpPr>
          <p:nvPr/>
        </p:nvCxnSpPr>
        <p:spPr>
          <a:xfrm>
            <a:off x="2998922" y="1301857"/>
            <a:ext cx="13793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76782E-996D-1BF6-A8D6-525C08F3FAA7}"/>
              </a:ext>
            </a:extLst>
          </p:cNvPr>
          <p:cNvCxnSpPr>
            <a:cxnSpLocks/>
          </p:cNvCxnSpPr>
          <p:nvPr/>
        </p:nvCxnSpPr>
        <p:spPr>
          <a:xfrm flipV="1">
            <a:off x="4572000" y="1293075"/>
            <a:ext cx="1449092" cy="87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DE58A4-F45B-DD01-FFE1-49DBD8DCB32A}"/>
              </a:ext>
            </a:extLst>
          </p:cNvPr>
          <p:cNvCxnSpPr>
            <a:cxnSpLocks/>
          </p:cNvCxnSpPr>
          <p:nvPr/>
        </p:nvCxnSpPr>
        <p:spPr>
          <a:xfrm>
            <a:off x="1061634" y="2032654"/>
            <a:ext cx="25494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45D302-017D-6964-D9F7-1BC8701E5459}"/>
              </a:ext>
            </a:extLst>
          </p:cNvPr>
          <p:cNvCxnSpPr>
            <a:cxnSpLocks/>
          </p:cNvCxnSpPr>
          <p:nvPr/>
        </p:nvCxnSpPr>
        <p:spPr>
          <a:xfrm>
            <a:off x="3913323" y="2011782"/>
            <a:ext cx="1543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B74BED-97D5-B124-6052-C8649F3BA04B}"/>
              </a:ext>
            </a:extLst>
          </p:cNvPr>
          <p:cNvCxnSpPr>
            <a:cxnSpLocks/>
          </p:cNvCxnSpPr>
          <p:nvPr/>
        </p:nvCxnSpPr>
        <p:spPr>
          <a:xfrm>
            <a:off x="7129221" y="1996283"/>
            <a:ext cx="1543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0AFD39B-C5F9-4F2E-8995-327C963EB6BA}"/>
              </a:ext>
            </a:extLst>
          </p:cNvPr>
          <p:cNvCxnSpPr>
            <a:cxnSpLocks/>
          </p:cNvCxnSpPr>
          <p:nvPr/>
        </p:nvCxnSpPr>
        <p:spPr>
          <a:xfrm>
            <a:off x="2881109" y="557939"/>
            <a:ext cx="14103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69175B-A0B9-E3E0-FB3C-3F16905F0B8C}"/>
              </a:ext>
            </a:extLst>
          </p:cNvPr>
          <p:cNvCxnSpPr>
            <a:cxnSpLocks/>
          </p:cNvCxnSpPr>
          <p:nvPr/>
        </p:nvCxnSpPr>
        <p:spPr>
          <a:xfrm>
            <a:off x="7749153" y="542441"/>
            <a:ext cx="11438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627710-0878-5407-B071-D281FF297565}"/>
              </a:ext>
            </a:extLst>
          </p:cNvPr>
          <p:cNvCxnSpPr>
            <a:cxnSpLocks/>
          </p:cNvCxnSpPr>
          <p:nvPr/>
        </p:nvCxnSpPr>
        <p:spPr>
          <a:xfrm>
            <a:off x="6191704" y="1293075"/>
            <a:ext cx="22123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oogle Shape;5122;p15">
            <a:extLst>
              <a:ext uri="{FF2B5EF4-FFF2-40B4-BE49-F238E27FC236}">
                <a16:creationId xmlns:a16="http://schemas.microsoft.com/office/drawing/2014/main" id="{FDD9D22F-DD64-D720-178A-F7E5AD9CE8D4}"/>
              </a:ext>
            </a:extLst>
          </p:cNvPr>
          <p:cNvGrpSpPr/>
          <p:nvPr/>
        </p:nvGrpSpPr>
        <p:grpSpPr>
          <a:xfrm>
            <a:off x="3586282" y="2868951"/>
            <a:ext cx="2357169" cy="1585012"/>
            <a:chOff x="360585" y="4990637"/>
            <a:chExt cx="2357169" cy="1585012"/>
          </a:xfrm>
        </p:grpSpPr>
        <p:pic>
          <p:nvPicPr>
            <p:cNvPr id="25" name="Google Shape;5123;p15">
              <a:extLst>
                <a:ext uri="{FF2B5EF4-FFF2-40B4-BE49-F238E27FC236}">
                  <a16:creationId xmlns:a16="http://schemas.microsoft.com/office/drawing/2014/main" id="{3384F525-B152-944C-75BC-E118962BACE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154500" flipH="1">
              <a:off x="392878" y="5039530"/>
              <a:ext cx="2209988" cy="1487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5124;p15">
              <a:extLst>
                <a:ext uri="{FF2B5EF4-FFF2-40B4-BE49-F238E27FC236}">
                  <a16:creationId xmlns:a16="http://schemas.microsoft.com/office/drawing/2014/main" id="{BC094076-DC11-E77D-1006-0C751FD676F0}"/>
                </a:ext>
              </a:extLst>
            </p:cNvPr>
            <p:cNvSpPr/>
            <p:nvPr/>
          </p:nvSpPr>
          <p:spPr>
            <a:xfrm rot="-983983">
              <a:off x="498687" y="5376848"/>
              <a:ext cx="2167969" cy="67437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Làm vào vở</a:t>
              </a:r>
              <a:endParaRPr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9" name="Google Shape;4849;p2"/>
          <p:cNvGrpSpPr/>
          <p:nvPr/>
        </p:nvGrpSpPr>
        <p:grpSpPr>
          <a:xfrm>
            <a:off x="2027984" y="1638420"/>
            <a:ext cx="6519482" cy="715980"/>
            <a:chOff x="7254516" y="2298339"/>
            <a:chExt cx="4862865" cy="795488"/>
          </a:xfrm>
        </p:grpSpPr>
        <p:sp>
          <p:nvSpPr>
            <p:cNvPr id="4850" name="Google Shape;4850;p2"/>
            <p:cNvSpPr/>
            <p:nvPr/>
          </p:nvSpPr>
          <p:spPr>
            <a:xfrm>
              <a:off x="7254516" y="2298339"/>
              <a:ext cx="468000" cy="504000"/>
            </a:xfrm>
            <a:custGeom>
              <a:avLst/>
              <a:gdLst/>
              <a:ahLst/>
              <a:cxnLst/>
              <a:rect l="l" t="t" r="r" b="b"/>
              <a:pathLst>
                <a:path w="187" h="203" extrusionOk="0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 w="9525" cap="flat" cmpd="sng">
              <a:solidFill>
                <a:srgbClr val="EE32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1" name="Google Shape;4851;p2"/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/>
              <a:ahLst/>
              <a:cxnLst/>
              <a:rect l="l" t="t" r="r" b="b"/>
              <a:pathLst>
                <a:path w="3513057" h="468122" extrusionOk="0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>
              <a:solidFill>
                <a:srgbClr val="EE327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2" name="Google Shape;4852;p2"/>
            <p:cNvSpPr txBox="1"/>
            <p:nvPr/>
          </p:nvSpPr>
          <p:spPr>
            <a:xfrm>
              <a:off x="7787690" y="2486724"/>
              <a:ext cx="4329691" cy="5097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2476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Củng cố số lớn gấp mấy lần số bé 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3" name="Google Shape;4853;p2"/>
          <p:cNvGrpSpPr/>
          <p:nvPr/>
        </p:nvGrpSpPr>
        <p:grpSpPr>
          <a:xfrm>
            <a:off x="2027984" y="2957212"/>
            <a:ext cx="5964898" cy="817947"/>
            <a:chOff x="7228851" y="3429000"/>
            <a:chExt cx="4746408" cy="1090596"/>
          </a:xfrm>
        </p:grpSpPr>
        <p:sp>
          <p:nvSpPr>
            <p:cNvPr id="4854" name="Google Shape;4854;p2"/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/>
              <a:ahLst/>
              <a:cxnLst/>
              <a:rect l="l" t="t" r="r" b="b"/>
              <a:pathLst>
                <a:path w="3513057" h="468122" extrusionOk="0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>
              <a:solidFill>
                <a:srgbClr val="6A531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2"/>
            <p:cNvSpPr txBox="1"/>
            <p:nvPr/>
          </p:nvSpPr>
          <p:spPr>
            <a:xfrm>
              <a:off x="7905240" y="3650285"/>
              <a:ext cx="4070019" cy="611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24765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Vận dụng vào giải toán  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2"/>
            <p:cNvSpPr/>
            <p:nvPr/>
          </p:nvSpPr>
          <p:spPr>
            <a:xfrm>
              <a:off x="7228851" y="3429000"/>
              <a:ext cx="468000" cy="504000"/>
            </a:xfrm>
            <a:custGeom>
              <a:avLst/>
              <a:gdLst/>
              <a:ahLst/>
              <a:cxnLst/>
              <a:rect l="l" t="t" r="r" b="b"/>
              <a:pathLst>
                <a:path w="187" h="203" extrusionOk="0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 w="9525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57" name="Google Shape;4857;p2" descr="https://i.pinimg.com/564x/22/27/c4/2227c47778bf9f246509ee9b62dbae0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36279" y="1375793"/>
            <a:ext cx="4029075" cy="4029075"/>
          </a:xfrm>
          <a:prstGeom prst="rect">
            <a:avLst/>
          </a:prstGeom>
          <a:noFill/>
          <a:ln>
            <a:noFill/>
          </a:ln>
        </p:spPr>
      </p:pic>
      <p:sp>
        <p:nvSpPr>
          <p:cNvPr id="4858" name="Google Shape;4858;p2"/>
          <p:cNvSpPr/>
          <p:nvPr/>
        </p:nvSpPr>
        <p:spPr>
          <a:xfrm>
            <a:off x="2689902" y="445874"/>
            <a:ext cx="4160876" cy="60784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977729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YÊU CẦU CẦN ĐẠT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</Words>
  <Application>Microsoft Office PowerPoint</Application>
  <PresentationFormat>On-screen Show (16:9)</PresentationFormat>
  <Paragraphs>66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Lato</vt:lpstr>
      <vt:lpstr>Arial</vt:lpstr>
      <vt:lpstr>Roboto</vt:lpstr>
      <vt:lpstr>Weltkindertag! by Slidego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Hương;0354473852</dc:creator>
  <cp:lastModifiedBy>Vip855</cp:lastModifiedBy>
  <cp:revision>1</cp:revision>
  <dcterms:modified xsi:type="dcterms:W3CDTF">2025-12-21T11:39:25Z</dcterms:modified>
</cp:coreProperties>
</file>