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4"/>
  </p:notesMasterIdLst>
  <p:sldIdLst>
    <p:sldId id="283" r:id="rId2"/>
    <p:sldId id="2975" r:id="rId3"/>
    <p:sldId id="2992" r:id="rId4"/>
    <p:sldId id="2979" r:id="rId5"/>
    <p:sldId id="2993" r:id="rId6"/>
    <p:sldId id="2994" r:id="rId7"/>
    <p:sldId id="2995" r:id="rId8"/>
    <p:sldId id="2998" r:id="rId9"/>
    <p:sldId id="2999" r:id="rId10"/>
    <p:sldId id="3000" r:id="rId11"/>
    <p:sldId id="2996" r:id="rId12"/>
    <p:sldId id="28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00FF"/>
    <a:srgbClr val="000099"/>
    <a:srgbClr val="FDF2D1"/>
    <a:srgbClr val="0998D7"/>
    <a:srgbClr val="FFFFFF"/>
    <a:srgbClr val="3DC3EC"/>
    <a:srgbClr val="F3E8CC"/>
    <a:srgbClr val="F03C69"/>
    <a:srgbClr val="C7E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1" autoAdjust="0"/>
    <p:restoredTop sz="94660"/>
  </p:normalViewPr>
  <p:slideViewPr>
    <p:cSldViewPr snapToGrid="0">
      <p:cViewPr varScale="1">
        <p:scale>
          <a:sx n="61" d="100"/>
          <a:sy n="61" d="100"/>
        </p:scale>
        <p:origin x="54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22/12/2024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97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243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269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739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685EC51D-0A5F-4380-9F93-B48BC9E2F629}"/>
              </a:ext>
            </a:extLst>
          </p:cNvPr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2675CD-4B91-48AB-8C45-393DFC0E13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9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>
            <a:extLst>
              <a:ext uri="{FF2B5EF4-FFF2-40B4-BE49-F238E27FC236}">
                <a16:creationId xmlns:a16="http://schemas.microsoft.com/office/drawing/2014/main" id="{56ADBEA9-4753-4216-B9C7-0BC18E10E9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12" y="0"/>
            <a:ext cx="12222112" cy="68749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图片 5">
            <a:extLst>
              <a:ext uri="{FF2B5EF4-FFF2-40B4-BE49-F238E27FC236}">
                <a16:creationId xmlns:a16="http://schemas.microsoft.com/office/drawing/2014/main" id="{886C449E-54D0-4036-A6FC-F78B85EBA92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0112" y="5067014"/>
            <a:ext cx="1673053" cy="1807924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A2344DCD-4835-48C5-AF8F-BE9F9742C16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112" y="-1"/>
            <a:ext cx="12222112" cy="2939742"/>
          </a:xfrm>
          <a:prstGeom prst="rect">
            <a:avLst/>
          </a:prstGeom>
        </p:spPr>
      </p:pic>
      <p:pic>
        <p:nvPicPr>
          <p:cNvPr id="14" name="图片 4">
            <a:extLst>
              <a:ext uri="{FF2B5EF4-FFF2-40B4-BE49-F238E27FC236}">
                <a16:creationId xmlns:a16="http://schemas.microsoft.com/office/drawing/2014/main" id="{9D304ACA-2F41-447E-83BB-1A6BD5FABAD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23" y="441177"/>
            <a:ext cx="3674789" cy="121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4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69B541C1-2ADD-C6EC-DF87-996BD51B223D}"/>
              </a:ext>
            </a:extLst>
          </p:cNvPr>
          <p:cNvSpPr txBox="1"/>
          <p:nvPr userDrawn="1"/>
        </p:nvSpPr>
        <p:spPr>
          <a:xfrm>
            <a:off x="0" y="-8045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404139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53" r:id="rId2"/>
    <p:sldLayoutId id="2147483774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11" Type="http://schemas.openxmlformats.org/officeDocument/2006/relationships/image" Target="../media/image13.sv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2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id="{0AE030E9-A166-45CC-B296-E2C0C2E9EB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187" y="3938047"/>
            <a:ext cx="12658374" cy="2919953"/>
          </a:xfrm>
          <a:prstGeom prst="rect">
            <a:avLst/>
          </a:prstGeom>
        </p:spPr>
      </p:pic>
      <p:pic>
        <p:nvPicPr>
          <p:cNvPr id="7" name="图片 16">
            <a:extLst>
              <a:ext uri="{FF2B5EF4-FFF2-40B4-BE49-F238E27FC236}">
                <a16:creationId xmlns:a16="http://schemas.microsoft.com/office/drawing/2014/main" id="{518D1F5A-E2AF-49C3-B33D-F69466F112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024" y="786559"/>
            <a:ext cx="1664763" cy="151221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06E0BD0B-F434-4271-8D74-77148136C497}"/>
              </a:ext>
            </a:extLst>
          </p:cNvPr>
          <p:cNvGrpSpPr/>
          <p:nvPr/>
        </p:nvGrpSpPr>
        <p:grpSpPr>
          <a:xfrm>
            <a:off x="-1" y="710176"/>
            <a:ext cx="9040969" cy="1706011"/>
            <a:chOff x="0" y="204868"/>
            <a:chExt cx="7315200" cy="1830709"/>
          </a:xfrm>
        </p:grpSpPr>
        <p:pic>
          <p:nvPicPr>
            <p:cNvPr id="14" name="Picture 6">
              <a:extLst>
                <a:ext uri="{FF2B5EF4-FFF2-40B4-BE49-F238E27FC236}">
                  <a16:creationId xmlns:a16="http://schemas.microsoft.com/office/drawing/2014/main" id="{19A7F051-55E6-45B2-AF0C-5B8B4BC17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204868"/>
              <a:ext cx="7315200" cy="1556143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26C37ED-D01A-4235-A17D-5A9FD74D8599}"/>
                </a:ext>
              </a:extLst>
            </p:cNvPr>
            <p:cNvSpPr/>
            <p:nvPr/>
          </p:nvSpPr>
          <p:spPr>
            <a:xfrm>
              <a:off x="0" y="281251"/>
              <a:ext cx="678688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3600" b="1">
                  <a:solidFill>
                    <a:schemeClr val="bg1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PHẦN 1: CÔNG NGHỆ VÀ ĐỜI SỐNG</a:t>
              </a:r>
              <a:endParaRPr lang="vi-VN" sz="3600" b="1">
                <a:solidFill>
                  <a:schemeClr val="bg1"/>
                </a:solidFill>
                <a:latin typeface="SVN-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58756" y="1997122"/>
            <a:ext cx="10867484" cy="2182965"/>
            <a:chOff x="880379" y="1949490"/>
            <a:chExt cx="10867484" cy="2182965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92D79674-3A3B-45E5-BAFD-BC63F7E6954B}"/>
                </a:ext>
              </a:extLst>
            </p:cNvPr>
            <p:cNvSpPr/>
            <p:nvPr/>
          </p:nvSpPr>
          <p:spPr>
            <a:xfrm>
              <a:off x="2140215" y="2416187"/>
              <a:ext cx="9607648" cy="1716268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3">
              <a:extLst>
                <a:ext uri="{FF2B5EF4-FFF2-40B4-BE49-F238E27FC236}">
                  <a16:creationId xmlns:a16="http://schemas.microsoft.com/office/drawing/2014/main" id="{583E47A7-B17E-4277-BF97-D54AD1FE5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880379" y="1949490"/>
              <a:ext cx="2076866" cy="1940925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C291F0A-6538-47EE-8BBD-8BA2D20B5E24}"/>
                </a:ext>
              </a:extLst>
            </p:cNvPr>
            <p:cNvSpPr/>
            <p:nvPr/>
          </p:nvSpPr>
          <p:spPr>
            <a:xfrm>
              <a:off x="1481522" y="2354731"/>
              <a:ext cx="874580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800" b="1">
                  <a:latin typeface="SVN-SAF" panose="02040603050506020204" pitchFamily="18" charset="0"/>
                  <a:cs typeface="Times New Roman" panose="02020603050405020304" pitchFamily="18" charset="0"/>
                </a:rPr>
                <a:t>BÀI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4F81E7C-61C6-4C40-8233-25CADD491953}"/>
                </a:ext>
              </a:extLst>
            </p:cNvPr>
            <p:cNvSpPr/>
            <p:nvPr/>
          </p:nvSpPr>
          <p:spPr>
            <a:xfrm>
              <a:off x="1623338" y="2671528"/>
              <a:ext cx="625280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4400" b="1">
                  <a:latin typeface="Arial" pitchFamily="34" charset="0"/>
                  <a:cs typeface="Arial" pitchFamily="34" charset="0"/>
                </a:rPr>
                <a:t>6</a:t>
              </a:r>
              <a:endParaRPr lang="vi-VN" sz="44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3C15C19C-ABFA-453A-87E1-6BF74BA5C22E}"/>
              </a:ext>
            </a:extLst>
          </p:cNvPr>
          <p:cNvSpPr/>
          <p:nvPr/>
        </p:nvSpPr>
        <p:spPr>
          <a:xfrm>
            <a:off x="2644256" y="2502609"/>
            <a:ext cx="83155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en-US" sz="3200" b="1" dirty="0">
                <a:solidFill>
                  <a:srgbClr val="F93265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>
                <a:solidFill>
                  <a:srgbClr val="F93265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An </a:t>
            </a:r>
            <a:r>
              <a:rPr lang="en-US" sz="4000" b="1" dirty="0" err="1">
                <a:solidFill>
                  <a:srgbClr val="F93265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toàn</a:t>
            </a:r>
            <a:r>
              <a:rPr lang="en-US" sz="4000" b="1" dirty="0">
                <a:solidFill>
                  <a:srgbClr val="F93265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93265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F93265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93265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môi</a:t>
            </a:r>
            <a:r>
              <a:rPr lang="en-US" sz="4000" b="1" dirty="0">
                <a:solidFill>
                  <a:srgbClr val="F93265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93265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b="1" dirty="0">
                <a:solidFill>
                  <a:srgbClr val="F93265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93265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b="1" dirty="0">
                <a:solidFill>
                  <a:srgbClr val="F93265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93265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nghệ</a:t>
            </a:r>
            <a:r>
              <a:rPr lang="en-US" sz="4000" b="1" dirty="0">
                <a:solidFill>
                  <a:srgbClr val="F93265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93265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F93265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err="1">
                <a:solidFill>
                  <a:srgbClr val="F93265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gia</a:t>
            </a:r>
            <a:r>
              <a:rPr lang="en-US" sz="4000" b="1">
                <a:solidFill>
                  <a:srgbClr val="F93265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 đình</a:t>
            </a:r>
            <a:r>
              <a:rPr lang="en-US" sz="4000" b="1" dirty="0">
                <a:solidFill>
                  <a:srgbClr val="F93265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>
                <a:solidFill>
                  <a:srgbClr val="F93265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F93265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solidFill>
                  <a:srgbClr val="F93265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 2)</a:t>
            </a:r>
            <a:endParaRPr lang="vi-VN" sz="4000" b="1" dirty="0">
              <a:solidFill>
                <a:srgbClr val="F93265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 defTabSz="342900"/>
            <a:endParaRPr lang="vi-VN" sz="3200" b="1" dirty="0">
              <a:solidFill>
                <a:srgbClr val="F93265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7955457-D0E6-4E6D-AF78-2DE3F8CB0EB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600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849216" y="1709523"/>
            <a:ext cx="6851373" cy="4028661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>
                <a:latin typeface="Times New Roman" pitchFamily="18" charset="0"/>
                <a:cs typeface="Times New Roman" pitchFamily="18" charset="0"/>
              </a:rPr>
              <a:t>Khi có tình huống không an toàn xảy ra, cần báo cho người lớn biết hoặc gọi điện đến các số điện thoại khẩn cấp</a:t>
            </a:r>
          </a:p>
        </p:txBody>
      </p:sp>
      <p:sp>
        <p:nvSpPr>
          <p:cNvPr id="5" name="Flowchart: Alternate Process 4"/>
          <p:cNvSpPr/>
          <p:nvPr/>
        </p:nvSpPr>
        <p:spPr>
          <a:xfrm>
            <a:off x="4280452" y="530087"/>
            <a:ext cx="3273287" cy="543339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latin typeface="Times New Roman" pitchFamily="18" charset="0"/>
                <a:cs typeface="Times New Roman" pitchFamily="18" charset="0"/>
              </a:rPr>
              <a:t>GHI NHỚ</a:t>
            </a:r>
          </a:p>
        </p:txBody>
      </p:sp>
    </p:spTree>
    <p:extLst>
      <p:ext uri="{BB962C8B-B14F-4D97-AF65-F5344CB8AC3E}">
        <p14:creationId xmlns:p14="http://schemas.microsoft.com/office/powerpoint/2010/main" val="337969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2C4231-EEA8-41CB-BCA6-CBCD7D837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626" y="313824"/>
            <a:ext cx="983065" cy="9678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466016"/>
            <a:ext cx="7407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HOẠT ĐỘNG VẬN DỤNG</a:t>
            </a:r>
          </a:p>
        </p:txBody>
      </p:sp>
      <p:sp>
        <p:nvSpPr>
          <p:cNvPr id="4" name="AutoShape 4" descr="Phát triển năng lực] Giải tự nhiên và xã hội 1 Bài 4: An toàn khi ở nhà |  [Phát triển năng lực] Tự nhiên xã hội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631173"/>
              </p:ext>
            </p:extLst>
          </p:nvPr>
        </p:nvGraphicFramePr>
        <p:xfrm>
          <a:off x="2404481" y="3429000"/>
          <a:ext cx="6897174" cy="259127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980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6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0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19847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  <a:latin typeface="#9Slide01 Tieu de ngan" panose="00000800000000000000" pitchFamily="2" charset="0"/>
                        </a:rPr>
                        <a:t>TT</a:t>
                      </a:r>
                      <a:endParaRPr lang="en-US" sz="2000">
                        <a:effectLst/>
                        <a:latin typeface="#9Slide01 Tieu de ngan" panose="0000080000000000000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  <a:latin typeface="#9Slide01 Tieu de ngan" panose="00000800000000000000" pitchFamily="2" charset="0"/>
                        </a:rPr>
                        <a:t>Tên sản phẩm công nghệ</a:t>
                      </a:r>
                      <a:endParaRPr lang="en-US" sz="2000">
                        <a:effectLst/>
                        <a:latin typeface="#9Slide01 Tieu de ngan" panose="0000080000000000000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  <a:latin typeface="#9Slide01 Tieu de ngan" panose="00000800000000000000" pitchFamily="2" charset="0"/>
                        </a:rPr>
                        <a:t>Lưu ý khi sử dụng</a:t>
                      </a:r>
                      <a:endParaRPr lang="en-US" sz="2000">
                        <a:effectLst/>
                        <a:latin typeface="#9Slide01 Tieu de ngan" panose="0000080000000000000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571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#9Slide01 Tieu de ngan" panose="00000800000000000000" pitchFamily="2" charset="0"/>
                        </a:rPr>
                        <a:t>1</a:t>
                      </a:r>
                      <a:endParaRPr lang="en-US" sz="2000">
                        <a:effectLst/>
                        <a:latin typeface="#9Slide01 Tieu de ngan" panose="0000080000000000000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#9Slide01 Tieu de ngan" panose="00000800000000000000" pitchFamily="2" charset="0"/>
                        </a:rPr>
                        <a:t>?</a:t>
                      </a:r>
                      <a:endParaRPr lang="en-US" sz="2000">
                        <a:effectLst/>
                        <a:latin typeface="#9Slide01 Tieu de ngan" panose="0000080000000000000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#9Slide01 Tieu de ngan" panose="00000800000000000000" pitchFamily="2" charset="0"/>
                        </a:rPr>
                        <a:t>?</a:t>
                      </a:r>
                      <a:endParaRPr lang="en-US" sz="2000">
                        <a:effectLst/>
                        <a:latin typeface="#9Slide01 Tieu de ngan" panose="0000080000000000000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5716"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  <a:latin typeface="#9Slide01 Tieu de ngan" panose="00000800000000000000" pitchFamily="2" charset="0"/>
                        </a:rPr>
                        <a:t>2</a:t>
                      </a:r>
                      <a:endParaRPr lang="en-US" sz="2000">
                        <a:effectLst/>
                        <a:latin typeface="#9Slide01 Tieu de ngan" panose="0000080000000000000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  <a:latin typeface="#9Slide01 Tieu de ngan" panose="00000800000000000000" pitchFamily="2" charset="0"/>
                        </a:rPr>
                        <a:t> ?</a:t>
                      </a:r>
                      <a:endParaRPr lang="en-US" sz="2000">
                        <a:effectLst/>
                        <a:latin typeface="#9Slide01 Tieu de ngan" panose="0000080000000000000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  <a:latin typeface="#9Slide01 Tieu de ngan" panose="00000800000000000000" pitchFamily="2" charset="0"/>
                        </a:rPr>
                        <a:t> ?</a:t>
                      </a:r>
                      <a:endParaRPr lang="en-US" sz="2000">
                        <a:effectLst/>
                        <a:latin typeface="#9Slide01 Tieu de ngan" panose="00000800000000000000" pitchFamily="2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524000" y="1399987"/>
            <a:ext cx="919701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1" i="0" u="none" strike="noStrike" cap="none" normalizeH="0" baseline="0" dirty="0">
                <a:ln>
                  <a:noFill/>
                </a:ln>
                <a:effectLst/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- </a:t>
            </a:r>
            <a:r>
              <a:rPr lang="nl-NL" sz="2400" b="1" dirty="0">
                <a:latin typeface="#9Slide02 Noi dung dai" panose="02000000000000000000" pitchFamily="2" charset="0"/>
                <a:ea typeface="#9Slide02 Noi dung dai" panose="02000000000000000000" pitchFamily="2" charset="0"/>
                <a:cs typeface="Arial" panose="020B0604020202020204" pitchFamily="34" charset="0"/>
              </a:rPr>
              <a:t>Các em </a:t>
            </a:r>
            <a:r>
              <a:rPr kumimoji="0" lang="nl-NL" sz="2400" b="1" i="0" u="none" strike="noStrike" cap="none" normalizeH="0" baseline="0" dirty="0">
                <a:ln>
                  <a:noFill/>
                </a:ln>
                <a:effectLst/>
                <a:latin typeface="#9Slide02 Noi dung dai" panose="02000000000000000000" pitchFamily="2" charset="0"/>
                <a:ea typeface="#9Slide02 Noi dung dai" panose="02000000000000000000" pitchFamily="2" charset="0"/>
                <a:cs typeface="Arial" panose="020B0604020202020204" pitchFamily="34" charset="0"/>
              </a:rPr>
              <a:t>về nhà hãy</a:t>
            </a:r>
            <a:r>
              <a:rPr kumimoji="0" lang="nl-NL" sz="2400" b="1" i="0" u="none" strike="noStrike" cap="none" normalizeH="0" dirty="0">
                <a:ln>
                  <a:noFill/>
                </a:ln>
                <a:effectLst/>
                <a:latin typeface="#9Slide02 Noi dung dai" panose="02000000000000000000" pitchFamily="2" charset="0"/>
                <a:ea typeface="#9Slide02 Noi dung dai" panose="02000000000000000000" pitchFamily="2" charset="0"/>
                <a:cs typeface="Arial" panose="020B0604020202020204" pitchFamily="34" charset="0"/>
              </a:rPr>
              <a:t> </a:t>
            </a:r>
            <a:r>
              <a:rPr kumimoji="0" lang="nl-NL" sz="2400" b="1" i="0" u="none" strike="noStrike" cap="none" normalizeH="0" baseline="0" dirty="0">
                <a:ln>
                  <a:noFill/>
                </a:ln>
                <a:effectLst/>
                <a:latin typeface="#9Slide02 Noi dung dai" panose="02000000000000000000" pitchFamily="2" charset="0"/>
                <a:ea typeface="#9Slide02 Noi dung dai" panose="02000000000000000000" pitchFamily="2" charset="0"/>
                <a:cs typeface="Arial" panose="020B0604020202020204" pitchFamily="34" charset="0"/>
              </a:rPr>
              <a:t>chia sẻ những hiểu biết của mình để đảm bảo an toàn khi sử dụng các SP công nghệ cho thành viện trong gia đình,</a:t>
            </a:r>
            <a:r>
              <a:rPr kumimoji="0" lang="nl-NL" sz="2400" b="1" i="0" u="none" strike="noStrike" cap="none" normalizeH="0" dirty="0">
                <a:ln>
                  <a:noFill/>
                </a:ln>
                <a:effectLst/>
                <a:latin typeface="#9Slide02 Noi dung dai" panose="02000000000000000000" pitchFamily="2" charset="0"/>
                <a:ea typeface="#9Slide02 Noi dung dai" panose="02000000000000000000" pitchFamily="2" charset="0"/>
                <a:cs typeface="Arial" panose="020B0604020202020204" pitchFamily="34" charset="0"/>
              </a:rPr>
              <a:t> tạo bảng mẫu và </a:t>
            </a:r>
            <a:r>
              <a:rPr kumimoji="0" lang="nl-NL" sz="2400" b="1" i="0" u="none" strike="noStrike" cap="none" normalizeH="0" baseline="0" dirty="0">
                <a:ln>
                  <a:noFill/>
                </a:ln>
                <a:effectLst/>
                <a:latin typeface="#9Slide02 Noi dung dai" panose="02000000000000000000" pitchFamily="2" charset="0"/>
                <a:ea typeface="#9Slide02 Noi dung dai" panose="02000000000000000000" pitchFamily="2" charset="0"/>
                <a:cs typeface="Arial" panose="020B0604020202020204" pitchFamily="34" charset="0"/>
              </a:rPr>
              <a:t>liệt kê vào bảng những lưu ý khi sử dụng các SP công nghệ</a:t>
            </a:r>
          </a:p>
        </p:txBody>
      </p:sp>
    </p:spTree>
    <p:extLst>
      <p:ext uri="{BB962C8B-B14F-4D97-AF65-F5344CB8AC3E}">
        <p14:creationId xmlns:p14="http://schemas.microsoft.com/office/powerpoint/2010/main" val="245121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>
            <a:extLst>
              <a:ext uri="{FF2B5EF4-FFF2-40B4-BE49-F238E27FC236}">
                <a16:creationId xmlns:a16="http://schemas.microsoft.com/office/drawing/2014/main" id="{2C6CC85F-80B1-4649-B207-B5609F0D9149}"/>
              </a:ext>
            </a:extLst>
          </p:cNvPr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96F37804-D255-4A9B-A31C-D534DA152B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510F233-43DE-4063-A25A-4E4D90C97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D5B3B4D8-2899-4E06-A301-F5AE91FEA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E5DC7212-55A6-41AB-BC0E-A36C56099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C6D25AEF-636D-4758-BC36-3DE084FA5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25B2E583-AE1D-42C1-952E-E6AF49F05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33A802D5-A787-4B92-BCB5-8E1C86E731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6AEE02AB-4BDC-4469-BEEB-58E5D2F3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6AF9EF2C-B8BB-4594-AA12-A7C2B3ADB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A22CE38D-535D-4CAF-8AF4-13C41A68B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39B64302-DA1B-4996-A180-A08EC12E8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A30D1B24-4AA2-4F12-8789-6062A4B00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D621600D-6724-4750-A869-B7C63B67D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ECE8626B-FB43-409C-A027-541E3CD43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B4D258B4-846A-4E33-BC05-D6C0F8980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C8195DB7-3FEF-40C7-B7F8-C0BD1ADFD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446FF0C3-3437-4D5D-BA15-872119D4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88FAF475-E03B-445A-83A7-A0168B7A2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1865E573-CDAB-4975-958D-52B077E33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4A985ED5-8112-404F-BB55-1F9E1590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B9B4BA42-CEFC-477D-AAD1-92B56619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2CE17DD6-3BBA-4441-B1E5-054F5B8A9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E9B3D340-EC01-4036-B03B-4703C1ED7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F2B8D980-9442-4FCB-BD10-185D1A79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85911E16-34EC-4BE8-A277-08F4B1A67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4F1A3DF0-A097-4B67-968F-B60672337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B462CC04-E75E-484C-80CB-C323F951C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8ED94519-1B51-4A42-B79F-0508C1ACE8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D7A6CF31-BF6F-4671-9FAA-721289DFA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4DA6197D-968E-4547-B4DD-9D32DA530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D3C9F0CA-4BAA-47B4-BA79-3D34FDDB3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C0926FC1-276C-4B39-9A3A-523A86234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26C9039D-D265-4917-95DD-DBE0AED5E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F51D5F3D-71A7-4CB3-8A2A-62FBC16EC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>
              <a:extLst>
                <a:ext uri="{FF2B5EF4-FFF2-40B4-BE49-F238E27FC236}">
                  <a16:creationId xmlns:a16="http://schemas.microsoft.com/office/drawing/2014/main" id="{463A32C7-479A-4B51-BAB3-AA5F89043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>
              <a:extLst>
                <a:ext uri="{FF2B5EF4-FFF2-40B4-BE49-F238E27FC236}">
                  <a16:creationId xmlns:a16="http://schemas.microsoft.com/office/drawing/2014/main" id="{258DD1E4-D60D-4DEF-A219-EB7C38A97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>
              <a:extLst>
                <a:ext uri="{FF2B5EF4-FFF2-40B4-BE49-F238E27FC236}">
                  <a16:creationId xmlns:a16="http://schemas.microsoft.com/office/drawing/2014/main" id="{870D3001-83D2-4DC2-8FDD-208F7BE65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>
              <a:extLst>
                <a:ext uri="{FF2B5EF4-FFF2-40B4-BE49-F238E27FC236}">
                  <a16:creationId xmlns:a16="http://schemas.microsoft.com/office/drawing/2014/main" id="{F49E952E-8D94-4BFD-B940-69187D07D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>
              <a:extLst>
                <a:ext uri="{FF2B5EF4-FFF2-40B4-BE49-F238E27FC236}">
                  <a16:creationId xmlns:a16="http://schemas.microsoft.com/office/drawing/2014/main" id="{1E5CC48C-A6AF-4347-B4A4-ABAE741FE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id="{9FE3AAA6-983C-40A9-8F1C-B812655D6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>
              <a:extLst>
                <a:ext uri="{FF2B5EF4-FFF2-40B4-BE49-F238E27FC236}">
                  <a16:creationId xmlns:a16="http://schemas.microsoft.com/office/drawing/2014/main" id="{CCC666AD-2635-48AC-BB69-17CED0467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>
              <a:extLst>
                <a:ext uri="{FF2B5EF4-FFF2-40B4-BE49-F238E27FC236}">
                  <a16:creationId xmlns:a16="http://schemas.microsoft.com/office/drawing/2014/main" id="{AEE195D8-6357-4095-AA8D-2A2694C12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>
              <a:extLst>
                <a:ext uri="{FF2B5EF4-FFF2-40B4-BE49-F238E27FC236}">
                  <a16:creationId xmlns:a16="http://schemas.microsoft.com/office/drawing/2014/main" id="{18BB957F-1EE8-4FF0-85A8-5227C4852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>
              <a:extLst>
                <a:ext uri="{FF2B5EF4-FFF2-40B4-BE49-F238E27FC236}">
                  <a16:creationId xmlns:a16="http://schemas.microsoft.com/office/drawing/2014/main" id="{CADECC54-B54F-467C-B5B0-1CE0E77A6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>
              <a:extLst>
                <a:ext uri="{FF2B5EF4-FFF2-40B4-BE49-F238E27FC236}">
                  <a16:creationId xmlns:a16="http://schemas.microsoft.com/office/drawing/2014/main" id="{180124DB-F2AE-47AC-981D-66F4BB1CB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>
              <a:extLst>
                <a:ext uri="{FF2B5EF4-FFF2-40B4-BE49-F238E27FC236}">
                  <a16:creationId xmlns:a16="http://schemas.microsoft.com/office/drawing/2014/main" id="{15F1DBC8-B663-4CB9-9B42-271E4CB93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>
              <a:extLst>
                <a:ext uri="{FF2B5EF4-FFF2-40B4-BE49-F238E27FC236}">
                  <a16:creationId xmlns:a16="http://schemas.microsoft.com/office/drawing/2014/main" id="{41E5E95D-8AE9-420E-ABD9-6F7DD481F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>
              <a:extLst>
                <a:ext uri="{FF2B5EF4-FFF2-40B4-BE49-F238E27FC236}">
                  <a16:creationId xmlns:a16="http://schemas.microsoft.com/office/drawing/2014/main" id="{66B708E3-0311-4D3D-AC73-EE47BD38C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>
              <a:extLst>
                <a:ext uri="{FF2B5EF4-FFF2-40B4-BE49-F238E27FC236}">
                  <a16:creationId xmlns:a16="http://schemas.microsoft.com/office/drawing/2014/main" id="{FBDF44F0-B975-4DBF-80DF-F60717F3B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>
              <a:extLst>
                <a:ext uri="{FF2B5EF4-FFF2-40B4-BE49-F238E27FC236}">
                  <a16:creationId xmlns:a16="http://schemas.microsoft.com/office/drawing/2014/main" id="{1FB81681-A380-4158-9AF9-F7EFD2BDC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>
              <a:extLst>
                <a:ext uri="{FF2B5EF4-FFF2-40B4-BE49-F238E27FC236}">
                  <a16:creationId xmlns:a16="http://schemas.microsoft.com/office/drawing/2014/main" id="{2FA22E07-C71A-482B-9422-81D404CC8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>
              <a:extLst>
                <a:ext uri="{FF2B5EF4-FFF2-40B4-BE49-F238E27FC236}">
                  <a16:creationId xmlns:a16="http://schemas.microsoft.com/office/drawing/2014/main" id="{F4994BDB-0663-453D-8693-5509DC8D4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>
              <a:extLst>
                <a:ext uri="{FF2B5EF4-FFF2-40B4-BE49-F238E27FC236}">
                  <a16:creationId xmlns:a16="http://schemas.microsoft.com/office/drawing/2014/main" id="{9A64F0FB-6F84-4FFF-9CB8-EAFD443A4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>
              <a:extLst>
                <a:ext uri="{FF2B5EF4-FFF2-40B4-BE49-F238E27FC236}">
                  <a16:creationId xmlns:a16="http://schemas.microsoft.com/office/drawing/2014/main" id="{E4C505D5-C5ED-434D-8653-EE649CAD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>
              <a:extLst>
                <a:ext uri="{FF2B5EF4-FFF2-40B4-BE49-F238E27FC236}">
                  <a16:creationId xmlns:a16="http://schemas.microsoft.com/office/drawing/2014/main" id="{DEFF40AE-ED0F-4466-ABCE-E56616550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微软雅黑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>
            <a:extLst>
              <a:ext uri="{FF2B5EF4-FFF2-40B4-BE49-F238E27FC236}">
                <a16:creationId xmlns:a16="http://schemas.microsoft.com/office/drawing/2014/main" id="{24C4C1C4-43C3-40EE-887E-6B37C3452A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>
            <a:extLst>
              <a:ext uri="{FF2B5EF4-FFF2-40B4-BE49-F238E27FC236}">
                <a16:creationId xmlns:a16="http://schemas.microsoft.com/office/drawing/2014/main" id="{D55673E8-2FB0-4E85-B254-56C877C27F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01C6D124-A318-4E2E-83D5-004EDDD131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2A6422E-1239-424D-A9AC-7C016DFA5003}"/>
              </a:ext>
            </a:extLst>
          </p:cNvPr>
          <p:cNvGrpSpPr/>
          <p:nvPr/>
        </p:nvGrpSpPr>
        <p:grpSpPr>
          <a:xfrm>
            <a:off x="329987" y="128942"/>
            <a:ext cx="4134561" cy="2508169"/>
            <a:chOff x="301091" y="301982"/>
            <a:chExt cx="4134561" cy="25081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4BD8349-BD85-4613-9513-E9EC2902C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D433534-521B-4282-B898-22AB8B0BD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pic>
        <p:nvPicPr>
          <p:cNvPr id="18" name="Picture 2">
            <a:extLst>
              <a:ext uri="{FF2B5EF4-FFF2-40B4-BE49-F238E27FC236}">
                <a16:creationId xmlns:a16="http://schemas.microsoft.com/office/drawing/2014/main" id="{EBC84797-42D2-4E8E-B8BD-22096657AE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260497" y="5918417"/>
            <a:ext cx="1156754" cy="82234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E13F798-587C-4135-9533-05E3CCBA2CAC}"/>
              </a:ext>
            </a:extLst>
          </p:cNvPr>
          <p:cNvSpPr/>
          <p:nvPr/>
        </p:nvSpPr>
        <p:spPr>
          <a:xfrm>
            <a:off x="1917931" y="2637111"/>
            <a:ext cx="8998639" cy="1953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800" b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+ Bạn An giơ tay chỗ ấm đun nước bằng điện đang sôi.</a:t>
            </a:r>
            <a:endParaRPr lang="en-US" sz="2800" b="1">
              <a:latin typeface="#9Slide02 Noi dung dai" panose="02000000000000000000" pitchFamily="2" charset="0"/>
              <a:ea typeface="#9Slide02 Noi dung dai" panose="02000000000000000000" pitchFamily="2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nl-NL" sz="2800" b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+ Khi nước sôi, bạn Hà cẩn thận rút phích cắm ra khỏi ổ điện, cầm quai ấm để rót nước</a:t>
            </a:r>
            <a:endParaRPr lang="en-US" sz="2800" b="1">
              <a:latin typeface="#9Slide02 Noi dung dai" panose="02000000000000000000" pitchFamily="2" charset="0"/>
              <a:ea typeface="#9Slide02 Noi dung dai" panose="02000000000000000000" pitchFamily="2" charset="0"/>
              <a:cs typeface="Times New Roman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F1B6C6-026F-4FB9-8D32-25D1F67CD14F}"/>
              </a:ext>
            </a:extLst>
          </p:cNvPr>
          <p:cNvSpPr/>
          <p:nvPr/>
        </p:nvSpPr>
        <p:spPr>
          <a:xfrm>
            <a:off x="1495302" y="386660"/>
            <a:ext cx="3076025" cy="1828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0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KHỞI ĐỘNG</a:t>
            </a:r>
            <a:endParaRPr lang="vi-VN" sz="4000" b="1">
              <a:solidFill>
                <a:srgbClr val="0998D7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3C23F57-401E-4C15-8075-EC69D10317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40432" y="1339064"/>
            <a:ext cx="521581" cy="46045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77704" y="4927420"/>
            <a:ext cx="78678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b="1">
                <a:solidFill>
                  <a:srgbClr val="002060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Em có nhận xét gì về cách sử dụng của 2 bạn?  </a:t>
            </a:r>
            <a:endParaRPr lang="en-US" sz="2800" b="1">
              <a:solidFill>
                <a:srgbClr val="002060"/>
              </a:solidFill>
              <a:latin typeface="#9Slide02 Noi dung dai" panose="02000000000000000000" pitchFamily="2" charset="0"/>
              <a:ea typeface="#9Slide02 Noi dung dai" panose="02000000000000000000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3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2A6422E-1239-424D-A9AC-7C016DFA5003}"/>
              </a:ext>
            </a:extLst>
          </p:cNvPr>
          <p:cNvGrpSpPr/>
          <p:nvPr/>
        </p:nvGrpSpPr>
        <p:grpSpPr>
          <a:xfrm>
            <a:off x="329988" y="128943"/>
            <a:ext cx="2778972" cy="924794"/>
            <a:chOff x="301091" y="301982"/>
            <a:chExt cx="4134561" cy="25081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4BD8349-BD85-4613-9513-E9EC2902C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D433534-521B-4282-B898-22AB8B0BD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EF1B6C6-026F-4FB9-8D32-25D1F67CD14F}"/>
              </a:ext>
            </a:extLst>
          </p:cNvPr>
          <p:cNvSpPr/>
          <p:nvPr/>
        </p:nvSpPr>
        <p:spPr>
          <a:xfrm>
            <a:off x="601885" y="223703"/>
            <a:ext cx="3076025" cy="681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800" b="1" dirty="0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KHÁM PHÁ</a:t>
            </a:r>
            <a:endParaRPr lang="vi-VN" sz="2800" b="1" dirty="0">
              <a:solidFill>
                <a:srgbClr val="0998D7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3C23F57-401E-4C15-8075-EC69D1031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0433" y="1339064"/>
            <a:ext cx="434426" cy="38351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E10EB54-4731-4DD5-8421-518086FEA3E2}"/>
              </a:ext>
            </a:extLst>
          </p:cNvPr>
          <p:cNvSpPr/>
          <p:nvPr/>
        </p:nvSpPr>
        <p:spPr>
          <a:xfrm>
            <a:off x="3528071" y="368518"/>
            <a:ext cx="726810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2400" b="1" dirty="0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Hoạt động 1. An toàn khi sử dụng một số sản phẩm công nghệ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8" t="7195" r="5302" b="5294"/>
          <a:stretch/>
        </p:blipFill>
        <p:spPr bwMode="auto">
          <a:xfrm>
            <a:off x="3841632" y="1568847"/>
            <a:ext cx="1984467" cy="1418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418" y="1568847"/>
            <a:ext cx="2054805" cy="144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369" y="1568846"/>
            <a:ext cx="1881972" cy="137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632" y="3090535"/>
            <a:ext cx="1984467" cy="1460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228" y="3148212"/>
            <a:ext cx="2054805" cy="140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092" y="3180832"/>
            <a:ext cx="1959681" cy="1369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22470" y="4550609"/>
            <a:ext cx="2595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Hình 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20283" y="1586283"/>
            <a:ext cx="2322697" cy="62155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THẢO LUẬN NHÓM ĐÔI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E10EB54-4731-4DD5-8421-518086FEA3E2}"/>
              </a:ext>
            </a:extLst>
          </p:cNvPr>
          <p:cNvSpPr/>
          <p:nvPr/>
        </p:nvSpPr>
        <p:spPr>
          <a:xfrm>
            <a:off x="1577616" y="4984743"/>
            <a:ext cx="57114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Miêu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tả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nội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dung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từng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bức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tranh</a:t>
            </a:r>
            <a:endParaRPr lang="vi-VN" sz="2400" b="1" dirty="0">
              <a:solidFill>
                <a:schemeClr val="accent1">
                  <a:lumMod val="75000"/>
                </a:schemeClr>
              </a:solidFill>
              <a:latin typeface="#9Slide02 Noi dung dai" panose="02000000000000000000" pitchFamily="2" charset="0"/>
              <a:ea typeface="#9Slide02 Noi dung dai" panose="02000000000000000000" pitchFamily="2" charset="0"/>
              <a:cs typeface="Times New Roman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E10EB54-4731-4DD5-8421-518086FEA3E2}"/>
              </a:ext>
            </a:extLst>
          </p:cNvPr>
          <p:cNvSpPr/>
          <p:nvPr/>
        </p:nvSpPr>
        <p:spPr>
          <a:xfrm>
            <a:off x="1549344" y="5446408"/>
            <a:ext cx="939733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- Theo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việc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đúng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việc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sai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?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Tại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sao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?</a:t>
            </a:r>
            <a:endParaRPr lang="vi-VN" sz="2400" b="1" dirty="0">
              <a:solidFill>
                <a:schemeClr val="accent1">
                  <a:lumMod val="75000"/>
                </a:schemeClr>
              </a:solidFill>
              <a:latin typeface="#9Slide02 Noi dung dai" panose="02000000000000000000" pitchFamily="2" charset="0"/>
              <a:ea typeface="#9Slide02 Noi dung dai" panose="02000000000000000000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80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159098" y="0"/>
            <a:ext cx="10917287" cy="6645499"/>
          </a:xfrm>
          <a:prstGeom prst="cloud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Sử</a:t>
            </a:r>
            <a:r>
              <a:rPr lang="en-US" sz="2800" dirty="0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dụng</a:t>
            </a:r>
            <a:r>
              <a:rPr lang="en-US" sz="2800" dirty="0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các</a:t>
            </a:r>
            <a:r>
              <a:rPr lang="en-US" sz="2800" dirty="0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sản</a:t>
            </a:r>
            <a:r>
              <a:rPr lang="en-US" sz="2800" dirty="0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phẩm</a:t>
            </a:r>
            <a:r>
              <a:rPr lang="en-US" sz="2800" dirty="0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công</a:t>
            </a:r>
            <a:r>
              <a:rPr lang="en-US" sz="2800" dirty="0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nghệ</a:t>
            </a:r>
            <a:r>
              <a:rPr lang="en-US" sz="2800" dirty="0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trong</a:t>
            </a:r>
            <a:r>
              <a:rPr lang="en-US" sz="2800" dirty="0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gia</a:t>
            </a:r>
            <a:r>
              <a:rPr lang="en-US" sz="2800" dirty="0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đình</a:t>
            </a:r>
            <a:r>
              <a:rPr lang="en-US" sz="2800" dirty="0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cần</a:t>
            </a:r>
            <a:r>
              <a:rPr lang="en-US" sz="2800" dirty="0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đảm</a:t>
            </a:r>
            <a:r>
              <a:rPr lang="en-US" sz="2800" dirty="0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bảo</a:t>
            </a:r>
            <a:r>
              <a:rPr lang="en-US" sz="2800" dirty="0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an </a:t>
            </a:r>
            <a:r>
              <a:rPr lang="en-US" sz="2800" dirty="0" err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toàn</a:t>
            </a:r>
            <a:r>
              <a:rPr lang="en-US" sz="2800" dirty="0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tiết</a:t>
            </a:r>
            <a:r>
              <a:rPr lang="en-US" sz="2800" dirty="0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kiệm</a:t>
            </a:r>
            <a:r>
              <a:rPr lang="en-US" sz="2800" dirty="0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Không</a:t>
            </a:r>
            <a:r>
              <a:rPr lang="en-US" sz="2800" dirty="0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nên</a:t>
            </a:r>
            <a:r>
              <a:rPr lang="en-US" sz="2800" dirty="0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cắm</a:t>
            </a:r>
            <a:r>
              <a:rPr lang="en-US" sz="2800" dirty="0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nhiều</a:t>
            </a:r>
            <a:r>
              <a:rPr lang="en-US" sz="2800" dirty="0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đồ</a:t>
            </a:r>
            <a:r>
              <a:rPr lang="en-US" sz="2800" dirty="0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dùng</a:t>
            </a:r>
            <a:r>
              <a:rPr lang="en-US" sz="2800" dirty="0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điện</a:t>
            </a:r>
            <a:r>
              <a:rPr lang="en-US" sz="2800" dirty="0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cùng</a:t>
            </a:r>
            <a:r>
              <a:rPr lang="en-US" sz="2800" dirty="0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một</a:t>
            </a:r>
            <a:r>
              <a:rPr lang="en-US" sz="2800" dirty="0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lúc</a:t>
            </a:r>
            <a:r>
              <a:rPr lang="en-US" sz="2800" dirty="0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vào</a:t>
            </a:r>
            <a:r>
              <a:rPr lang="en-US" sz="2800" dirty="0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ổ </a:t>
            </a:r>
            <a:r>
              <a:rPr lang="en-US" sz="2800" dirty="0" err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cắm</a:t>
            </a:r>
            <a:r>
              <a:rPr lang="en-US" sz="2800" dirty="0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Không</a:t>
            </a:r>
            <a:r>
              <a:rPr lang="en-US" sz="2800" dirty="0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dùng</a:t>
            </a:r>
            <a:r>
              <a:rPr lang="en-US" sz="2800" dirty="0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điện</a:t>
            </a:r>
            <a:r>
              <a:rPr lang="en-US" sz="2800" dirty="0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thoại</a:t>
            </a:r>
            <a:r>
              <a:rPr lang="en-US" sz="2800" dirty="0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di </a:t>
            </a:r>
            <a:r>
              <a:rPr lang="en-US" sz="2800" dirty="0" err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động</a:t>
            </a:r>
            <a:r>
              <a:rPr lang="en-US" sz="2800" dirty="0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trong</a:t>
            </a:r>
            <a:r>
              <a:rPr lang="en-US" sz="2800" dirty="0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điều</a:t>
            </a:r>
            <a:r>
              <a:rPr lang="en-US" sz="2800" dirty="0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kiện</a:t>
            </a:r>
            <a:r>
              <a:rPr lang="en-US" sz="2800" dirty="0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thiếu</a:t>
            </a:r>
            <a:r>
              <a:rPr lang="en-US" sz="2800" dirty="0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ánh</a:t>
            </a:r>
            <a:r>
              <a:rPr lang="en-US" sz="2800" dirty="0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sáng</a:t>
            </a:r>
            <a:r>
              <a:rPr lang="en-US" sz="2800" dirty="0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quá</a:t>
            </a:r>
            <a:r>
              <a:rPr lang="en-US" sz="2800" dirty="0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lâu</a:t>
            </a:r>
            <a:r>
              <a:rPr lang="en-US" sz="2800" dirty="0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Đóng</a:t>
            </a:r>
            <a:r>
              <a:rPr lang="en-US" sz="2800" dirty="0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tủ</a:t>
            </a:r>
            <a:r>
              <a:rPr lang="en-US" sz="2800" dirty="0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lạnh</a:t>
            </a:r>
            <a:r>
              <a:rPr lang="en-US" sz="2800" dirty="0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ngay</a:t>
            </a:r>
            <a:r>
              <a:rPr lang="en-US" sz="2800" dirty="0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sau</a:t>
            </a:r>
            <a:r>
              <a:rPr lang="en-US" sz="2800" dirty="0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khi</a:t>
            </a:r>
            <a:r>
              <a:rPr lang="en-US" sz="2800" dirty="0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lấy</a:t>
            </a:r>
            <a:r>
              <a:rPr lang="en-US" sz="2800" dirty="0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đồ</a:t>
            </a:r>
            <a:r>
              <a:rPr lang="en-US" sz="2800" dirty="0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Nên</a:t>
            </a:r>
            <a:r>
              <a:rPr lang="en-US" sz="2800" dirty="0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để</a:t>
            </a:r>
            <a:r>
              <a:rPr lang="en-US" sz="2800" dirty="0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điều</a:t>
            </a:r>
            <a:r>
              <a:rPr lang="en-US" sz="2800" dirty="0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hòa</a:t>
            </a:r>
            <a:r>
              <a:rPr lang="en-US" sz="2800" dirty="0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từ</a:t>
            </a:r>
            <a:r>
              <a:rPr lang="en-US" sz="2800" dirty="0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26-28</a:t>
            </a:r>
            <a:r>
              <a:rPr lang="en-US" sz="2800" baseline="30000" dirty="0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o</a:t>
            </a:r>
            <a:r>
              <a:rPr lang="en-US" sz="2800" dirty="0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C.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Không</a:t>
            </a:r>
            <a:r>
              <a:rPr lang="en-US" sz="2800" dirty="0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nên</a:t>
            </a:r>
            <a:r>
              <a:rPr lang="en-US" sz="2800" dirty="0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ngồi</a:t>
            </a:r>
            <a:r>
              <a:rPr lang="en-US" sz="2800" dirty="0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gần</a:t>
            </a:r>
            <a:r>
              <a:rPr lang="en-US" sz="2800" dirty="0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và</a:t>
            </a:r>
            <a:r>
              <a:rPr lang="en-US" sz="2800" dirty="0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không</a:t>
            </a:r>
            <a:r>
              <a:rPr lang="en-US" sz="2800" dirty="0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nên</a:t>
            </a:r>
            <a:r>
              <a:rPr lang="en-US" sz="2800" dirty="0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xem</a:t>
            </a:r>
            <a:r>
              <a:rPr lang="en-US" sz="2800" dirty="0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ti</a:t>
            </a:r>
            <a:r>
              <a:rPr lang="en-US" sz="2800" dirty="0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vi </a:t>
            </a:r>
            <a:r>
              <a:rPr lang="en-US" sz="2800" dirty="0" err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quá</a:t>
            </a:r>
            <a:r>
              <a:rPr lang="en-US" sz="2800" dirty="0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lâu</a:t>
            </a:r>
            <a:r>
              <a:rPr lang="en-US" sz="2800" dirty="0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Điều</a:t>
            </a:r>
            <a:r>
              <a:rPr lang="en-US" sz="2800" dirty="0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chỉnh</a:t>
            </a:r>
            <a:r>
              <a:rPr lang="en-US" sz="2800" dirty="0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âm</a:t>
            </a:r>
            <a:r>
              <a:rPr lang="en-US" sz="2800" dirty="0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thanh</a:t>
            </a:r>
            <a:r>
              <a:rPr lang="en-US" sz="2800" dirty="0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vừa</a:t>
            </a:r>
            <a:r>
              <a:rPr lang="en-US" sz="2800" dirty="0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đủ</a:t>
            </a:r>
            <a:r>
              <a:rPr lang="en-US" sz="2800" dirty="0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khi</a:t>
            </a:r>
            <a:r>
              <a:rPr lang="en-US" sz="2800" dirty="0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nghe</a:t>
            </a:r>
            <a:r>
              <a:rPr lang="en-US" sz="2800" dirty="0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đài</a:t>
            </a:r>
            <a:endParaRPr lang="en-US" sz="2800" dirty="0">
              <a:latin typeface="#9Slide02 Noi dung dai" panose="02000000000000000000" pitchFamily="2" charset="0"/>
              <a:ea typeface="#9Slide02 Noi dung dai" panose="02000000000000000000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67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8" t="7195" r="5302" b="5294"/>
          <a:stretch/>
        </p:blipFill>
        <p:spPr bwMode="auto">
          <a:xfrm>
            <a:off x="459073" y="906623"/>
            <a:ext cx="2382591" cy="170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383" y="945894"/>
            <a:ext cx="2467041" cy="1736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890" y="3119250"/>
            <a:ext cx="2259534" cy="16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51" y="2973560"/>
            <a:ext cx="2382591" cy="1752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27" y="4996457"/>
            <a:ext cx="2467041" cy="1683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240" y="5035728"/>
            <a:ext cx="2352833" cy="1644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3721994" y="132522"/>
            <a:ext cx="5238715" cy="5963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Ghép các mô tả vào bức tranh cho đúng.</a:t>
            </a:r>
          </a:p>
        </p:txBody>
      </p:sp>
      <p:sp>
        <p:nvSpPr>
          <p:cNvPr id="9" name="Rectangle 8"/>
          <p:cNvSpPr/>
          <p:nvPr/>
        </p:nvSpPr>
        <p:spPr>
          <a:xfrm>
            <a:off x="4134677" y="1167596"/>
            <a:ext cx="3689974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ổ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34677" y="3119250"/>
            <a:ext cx="3689974" cy="10156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>
                <a:latin typeface="Times New Roman" pitchFamily="18" charset="0"/>
                <a:cs typeface="Times New Roman" pitchFamily="18" charset="0"/>
              </a:rPr>
              <a:t>Không dùng điện thoại di động trong điều kiện thiếu ánh sáng quá lâu.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34679" y="2279871"/>
            <a:ext cx="3689974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>
                <a:latin typeface="Times New Roman" pitchFamily="18" charset="0"/>
                <a:cs typeface="Times New Roman" pitchFamily="18" charset="0"/>
              </a:rPr>
              <a:t>Đóng tủ lạnh ngay sau khi lấy đồ.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34679" y="6112411"/>
            <a:ext cx="3689974" cy="4001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>
                <a:latin typeface="Times New Roman" pitchFamily="18" charset="0"/>
                <a:cs typeface="Times New Roman" pitchFamily="18" charset="0"/>
              </a:rPr>
              <a:t>Nên để điều hòa từ 26-28</a:t>
            </a:r>
            <a:r>
              <a:rPr lang="en-US" sz="2000" baseline="3000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C.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34679" y="5036597"/>
            <a:ext cx="3689974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>
                <a:latin typeface="Times New Roman" pitchFamily="18" charset="0"/>
                <a:cs typeface="Times New Roman" pitchFamily="18" charset="0"/>
              </a:rPr>
              <a:t>Không nên ngồi gần và không nên xem ti vi quá lâu.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34677" y="4061703"/>
            <a:ext cx="3689974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000">
                <a:latin typeface="Times New Roman" pitchFamily="18" charset="0"/>
                <a:cs typeface="Times New Roman" pitchFamily="18" charset="0"/>
              </a:rPr>
              <a:t>Điều chỉnh âm thanh vừa đủ khi nghe đài</a:t>
            </a:r>
          </a:p>
        </p:txBody>
      </p:sp>
    </p:spTree>
    <p:extLst>
      <p:ext uri="{BB962C8B-B14F-4D97-AF65-F5344CB8AC3E}">
        <p14:creationId xmlns:p14="http://schemas.microsoft.com/office/powerpoint/2010/main" val="344314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8" t="7195" r="5302" b="5294"/>
          <a:stretch/>
        </p:blipFill>
        <p:spPr bwMode="auto">
          <a:xfrm>
            <a:off x="567332" y="649176"/>
            <a:ext cx="2382591" cy="170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022" y="632678"/>
            <a:ext cx="2467041" cy="1736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999" y="649174"/>
            <a:ext cx="2259534" cy="16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16" y="3920993"/>
            <a:ext cx="2382591" cy="1752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022" y="3862514"/>
            <a:ext cx="2467041" cy="1683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700" y="3920993"/>
            <a:ext cx="2352833" cy="1644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89830" y="2558309"/>
            <a:ext cx="328947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 nên cắm nhiều đồ dùng điện cùng một lúc vào ổ cắm.</a:t>
            </a:r>
          </a:p>
        </p:txBody>
      </p:sp>
      <p:sp>
        <p:nvSpPr>
          <p:cNvPr id="9" name="Rectangle 8"/>
          <p:cNvSpPr/>
          <p:nvPr/>
        </p:nvSpPr>
        <p:spPr>
          <a:xfrm>
            <a:off x="4347052" y="2584067"/>
            <a:ext cx="368997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 dùng điện thoại di động trong điều kiện thiếu ánh sáng quá lâu.</a:t>
            </a:r>
          </a:p>
        </p:txBody>
      </p:sp>
      <p:sp>
        <p:nvSpPr>
          <p:cNvPr id="10" name="Rectangle 9"/>
          <p:cNvSpPr/>
          <p:nvPr/>
        </p:nvSpPr>
        <p:spPr>
          <a:xfrm>
            <a:off x="8753949" y="2596945"/>
            <a:ext cx="343805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Đóng tủ lạnh ngay sau khi lấy đồ.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9830" y="5772889"/>
            <a:ext cx="305387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Nên để điều hòa từ 26-28</a:t>
            </a:r>
            <a:r>
              <a:rPr lang="en-US" baseline="30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41555" y="5758433"/>
            <a:ext cx="368997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Không nên ngồi gần và không nên xem ti vi quá lâu.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753949" y="5772889"/>
            <a:ext cx="3186127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Điều chỉnh âm thanh vừa đủ khi nghe đài</a:t>
            </a:r>
          </a:p>
        </p:txBody>
      </p:sp>
    </p:spTree>
    <p:extLst>
      <p:ext uri="{BB962C8B-B14F-4D97-AF65-F5344CB8AC3E}">
        <p14:creationId xmlns:p14="http://schemas.microsoft.com/office/powerpoint/2010/main" val="260987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2A6422E-1239-424D-A9AC-7C016DFA5003}"/>
              </a:ext>
            </a:extLst>
          </p:cNvPr>
          <p:cNvGrpSpPr/>
          <p:nvPr/>
        </p:nvGrpSpPr>
        <p:grpSpPr>
          <a:xfrm>
            <a:off x="102454" y="-214854"/>
            <a:ext cx="3420378" cy="2508169"/>
            <a:chOff x="301091" y="301982"/>
            <a:chExt cx="4134561" cy="250816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4BD8349-BD85-4613-9513-E9EC2902C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D433534-521B-4282-B898-22AB8B0BD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E13F798-587C-4135-9533-05E3CCBA2CAC}"/>
              </a:ext>
            </a:extLst>
          </p:cNvPr>
          <p:cNvSpPr/>
          <p:nvPr/>
        </p:nvSpPr>
        <p:spPr>
          <a:xfrm>
            <a:off x="1131461" y="2225820"/>
            <a:ext cx="9746745" cy="105560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800" b="1">
                <a:solidFill>
                  <a:schemeClr val="bg1"/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Liên hệ những việc đã làm, chưa làm để đảm bảo an toàn khi sử dụng các SP công nghệ. </a:t>
            </a:r>
            <a:endParaRPr lang="en-US" sz="2800" b="1">
              <a:solidFill>
                <a:schemeClr val="bg1"/>
              </a:solidFill>
              <a:latin typeface="#9Slide02 Noi dung dai" panose="02000000000000000000" pitchFamily="2" charset="0"/>
              <a:ea typeface="#9Slide02 Noi dung dai" panose="02000000000000000000" pitchFamily="2" charset="0"/>
              <a:cs typeface="Times New Roman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F1B6C6-026F-4FB9-8D32-25D1F67CD14F}"/>
              </a:ext>
            </a:extLst>
          </p:cNvPr>
          <p:cNvSpPr/>
          <p:nvPr/>
        </p:nvSpPr>
        <p:spPr>
          <a:xfrm>
            <a:off x="631720" y="467641"/>
            <a:ext cx="3076025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000" b="1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Luyện tập</a:t>
            </a:r>
            <a:endParaRPr lang="vi-VN" sz="4000" b="1">
              <a:solidFill>
                <a:srgbClr val="0998D7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13941" y="3941790"/>
            <a:ext cx="86558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2800" b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Liên hệ các tình huống trong hình diễn ra ở gia đình mình và chia sẻ với các bạn.</a:t>
            </a:r>
            <a:endParaRPr lang="en-US" sz="2800" b="1">
              <a:latin typeface="#9Slide02 Noi dung dai" panose="02000000000000000000" pitchFamily="2" charset="0"/>
              <a:ea typeface="#9Slide02 Noi dung dai" panose="02000000000000000000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13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79167E-6 7.40741E-7 L -4.79167E-6 -0.07222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5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0" grpId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57" y="2037522"/>
            <a:ext cx="3839982" cy="144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834" y="1984513"/>
            <a:ext cx="4150395" cy="1547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019" y="1984513"/>
            <a:ext cx="3843981" cy="1454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: Rounded Corners 17"/>
          <p:cNvSpPr/>
          <p:nvPr/>
        </p:nvSpPr>
        <p:spPr>
          <a:xfrm>
            <a:off x="1355834" y="865153"/>
            <a:ext cx="9995337" cy="613053"/>
          </a:xfrm>
          <a:prstGeom prst="roundRect">
            <a:avLst>
              <a:gd name="adj" fmla="val 2993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chemeClr val="accent5">
                    <a:lumMod val="50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Em hãy mô tả tình huống không an toàn trong hình 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644467" y="3737756"/>
            <a:ext cx="1180909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chemeClr val="accent6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Hình</a:t>
            </a:r>
            <a:r>
              <a:rPr lang="en-US" sz="2400" b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57200" y="4359090"/>
            <a:ext cx="3511825" cy="1938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>
                <a:solidFill>
                  <a:schemeClr val="accent6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Bạn nhỏ nhìn thấy đám cháy và đã chạy ra xa đám cháy, hét lớn để gây sự chú ý của những người xung quang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527774" y="4386237"/>
            <a:ext cx="3544956" cy="1938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>
                <a:solidFill>
                  <a:schemeClr val="accent6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Bạn nhỏ đã gọi người lớn đến để giúp đỡ khi phát hiện dây điện bị hở và gọi điện thoại khẩn cấp (114, 115)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453749" y="4359090"/>
            <a:ext cx="3656583" cy="1938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>
                <a:solidFill>
                  <a:schemeClr val="accent6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Bạn nhỏ gặp đám cháy lấy khăn ướt bịt mũi, miệng, cúi khom người men theo tường để lần ra khỏi đám cháy</a:t>
            </a:r>
          </a:p>
        </p:txBody>
      </p:sp>
    </p:spTree>
    <p:extLst>
      <p:ext uri="{BB962C8B-B14F-4D97-AF65-F5344CB8AC3E}">
        <p14:creationId xmlns:p14="http://schemas.microsoft.com/office/powerpoint/2010/main" val="66370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434251"/>
              </p:ext>
            </p:extLst>
          </p:nvPr>
        </p:nvGraphicFramePr>
        <p:xfrm>
          <a:off x="5397515" y="977056"/>
          <a:ext cx="6454851" cy="5212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13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1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648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Tình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huống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Cách</a:t>
                      </a:r>
                      <a:r>
                        <a:rPr lang="en-US" sz="24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xử lí</a:t>
                      </a:r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3818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Bỏng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3818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Cháy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khói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6489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giật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3818">
                <a:tc>
                  <a:txBody>
                    <a:bodyPr/>
                    <a:lstStyle/>
                    <a:p>
                      <a:r>
                        <a:rPr lang="en-US" sz="2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Cắt/đâm (vật</a:t>
                      </a:r>
                      <a:r>
                        <a:rPr lang="en-US" sz="24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sắc nhọn)</a:t>
                      </a:r>
                      <a:endParaRPr lang="en-US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0153" y="212035"/>
            <a:ext cx="110500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349" y="2615458"/>
            <a:ext cx="4829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2. </a:t>
            </a:r>
            <a:r>
              <a:rPr lang="en-US" sz="2000" b="1" dirty="0" err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Rửa</a:t>
            </a:r>
            <a:r>
              <a:rPr lang="en-US" sz="2000" b="1" dirty="0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vết</a:t>
            </a:r>
            <a:r>
              <a:rPr lang="en-US" sz="2000" b="1" dirty="0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bỏng</a:t>
            </a:r>
            <a:r>
              <a:rPr lang="en-US" sz="2000" b="1" dirty="0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bằng</a:t>
            </a:r>
            <a:r>
              <a:rPr lang="en-US" sz="2000" b="1" dirty="0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nước</a:t>
            </a:r>
            <a:r>
              <a:rPr lang="en-US" sz="2000" b="1" dirty="0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nguội</a:t>
            </a:r>
            <a:r>
              <a:rPr lang="en-US" sz="2000" b="1" dirty="0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sạch</a:t>
            </a:r>
            <a:endParaRPr lang="en-US" sz="2000" b="1" dirty="0">
              <a:latin typeface="#9Slide02 Noi dung dai" panose="02000000000000000000" pitchFamily="2" charset="0"/>
              <a:ea typeface="#9Slide02 Noi dung dai" panose="02000000000000000000" pitchFamily="2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53599" y="2127398"/>
            <a:ext cx="2984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140347" y="3421051"/>
            <a:ext cx="2984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153599" y="5349678"/>
            <a:ext cx="2984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153599" y="4353084"/>
            <a:ext cx="2984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0349" y="5789026"/>
            <a:ext cx="4829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7. Gọi điện đến số điện thoại 115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0349" y="3716262"/>
            <a:ext cx="4829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4. Lấy bông, băng gạc để băng vết bỏng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0349" y="4883888"/>
            <a:ext cx="48295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6. Khi có khói, lấy khăn che miệng, mũi và cúi khom người di chuyển ra khỏi phòng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0340" y="3156736"/>
            <a:ext cx="4829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3. Gọi điện đến số điện thoại 114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0349" y="2058139"/>
            <a:ext cx="27303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1. Tắt điện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0349" y="4314377"/>
            <a:ext cx="5086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kern="200">
                <a:latin typeface="#9Slide02 Noi dung dai" panose="02000000000000000000" pitchFamily="2" charset="0"/>
                <a:ea typeface="#9Slide02 Noi dung dai" panose="02000000000000000000" pitchFamily="2" charset="0"/>
                <a:cs typeface="Times New Roman" pitchFamily="18" charset="0"/>
              </a:rPr>
              <a:t>5. Lấy bông, băng gạc để băng vết chảy máu</a:t>
            </a:r>
          </a:p>
        </p:txBody>
      </p:sp>
    </p:spTree>
    <p:extLst>
      <p:ext uri="{BB962C8B-B14F-4D97-AF65-F5344CB8AC3E}">
        <p14:creationId xmlns:p14="http://schemas.microsoft.com/office/powerpoint/2010/main" val="159527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85185E-6 L 0.57748 -0.130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67" y="-65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0.575 -0.2277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0" y="-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0.57396 -0.4763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98" y="-2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0.57279 -0.2759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33" y="-1379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85185E-6 L 0.57045 0.1069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16" y="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0.57487 0.3356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37" y="1678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96296E-6 L 0.57604 0.1483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02" y="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5" grpId="0"/>
      <p:bldP spid="9" grpId="0"/>
      <p:bldP spid="6" grpId="0"/>
      <p:bldP spid="8" grpId="0"/>
      <p:bldP spid="5" grpId="0"/>
      <p:bldP spid="2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6363</TotalTime>
  <Words>733</Words>
  <Application>Microsoft Office PowerPoint</Application>
  <PresentationFormat>Widescreen</PresentationFormat>
  <Paragraphs>88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等线</vt:lpstr>
      <vt:lpstr>#9Slide01 Tieu de ngan</vt:lpstr>
      <vt:lpstr>#9Slide02 Noi dung dai</vt:lpstr>
      <vt:lpstr>Arial</vt:lpstr>
      <vt:lpstr>Calibri</vt:lpstr>
      <vt:lpstr>iCiel Cadena</vt:lpstr>
      <vt:lpstr>Segoe Print</vt:lpstr>
      <vt:lpstr>SVN-Adam Gorry</vt:lpstr>
      <vt:lpstr>SVN-Avo</vt:lpstr>
      <vt:lpstr>SVN-SAF</vt:lpstr>
      <vt:lpstr>Times New Roman</vt:lpstr>
      <vt:lpstr>UTM Avo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Admin</dc:creator>
  <dc:description>9Slide.vn</dc:description>
  <cp:lastModifiedBy>Nguyễn Thùy DUng</cp:lastModifiedBy>
  <cp:revision>287</cp:revision>
  <dcterms:created xsi:type="dcterms:W3CDTF">2021-11-14T08:33:55Z</dcterms:created>
  <dcterms:modified xsi:type="dcterms:W3CDTF">2024-12-22T15:04:11Z</dcterms:modified>
  <cp:category>9Slide.vn</cp:category>
</cp:coreProperties>
</file>