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0" r:id="rId2"/>
    <p:sldId id="257" r:id="rId3"/>
    <p:sldId id="325" r:id="rId4"/>
    <p:sldId id="326" r:id="rId5"/>
    <p:sldId id="258" r:id="rId6"/>
    <p:sldId id="327" r:id="rId7"/>
    <p:sldId id="308" r:id="rId8"/>
    <p:sldId id="328" r:id="rId9"/>
    <p:sldId id="320" r:id="rId10"/>
    <p:sldId id="321" r:id="rId11"/>
    <p:sldId id="329" r:id="rId12"/>
    <p:sldId id="261" r:id="rId13"/>
    <p:sldId id="333" r:id="rId14"/>
    <p:sldId id="332" r:id="rId15"/>
    <p:sldId id="331" r:id="rId16"/>
    <p:sldId id="322" r:id="rId17"/>
    <p:sldId id="334" r:id="rId18"/>
    <p:sldId id="316" r:id="rId19"/>
    <p:sldId id="313" r:id="rId20"/>
    <p:sldId id="317" r:id="rId21"/>
    <p:sldId id="323" r:id="rId22"/>
    <p:sldId id="318" r:id="rId23"/>
    <p:sldId id="305" r:id="rId24"/>
    <p:sldId id="335" r:id="rId25"/>
    <p:sldId id="268" r:id="rId26"/>
    <p:sldId id="319" r:id="rId27"/>
    <p:sldId id="324" r:id="rId28"/>
    <p:sldId id="286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E9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4343" autoAdjust="0"/>
  </p:normalViewPr>
  <p:slideViewPr>
    <p:cSldViewPr snapToGrid="0">
      <p:cViewPr varScale="1">
        <p:scale>
          <a:sx n="64" d="100"/>
          <a:sy n="64" d="100"/>
        </p:scale>
        <p:origin x="8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D6A86-94E1-4EDB-A4E9-C9B1DB95CE4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30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56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5334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7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4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64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58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0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70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7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76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52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2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2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0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9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2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7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7" r:id="rId13"/>
    <p:sldLayoutId id="2147483666" r:id="rId14"/>
    <p:sldLayoutId id="2147483665" r:id="rId15"/>
    <p:sldLayoutId id="2147483664" r:id="rId16"/>
    <p:sldLayoutId id="2147483663" r:id="rId17"/>
    <p:sldLayoutId id="2147483662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  <p:sldLayoutId id="2147483660" r:id="rId28"/>
    <p:sldLayoutId id="2147483661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74" y="4155870"/>
            <a:ext cx="11654438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Chào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mừng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các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em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đến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với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tiết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Tiếng</a:t>
            </a:r>
            <a:r>
              <a:rPr kumimoji="0" lang="en-US" altLang="zh-CN" sz="4800" b="1" i="1" u="none" strike="noStrike" kern="1200" cap="none" spc="0" normalizeH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Việt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5167139"/>
      </p:ext>
    </p:extLst>
  </p:cSld>
  <p:clrMapOvr>
    <a:masterClrMapping/>
  </p:clrMapOvr>
  <p:transition spd="slow" advClick="0" advTm="1279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3580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5879" y="2591364"/>
            <a:ext cx="222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58112" y="3526230"/>
            <a:ext cx="3507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nguôi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5750" y="4344461"/>
            <a:ext cx="3245944" cy="253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2712" y="165550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cháu còn thấp bé</a:t>
            </a: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cửa có hai then</a:t>
            </a: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 chỉ cài then d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ưới</a:t>
            </a:r>
            <a:endParaRPr lang="en-US" sz="440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 bà cài then trên.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97675" y="1655503"/>
            <a:ext cx="750075" cy="767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306555" y="2422742"/>
            <a:ext cx="1096040" cy="678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55310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031" y="5144525"/>
            <a:ext cx="1194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Then (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b="14897"/>
          <a:stretch/>
        </p:blipFill>
        <p:spPr>
          <a:xfrm>
            <a:off x="1959292" y="1609321"/>
            <a:ext cx="3584257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/>
          <a:stretch/>
        </p:blipFill>
        <p:spPr>
          <a:xfrm>
            <a:off x="6745612" y="1609321"/>
            <a:ext cx="3806456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2712" y="165550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>
              <a:spcBef>
                <a:spcPts val="2400"/>
              </a:spcBef>
            </a:pP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năm cháu lớn lên</a:t>
            </a: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 l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còng cắm cúi</a:t>
            </a: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 cài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trên</a:t>
            </a: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 chỉ cài then d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ưới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97675" y="1655503"/>
            <a:ext cx="750075" cy="767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711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2712" y="165550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>
              <a:spcBef>
                <a:spcPts val="2400"/>
              </a:spcBef>
            </a:pP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Nay cháu về nhà mới</a:t>
            </a: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 cánh cửa – ô trời</a:t>
            </a: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lần tay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đẩy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cửa</a:t>
            </a:r>
          </a:p>
          <a:p>
            <a:pPr indent="463550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 nhớ bà khôn nguôi.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97675" y="1655503"/>
            <a:ext cx="750075" cy="767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309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19" y="-304322"/>
            <a:ext cx="7611613" cy="3026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84687" y="716696"/>
            <a:ext cx="11203016" cy="1252262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>
            <a:spAutoFit/>
          </a:bodyPr>
          <a:lstStyle/>
          <a:p>
            <a:pPr algn="ctr" defTabSz="1219079">
              <a:lnSpc>
                <a:spcPct val="150000"/>
              </a:lnSpc>
              <a:defRPr/>
            </a:pPr>
            <a:r>
              <a:rPr lang="en-US" altLang="zh-CN" sz="50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02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02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025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9"/>
            <a:ext cx="1285680" cy="1909425"/>
          </a:xfrm>
          <a:prstGeom prst="rect">
            <a:avLst/>
          </a:prstGeom>
        </p:spPr>
      </p:pic>
      <p:pic>
        <p:nvPicPr>
          <p:cNvPr id="9" name="PA_图片 4">
            <a:extLst>
              <a:ext uri="{FF2B5EF4-FFF2-40B4-BE49-F238E27FC236}">
                <a16:creationId xmlns:a16="http://schemas.microsoft.com/office/drawing/2014/main" id="{D905F46D-C93D-41F3-B62E-63FA6382E3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7" y="-321171"/>
            <a:ext cx="5550856" cy="30264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EBDD5-1C69-4D04-BADB-E17C1B32BBC5}"/>
              </a:ext>
            </a:extLst>
          </p:cNvPr>
          <p:cNvSpPr/>
          <p:nvPr/>
        </p:nvSpPr>
        <p:spPr>
          <a:xfrm>
            <a:off x="486646" y="128582"/>
            <a:ext cx="4850723" cy="230832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921693">
              <a:buClr>
                <a:srgbClr val="000000"/>
              </a:buClr>
            </a:pPr>
            <a:r>
              <a:rPr lang="en-US" altLang="zh-CN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Yêu</a:t>
            </a:r>
            <a:r>
              <a:rPr lang="zh-CN" alt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 </a:t>
            </a:r>
            <a:r>
              <a:rPr lang="en-US" altLang="zh-CN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cầu</a:t>
            </a:r>
            <a:endParaRPr lang="zh-CN" altLang="en-US" sz="4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iCiel Cadena" panose="02000503000000020004" pitchFamily="2" charset="0"/>
              <a:cs typeface="Arial"/>
              <a:sym typeface="Arial"/>
            </a:endParaRPr>
          </a:p>
          <a:p>
            <a:pPr defTabSz="921693">
              <a:buClr>
                <a:srgbClr val="000000"/>
              </a:buClr>
              <a:buSzPts val="2800"/>
            </a:pPr>
            <a:r>
              <a:rPr lang="en-US" altLang="zh-C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-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Phân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công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đọc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theo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khổ</a:t>
            </a:r>
            <a:endParaRPr lang="zh-CN" altLang="en-US" sz="24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Arial"/>
              <a:sym typeface="Arial"/>
            </a:endParaRPr>
          </a:p>
          <a:p>
            <a:pPr defTabSz="921693">
              <a:buClr>
                <a:srgbClr val="000000"/>
              </a:buClr>
              <a:buSzPts val="2800"/>
            </a:pP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-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Tất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cả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viên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đều</a:t>
            </a:r>
            <a:r>
              <a:rPr lang="zh-CN" altLang="en-US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đọc</a:t>
            </a:r>
            <a:endParaRPr lang="zh-CN" altLang="en-US" sz="24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Arial"/>
              <a:sym typeface="Arial"/>
            </a:endParaRPr>
          </a:p>
          <a:p>
            <a:pPr defTabSz="921693">
              <a:buClr>
                <a:srgbClr val="000000"/>
              </a:buClr>
              <a:buSzPts val="2800"/>
            </a:pP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-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Sửa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lỗi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cho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bạn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nếu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bạn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đọc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chưa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altLang="zh-CN" sz="24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đúng</a:t>
            </a:r>
            <a:r>
              <a:rPr lang="en-US" altLang="zh-CN" sz="24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/>
                <a:sym typeface="Arial"/>
              </a:rPr>
              <a:t>.</a:t>
            </a:r>
            <a:endParaRPr lang="zh-CN" altLang="en-US" sz="24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02299" y="4414661"/>
            <a:ext cx="2017484" cy="1107495"/>
            <a:chOff x="9069733" y="5886213"/>
            <a:chExt cx="2689979" cy="1476660"/>
          </a:xfrm>
        </p:grpSpPr>
        <p:sp>
          <p:nvSpPr>
            <p:cNvPr id="4" name="Oval Callout 3"/>
            <p:cNvSpPr/>
            <p:nvPr/>
          </p:nvSpPr>
          <p:spPr>
            <a:xfrm>
              <a:off x="9069733" y="5886213"/>
              <a:ext cx="2610479" cy="1353895"/>
            </a:xfrm>
            <a:prstGeom prst="wedgeEllipseCallout">
              <a:avLst>
                <a:gd name="adj1" fmla="val 55129"/>
                <a:gd name="adj2" fmla="val 6071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49233" y="6131766"/>
              <a:ext cx="2610479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khổ 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442529" y="2881991"/>
            <a:ext cx="2066087" cy="580348"/>
            <a:chOff x="9004929" y="5090876"/>
            <a:chExt cx="2754783" cy="773797"/>
          </a:xfrm>
        </p:grpSpPr>
        <p:sp>
          <p:nvSpPr>
            <p:cNvPr id="14" name="Oval Callout 13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49232" y="5252364"/>
              <a:ext cx="261047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 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45BDDF5-393B-4C09-86B6-427F948992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8" r="44843"/>
          <a:stretch/>
        </p:blipFill>
        <p:spPr>
          <a:xfrm>
            <a:off x="8760158" y="3501331"/>
            <a:ext cx="3311580" cy="335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Google Shape;568;p14">
            <a:extLst>
              <a:ext uri="{FF2B5EF4-FFF2-40B4-BE49-F238E27FC236}">
                <a16:creationId xmlns:a16="http://schemas.microsoft.com/office/drawing/2014/main" id="{FC0C6F80-00E3-4D1F-A729-EE47A7A85D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983" y="3025016"/>
            <a:ext cx="5237199" cy="377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572;p14">
            <a:extLst>
              <a:ext uri="{FF2B5EF4-FFF2-40B4-BE49-F238E27FC236}">
                <a16:creationId xmlns:a16="http://schemas.microsoft.com/office/drawing/2014/main" id="{37347A14-E965-43E2-8A13-E78951902BD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5678" y="3996745"/>
            <a:ext cx="4637808" cy="2127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3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880562"/>
            <a:ext cx="11029948" cy="6244138"/>
            <a:chOff x="1828797" y="880562"/>
            <a:chExt cx="10401301" cy="624413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880562"/>
              <a:ext cx="5219701" cy="6244138"/>
              <a:chOff x="6991348" y="880562"/>
              <a:chExt cx="5219701" cy="624413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880562"/>
                <a:ext cx="5219701" cy="597743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469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1" y="-1905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8320159" y="-255"/>
            <a:ext cx="3871838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9" y="19653"/>
            <a:ext cx="7529213" cy="577950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288" y="2909408"/>
            <a:ext cx="3613836" cy="36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C20E4F-5598-4543-99AA-79D922EC798E}"/>
              </a:ext>
            </a:extLst>
          </p:cNvPr>
          <p:cNvSpPr txBox="1"/>
          <p:nvPr/>
        </p:nvSpPr>
        <p:spPr>
          <a:xfrm>
            <a:off x="2950457" y="2640052"/>
            <a:ext cx="3041009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E96B82-CFE8-4E3D-9861-F35AD32A3F47}"/>
              </a:ext>
            </a:extLst>
          </p:cNvPr>
          <p:cNvSpPr txBox="1"/>
          <p:nvPr/>
        </p:nvSpPr>
        <p:spPr>
          <a:xfrm>
            <a:off x="1891363" y="3100499"/>
            <a:ext cx="510948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66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8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581"/>
            <a:ext cx="12344400" cy="6943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041" y="4317718"/>
            <a:ext cx="2682135" cy="268752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04428" y="1286950"/>
            <a:ext cx="10220872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53572" y="2748587"/>
            <a:ext cx="973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4428" y="431771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cháu còn thấp bé</a:t>
            </a: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cửa có hai then</a:t>
            </a: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 chỉ cài then d</a:t>
            </a:r>
            <a:r>
              <a:rPr lang="vi-VN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ưới</a:t>
            </a:r>
            <a:endParaRPr lang="en-US" sz="32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 bà cài then trên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0" y="0"/>
            <a:ext cx="12344400" cy="711230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81150" y="1501173"/>
            <a:ext cx="1047750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2631" y="2753974"/>
            <a:ext cx="973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640445"/>
            <a:ext cx="3638188" cy="3645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52631" y="443213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>
              <a:spcBef>
                <a:spcPts val="2400"/>
              </a:spcBef>
            </a:pPr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năm cháu lớn lên</a:t>
            </a: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 l</a:t>
            </a:r>
            <a:r>
              <a:rPr lang="vi-VN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còng cắm cúi</a:t>
            </a: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 cài </a:t>
            </a:r>
            <a:r>
              <a:rPr lang="vi-VN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trên</a:t>
            </a: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 chỉ cài then d</a:t>
            </a:r>
            <a:r>
              <a:rPr lang="vi-VN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ưới</a:t>
            </a:r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41600" y="437709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CÁNH CỬA NHỚ BÀ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9298" y="6301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52" y="1948524"/>
            <a:ext cx="8752479" cy="4532533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834184" y="1407892"/>
            <a:ext cx="2273643" cy="4209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1</a:t>
            </a:r>
          </a:p>
        </p:txBody>
      </p:sp>
      <p:sp>
        <p:nvSpPr>
          <p:cNvPr id="9" name="Oval 8"/>
          <p:cNvSpPr/>
          <p:nvPr/>
        </p:nvSpPr>
        <p:spPr>
          <a:xfrm>
            <a:off x="1520452" y="1479065"/>
            <a:ext cx="2273643" cy="4209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2</a:t>
            </a:r>
          </a:p>
        </p:txBody>
      </p:sp>
      <p:sp>
        <p:nvSpPr>
          <p:cNvPr id="14" name="Oval 13"/>
          <p:cNvSpPr/>
          <p:nvPr/>
        </p:nvSpPr>
        <p:spPr>
          <a:xfrm>
            <a:off x="4759869" y="1467754"/>
            <a:ext cx="2273643" cy="4209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3</a:t>
            </a:r>
          </a:p>
        </p:txBody>
      </p:sp>
    </p:spTree>
    <p:extLst>
      <p:ext uri="{BB962C8B-B14F-4D97-AF65-F5344CB8AC3E}">
        <p14:creationId xmlns:p14="http://schemas.microsoft.com/office/powerpoint/2010/main" val="261557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9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9298" y="6301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94"/>
          <a:stretch/>
        </p:blipFill>
        <p:spPr>
          <a:xfrm>
            <a:off x="4798718" y="1392016"/>
            <a:ext cx="2923861" cy="4532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7" t="2102" r="33297" b="-2102"/>
          <a:stretch/>
        </p:blipFill>
        <p:spPr>
          <a:xfrm>
            <a:off x="8329769" y="1499966"/>
            <a:ext cx="2923861" cy="4532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8" t="1961" r="-734" b="-1961"/>
          <a:stretch/>
        </p:blipFill>
        <p:spPr>
          <a:xfrm>
            <a:off x="1567019" y="1392016"/>
            <a:ext cx="2923861" cy="45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684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58048" y="1355885"/>
            <a:ext cx="1009105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281014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nguôi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640445"/>
            <a:ext cx="3638188" cy="36454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52631" y="443213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>
              <a:spcBef>
                <a:spcPts val="2400"/>
              </a:spcBef>
            </a:pPr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Nay cháu về nhà mới</a:t>
            </a: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 cánh cửa – ô trời</a:t>
            </a: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lần tay </a:t>
            </a:r>
            <a:r>
              <a:rPr lang="vi-VN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đẩy</a:t>
            </a:r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cửa</a:t>
            </a:r>
          </a:p>
          <a:p>
            <a:pPr indent="463550"/>
            <a:r>
              <a:rPr lang="en-US" sz="32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 nhớ bà khôn nguôi.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5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880562"/>
            <a:ext cx="11029948" cy="6244138"/>
            <a:chOff x="1828797" y="880562"/>
            <a:chExt cx="10401301" cy="624413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880562"/>
              <a:ext cx="5219701" cy="6244138"/>
              <a:chOff x="6991348" y="880562"/>
              <a:chExt cx="5219701" cy="624413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880562"/>
                <a:ext cx="5219701" cy="597743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469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1" y="-1905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69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7016315" y="3666728"/>
            <a:ext cx="3111088" cy="1466361"/>
            <a:chOff x="10416387" y="2276833"/>
            <a:chExt cx="4172718" cy="1630450"/>
          </a:xfrm>
        </p:grpSpPr>
        <p:pic>
          <p:nvPicPr>
            <p:cNvPr id="85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6" name="TextBox 85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048989" y="3635086"/>
            <a:ext cx="2881239" cy="1466361"/>
            <a:chOff x="630726" y="1461607"/>
            <a:chExt cx="3864435" cy="1630450"/>
          </a:xfrm>
        </p:grpSpPr>
        <p:pic>
          <p:nvPicPr>
            <p:cNvPr id="8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3" name="TextBox 82"/>
            <p:cNvSpPr txBox="1"/>
            <p:nvPr/>
          </p:nvSpPr>
          <p:spPr>
            <a:xfrm>
              <a:off x="1450062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87736" y="60871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708901" y="1693190"/>
            <a:ext cx="2881774" cy="1466361"/>
            <a:chOff x="5913437" y="2276833"/>
            <a:chExt cx="3865152" cy="1630450"/>
          </a:xfrm>
        </p:grpSpPr>
        <p:pic>
          <p:nvPicPr>
            <p:cNvPr id="4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41" name="TextBox 40"/>
            <p:cNvSpPr txBox="1"/>
            <p:nvPr/>
          </p:nvSpPr>
          <p:spPr>
            <a:xfrm>
              <a:off x="6679956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cài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655853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718924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5" y="5578815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2" y="3485992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78364" y="1686881"/>
            <a:ext cx="2328789" cy="1466361"/>
            <a:chOff x="630726" y="1461607"/>
            <a:chExt cx="3123466" cy="1630450"/>
          </a:xfrm>
        </p:grpSpPr>
        <p:pic>
          <p:nvPicPr>
            <p:cNvPr id="5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709093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939916" y="1710971"/>
            <a:ext cx="2920588" cy="1466361"/>
            <a:chOff x="10416387" y="2276833"/>
            <a:chExt cx="3917211" cy="1630450"/>
          </a:xfrm>
        </p:grpSpPr>
        <p:pic>
          <p:nvPicPr>
            <p:cNvPr id="5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10952950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then</a:t>
              </a:r>
            </a:p>
          </p:txBody>
        </p:sp>
      </p:grpSp>
      <p:pic>
        <p:nvPicPr>
          <p:cNvPr id="6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795778" y="3635086"/>
            <a:ext cx="2767474" cy="1466361"/>
            <a:chOff x="5913437" y="2276833"/>
            <a:chExt cx="3711848" cy="1630450"/>
          </a:xfrm>
        </p:grpSpPr>
        <p:pic>
          <p:nvPicPr>
            <p:cNvPr id="7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1" name="TextBox 70"/>
            <p:cNvSpPr txBox="1"/>
            <p:nvPr/>
          </p:nvSpPr>
          <p:spPr>
            <a:xfrm>
              <a:off x="6526652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lưng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65243" y="3647827"/>
            <a:ext cx="2856525" cy="1466361"/>
            <a:chOff x="630726" y="1461607"/>
            <a:chExt cx="3831287" cy="1630450"/>
          </a:xfrm>
        </p:grpSpPr>
        <p:pic>
          <p:nvPicPr>
            <p:cNvPr id="7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4" name="TextBox 73"/>
            <p:cNvSpPr txBox="1"/>
            <p:nvPr/>
          </p:nvSpPr>
          <p:spPr>
            <a:xfrm>
              <a:off x="1416914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26791" y="3671917"/>
            <a:ext cx="3111088" cy="1466361"/>
            <a:chOff x="10416387" y="2276833"/>
            <a:chExt cx="4172718" cy="1630450"/>
          </a:xfrm>
        </p:grpSpPr>
        <p:pic>
          <p:nvPicPr>
            <p:cNvPr id="7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7" name="TextBox 76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520976" y="3619768"/>
            <a:ext cx="3111088" cy="1466361"/>
            <a:chOff x="10416387" y="2276833"/>
            <a:chExt cx="4172718" cy="1630450"/>
          </a:xfrm>
        </p:grpSpPr>
        <p:pic>
          <p:nvPicPr>
            <p:cNvPr id="79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0" name="TextBox 79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708901" y="1693189"/>
            <a:ext cx="2881774" cy="1466361"/>
            <a:chOff x="5913437" y="2276833"/>
            <a:chExt cx="3865152" cy="1630450"/>
          </a:xfrm>
        </p:grpSpPr>
        <p:pic>
          <p:nvPicPr>
            <p:cNvPr id="88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9" name="TextBox 88"/>
            <p:cNvSpPr txBox="1"/>
            <p:nvPr/>
          </p:nvSpPr>
          <p:spPr>
            <a:xfrm>
              <a:off x="6679956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cài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 animBg="1"/>
      <p:bldP spid="49" grpId="0" animBg="1"/>
      <p:bldP spid="50" grpId="0" animBg="1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787736" y="608710"/>
            <a:ext cx="1049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6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14500" y="2057400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67100" y="3105150"/>
            <a:ext cx="5276850" cy="1638300"/>
            <a:chOff x="3467100" y="3105150"/>
            <a:chExt cx="5276850" cy="1638300"/>
          </a:xfrm>
        </p:grpSpPr>
        <p:sp>
          <p:nvSpPr>
            <p:cNvPr id="43" name="TextBox 42"/>
            <p:cNvSpPr txBox="1"/>
            <p:nvPr/>
          </p:nvSpPr>
          <p:spPr>
            <a:xfrm>
              <a:off x="4035296" y="3377624"/>
              <a:ext cx="40038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mở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khóa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,…. 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467100" y="3105150"/>
              <a:ext cx="5276850" cy="1638300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0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521" y="5302872"/>
            <a:ext cx="2652358" cy="15551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7" y="120387"/>
            <a:ext cx="2741256" cy="14516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7" y="5433901"/>
            <a:ext cx="2269946" cy="1293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2" y="1714222"/>
            <a:ext cx="10847547" cy="39937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76182" y="1714222"/>
            <a:ext cx="0" cy="3865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68085" y="2135585"/>
            <a:ext cx="8570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rgbClr val="990099"/>
                </a:solidFill>
                <a:latin typeface="HP001 4 hàng" panose="020B0603050302020204" pitchFamily="34" charset="0"/>
              </a:rPr>
              <a:t> Hai </a:t>
            </a:r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rgbClr val="990099"/>
                </a:solidFill>
                <a:latin typeface="HP001 4 hàng" panose="020B0603050302020204" pitchFamily="34" charset="0"/>
              </a:rPr>
              <a:t> 18 </a:t>
            </a:r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rgbClr val="990099"/>
                </a:solidFill>
                <a:latin typeface="HP001 4 hàng" panose="020B0603050302020204" pitchFamily="34" charset="0"/>
              </a:rPr>
              <a:t> 12  </a:t>
            </a:r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990099"/>
                </a:solidFill>
                <a:latin typeface="HP001 4 hàng" panose="020B0603050302020204" pitchFamily="34" charset="0"/>
              </a:rPr>
              <a:t>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2962" y="2917176"/>
            <a:ext cx="2321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Tiếng</a:t>
            </a:r>
            <a:r>
              <a:rPr lang="en-US" sz="3600" b="1" dirty="0">
                <a:solidFill>
                  <a:srgbClr val="990099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rgbClr val="990099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4663" y="3690650"/>
            <a:ext cx="4737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Đọc</a:t>
            </a:r>
            <a:r>
              <a:rPr lang="en-US" sz="3600" b="1" dirty="0">
                <a:solidFill>
                  <a:srgbClr val="990099"/>
                </a:solidFill>
                <a:latin typeface="HP001 4 hàng" panose="020B0603050302020204" pitchFamily="34" charset="0"/>
              </a:rPr>
              <a:t>: </a:t>
            </a:r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Cánh</a:t>
            </a:r>
            <a:r>
              <a:rPr lang="en-US" sz="3600" b="1" dirty="0">
                <a:solidFill>
                  <a:srgbClr val="990099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cửa</a:t>
            </a:r>
            <a:r>
              <a:rPr lang="en-US" sz="3600" b="1" dirty="0">
                <a:solidFill>
                  <a:srgbClr val="990099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nhớ</a:t>
            </a:r>
            <a:r>
              <a:rPr lang="en-US" sz="3600" b="1" dirty="0">
                <a:solidFill>
                  <a:srgbClr val="990099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bà</a:t>
            </a:r>
            <a:endParaRPr lang="en-US" sz="3600" b="1" dirty="0">
              <a:solidFill>
                <a:srgbClr val="990099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8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175" y="2737776"/>
            <a:ext cx="10301466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1363" y="4741026"/>
            <a:ext cx="2488911" cy="2370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73730" y="237796"/>
            <a:ext cx="5368475" cy="1031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556" y="1217894"/>
            <a:ext cx="10351166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657242" y="1431230"/>
            <a:ext cx="675600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đúng, rõ ràng một văn bản thơ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981" y="4228196"/>
            <a:ext cx="10351166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6695" y="1254165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7353" y="267936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307" y="4257658"/>
            <a:ext cx="1142429" cy="1061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821318" y="2900779"/>
            <a:ext cx="642784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 nội dung bài thơ và trả lời được các câu hỏi liên quan đến bài thơ.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4894765" y="4381815"/>
            <a:ext cx="648958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sát, nhận biết được các chi tiết trong tranh và suy luận từ tranh quan sát được.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9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25" y="1832044"/>
            <a:ext cx="6382251" cy="4903934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5972" y="1431632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349628" y="1265280"/>
            <a:ext cx="1391479" cy="8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9" y="19653"/>
            <a:ext cx="7529213" cy="577950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288" y="2909408"/>
            <a:ext cx="3613836" cy="36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C20E4F-5598-4543-99AA-79D922EC798E}"/>
              </a:ext>
            </a:extLst>
          </p:cNvPr>
          <p:cNvSpPr txBox="1"/>
          <p:nvPr/>
        </p:nvSpPr>
        <p:spPr>
          <a:xfrm>
            <a:off x="2950457" y="2640052"/>
            <a:ext cx="3041009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E96B82-CFE8-4E3D-9861-F35AD32A3F47}"/>
              </a:ext>
            </a:extLst>
          </p:cNvPr>
          <p:cNvSpPr txBox="1"/>
          <p:nvPr/>
        </p:nvSpPr>
        <p:spPr>
          <a:xfrm>
            <a:off x="2950457" y="3171769"/>
            <a:ext cx="2991297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6600" b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endParaRPr lang="en-US" sz="66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5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826982"/>
            <a:ext cx="11029947" cy="6297718"/>
            <a:chOff x="1828797" y="826982"/>
            <a:chExt cx="10401300" cy="629771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639821" y="826982"/>
              <a:ext cx="4590276" cy="6297718"/>
              <a:chOff x="7620772" y="826982"/>
              <a:chExt cx="4590276" cy="629771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7620772" y="826982"/>
                <a:ext cx="4590276" cy="603101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469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77" y="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861018" y="96681"/>
            <a:ext cx="2901595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826982"/>
            <a:ext cx="11029947" cy="6297718"/>
            <a:chOff x="1828797" y="826982"/>
            <a:chExt cx="10401300" cy="629771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639821" y="826982"/>
              <a:ext cx="4590276" cy="6297718"/>
              <a:chOff x="7620772" y="826982"/>
              <a:chExt cx="4590276" cy="629771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7620772" y="826982"/>
                <a:ext cx="4590276" cy="603101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469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77" y="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861018" y="96681"/>
            <a:ext cx="2901595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nối tiếp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20346" y="1012134"/>
            <a:ext cx="544558" cy="54747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2546628" y="2963304"/>
            <a:ext cx="544558" cy="47473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2554460" y="4957860"/>
            <a:ext cx="544558" cy="47473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3448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880562"/>
            <a:ext cx="11029948" cy="6244138"/>
            <a:chOff x="1828797" y="880562"/>
            <a:chExt cx="10401301" cy="624413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880562"/>
              <a:ext cx="5219701" cy="6244138"/>
              <a:chOff x="6991348" y="880562"/>
              <a:chExt cx="5219701" cy="624413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880562"/>
                <a:ext cx="5219701" cy="5977437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963742" y="-19050"/>
            <a:ext cx="7942997" cy="6838950"/>
            <a:chOff x="982792" y="-514350"/>
            <a:chExt cx="7942997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2792" y="-513031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921" y="385263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2803" y="15931"/>
              <a:ext cx="2469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1" y="-19050"/>
            <a:ext cx="1955511" cy="122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572" l="0" r="92791">
                        <a14:foregroundMark x1="34419" y1="30999" x2="34884" y2="38450"/>
                        <a14:foregroundMark x1="41860" y1="33681" x2="43488" y2="4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67411"/>
            <a:ext cx="2960194" cy="230963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772150" y="1791451"/>
            <a:ext cx="666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73753" y="6734175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8103036" y="18638"/>
            <a:ext cx="4067610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 khó đọc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061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576782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B41CD-F871-4BD0-96EC-544A6B524F0B}:384"/>
  <p:tag name="GENSWF_ADVANCE_TIME" val="127.949"/>
  <p:tag name="ISPRING_CUSTOM_TIMING_USED" val="1"/>
  <p:tag name="ISPRING_SLIDE_INDENT_LEVEL" val="0"/>
  <p:tag name="GENSWF_SLIDE_TITLE" val="Trang mở đầu"/>
  <p:tag name="ISPRING_SLIDE_ID_2" val="{A0B3960A-4DFB-48AC-A109-9266F4C45E5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4726</TotalTime>
  <Words>968</Words>
  <Application>Microsoft Office PowerPoint</Application>
  <PresentationFormat>Widescreen</PresentationFormat>
  <Paragraphs>173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HP001 4 hàng</vt:lpstr>
      <vt:lpstr>iCiel Cadena</vt:lpstr>
      <vt:lpstr>iCiel Crocante</vt:lpstr>
      <vt:lpstr>SVN-Gretoon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164</cp:revision>
  <dcterms:created xsi:type="dcterms:W3CDTF">2021-06-17T09:40:01Z</dcterms:created>
  <dcterms:modified xsi:type="dcterms:W3CDTF">2023-12-12T04:05:46Z</dcterms:modified>
</cp:coreProperties>
</file>