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62" r:id="rId4"/>
    <p:sldId id="264" r:id="rId5"/>
    <p:sldId id="265" r:id="rId6"/>
    <p:sldId id="27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EP+UlpEj8Lb4nGnYqB1Dg64XA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0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8" name="Google Shape;33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4" name="Google Shape;3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2" name="Google Shape;2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2" name="Google Shape;2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93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3" name="Google Shape;27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5" name="Google Shape;31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p1"/>
          <p:cNvPicPr preferRelativeResize="0"/>
          <p:nvPr/>
        </p:nvPicPr>
        <p:blipFill rotWithShape="1">
          <a:blip r:embed="rId10">
            <a:alphaModFix/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44CAD8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4800" b="1" i="0" u="none" strike="noStrike" cap="none">
              <a:solidFill>
                <a:srgbClr val="44CA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l="6898" r="23588" b="23437"/>
          <a:stretch/>
        </p:blipFill>
        <p:spPr>
          <a:xfrm>
            <a:off x="10038342" y="-546337"/>
            <a:ext cx="2306783" cy="16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 txBox="1"/>
          <p:nvPr/>
        </p:nvSpPr>
        <p:spPr>
          <a:xfrm>
            <a:off x="1297858" y="3563471"/>
            <a:ext cx="42538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Túi táo cân nặng             g          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6640246" y="3563470"/>
            <a:ext cx="41715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bột mì cân nặng           g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2138083" y="4538381"/>
            <a:ext cx="70255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Túi táo cân nặng hơn gói bột mì là               g</a:t>
            </a:r>
            <a:endParaRPr/>
          </a:p>
        </p:txBody>
      </p:sp>
      <p:sp>
        <p:nvSpPr>
          <p:cNvPr id="321" name="Google Shape;321;p14"/>
          <p:cNvSpPr txBox="1"/>
          <p:nvPr/>
        </p:nvSpPr>
        <p:spPr>
          <a:xfrm>
            <a:off x="2429187" y="5135202"/>
            <a:ext cx="7333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Túi táo và gói bột mì cân nặng tất cả là               g</a:t>
            </a:r>
            <a:endParaRPr/>
          </a:p>
        </p:txBody>
      </p:sp>
      <p:pic>
        <p:nvPicPr>
          <p:cNvPr id="322" name="Google Shape;3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4"/>
          <p:cNvSpPr/>
          <p:nvPr/>
        </p:nvSpPr>
        <p:spPr>
          <a:xfrm>
            <a:off x="324465" y="261895"/>
            <a:ext cx="481780" cy="48178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1000266" y="301222"/>
            <a:ext cx="1052052" cy="432620"/>
          </a:xfrm>
          <a:prstGeom prst="roundRect">
            <a:avLst>
              <a:gd name="adj" fmla="val 16667"/>
            </a:avLst>
          </a:prstGeom>
          <a:solidFill>
            <a:srgbClr val="FFD937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2087572" y="278592"/>
            <a:ext cx="3513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3911635" y="3514689"/>
            <a:ext cx="750460" cy="665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3959816" y="3628888"/>
            <a:ext cx="65409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  <a:endParaRPr/>
          </a:p>
        </p:txBody>
      </p:sp>
      <p:sp>
        <p:nvSpPr>
          <p:cNvPr id="328" name="Google Shape;328;p14"/>
          <p:cNvSpPr/>
          <p:nvPr/>
        </p:nvSpPr>
        <p:spPr>
          <a:xfrm>
            <a:off x="9693997" y="3513321"/>
            <a:ext cx="750460" cy="665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9740648" y="3631337"/>
            <a:ext cx="651955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/>
          </a:p>
        </p:txBody>
      </p:sp>
      <p:sp>
        <p:nvSpPr>
          <p:cNvPr id="330" name="Google Shape;330;p14"/>
          <p:cNvSpPr/>
          <p:nvPr/>
        </p:nvSpPr>
        <p:spPr>
          <a:xfrm>
            <a:off x="7669956" y="4353326"/>
            <a:ext cx="750460" cy="665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8271868" y="5135202"/>
            <a:ext cx="750460" cy="665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4"/>
          <p:cNvSpPr txBox="1"/>
          <p:nvPr/>
        </p:nvSpPr>
        <p:spPr>
          <a:xfrm>
            <a:off x="7700100" y="4440401"/>
            <a:ext cx="705996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8375952" y="5260490"/>
            <a:ext cx="646376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750</a:t>
            </a:r>
            <a:endParaRPr/>
          </a:p>
        </p:txBody>
      </p:sp>
      <p:pic>
        <p:nvPicPr>
          <p:cNvPr id="334" name="Google Shape;3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4750337" y="-1491094"/>
            <a:ext cx="2710761" cy="711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92CAEB24-8A7D-7B7E-25D6-2CADAEF874D2}"/>
              </a:ext>
            </a:extLst>
          </p:cNvPr>
          <p:cNvGrpSpPr/>
          <p:nvPr/>
        </p:nvGrpSpPr>
        <p:grpSpPr>
          <a:xfrm>
            <a:off x="10193584" y="87499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D00C0E47-3D1E-E13E-A82C-FF59AA158F7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1AE25693-03FC-9BC5-BB61-6DDA13EDCBAA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SGK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5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15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347" name="Google Shape;347;p15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15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9" name="Google Shape;349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5"/>
          <p:cNvSpPr txBox="1"/>
          <p:nvPr/>
        </p:nvSpPr>
        <p:spPr>
          <a:xfrm>
            <a:off x="4390288" y="3180031"/>
            <a:ext cx="606383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6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Luyện tập</a:t>
            </a:r>
            <a:endParaRPr sz="6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/>
          <p:nvPr/>
        </p:nvSpPr>
        <p:spPr>
          <a:xfrm>
            <a:off x="1306285" y="2952205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740 g – 360 g = </a:t>
            </a:r>
            <a:endParaRPr/>
          </a:p>
        </p:txBody>
      </p:sp>
      <p:sp>
        <p:nvSpPr>
          <p:cNvPr id="357" name="Google Shape;357;p16"/>
          <p:cNvSpPr txBox="1"/>
          <p:nvPr/>
        </p:nvSpPr>
        <p:spPr>
          <a:xfrm>
            <a:off x="3918857" y="2952205"/>
            <a:ext cx="12517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380 g</a:t>
            </a:r>
            <a:endParaRPr/>
          </a:p>
        </p:txBody>
      </p:sp>
      <p:pic>
        <p:nvPicPr>
          <p:cNvPr id="358" name="Google Shape;35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4912" y="2958542"/>
            <a:ext cx="1862358" cy="300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4827">
            <a:off x="10059660" y="-70548"/>
            <a:ext cx="1776146" cy="198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006144" y="1241792"/>
            <a:ext cx="2598904" cy="483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6"/>
          <p:cNvSpPr txBox="1"/>
          <p:nvPr/>
        </p:nvSpPr>
        <p:spPr>
          <a:xfrm>
            <a:off x="1306285" y="3848298"/>
            <a:ext cx="23244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15 g x 4 = </a:t>
            </a:r>
            <a:endParaRPr/>
          </a:p>
        </p:txBody>
      </p:sp>
      <p:sp>
        <p:nvSpPr>
          <p:cNvPr id="362" name="Google Shape;362;p16"/>
          <p:cNvSpPr txBox="1"/>
          <p:nvPr/>
        </p:nvSpPr>
        <p:spPr>
          <a:xfrm>
            <a:off x="3083283" y="3848298"/>
            <a:ext cx="8355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 g</a:t>
            </a:r>
            <a:endParaRPr/>
          </a:p>
        </p:txBody>
      </p:sp>
      <p:pic>
        <p:nvPicPr>
          <p:cNvPr id="363" name="Google Shape;363;p16"/>
          <p:cNvPicPr preferRelativeResize="0"/>
          <p:nvPr/>
        </p:nvPicPr>
        <p:blipFill rotWithShape="1">
          <a:blip r:embed="rId6">
            <a:alphaModFix/>
          </a:blip>
          <a:srcRect l="557" r="558" b="9962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6"/>
          <p:cNvSpPr/>
          <p:nvPr/>
        </p:nvSpPr>
        <p:spPr>
          <a:xfrm>
            <a:off x="935883" y="1241792"/>
            <a:ext cx="4326194" cy="120644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 txBox="1"/>
          <p:nvPr/>
        </p:nvSpPr>
        <p:spPr>
          <a:xfrm>
            <a:off x="967891" y="1364553"/>
            <a:ext cx="9492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Mẫu:</a:t>
            </a:r>
            <a:endParaRPr/>
          </a:p>
        </p:txBody>
      </p:sp>
      <p:sp>
        <p:nvSpPr>
          <p:cNvPr id="366" name="Google Shape;366;p16"/>
          <p:cNvSpPr txBox="1"/>
          <p:nvPr/>
        </p:nvSpPr>
        <p:spPr>
          <a:xfrm>
            <a:off x="1942600" y="1355479"/>
            <a:ext cx="24673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250 g + 300 g = </a:t>
            </a:r>
            <a:endParaRPr/>
          </a:p>
        </p:txBody>
      </p:sp>
      <p:sp>
        <p:nvSpPr>
          <p:cNvPr id="367" name="Google Shape;367;p16"/>
          <p:cNvSpPr txBox="1"/>
          <p:nvPr/>
        </p:nvSpPr>
        <p:spPr>
          <a:xfrm>
            <a:off x="4187609" y="1364553"/>
            <a:ext cx="982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550 g</a:t>
            </a:r>
            <a:endParaRPr/>
          </a:p>
        </p:txBody>
      </p:sp>
      <p:sp>
        <p:nvSpPr>
          <p:cNvPr id="368" name="Google Shape;368;p16"/>
          <p:cNvSpPr txBox="1"/>
          <p:nvPr/>
        </p:nvSpPr>
        <p:spPr>
          <a:xfrm>
            <a:off x="1954733" y="1847571"/>
            <a:ext cx="1835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40 g : 5  = </a:t>
            </a:r>
            <a:endParaRPr/>
          </a:p>
        </p:txBody>
      </p:sp>
      <p:sp>
        <p:nvSpPr>
          <p:cNvPr id="369" name="Google Shape;369;p16"/>
          <p:cNvSpPr txBox="1"/>
          <p:nvPr/>
        </p:nvSpPr>
        <p:spPr>
          <a:xfrm>
            <a:off x="3695738" y="1847571"/>
            <a:ext cx="6174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8 g</a:t>
            </a:r>
            <a:endParaRPr/>
          </a:p>
        </p:txBody>
      </p:sp>
      <p:sp>
        <p:nvSpPr>
          <p:cNvPr id="370" name="Google Shape;370;p16"/>
          <p:cNvSpPr/>
          <p:nvPr/>
        </p:nvSpPr>
        <p:spPr>
          <a:xfrm>
            <a:off x="717630" y="245806"/>
            <a:ext cx="531467" cy="558288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/>
          </a:p>
        </p:txBody>
      </p:sp>
      <p:sp>
        <p:nvSpPr>
          <p:cNvPr id="371" name="Google Shape;371;p16"/>
          <p:cNvSpPr/>
          <p:nvPr/>
        </p:nvSpPr>
        <p:spPr>
          <a:xfrm>
            <a:off x="1306285" y="175853"/>
            <a:ext cx="32912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 ( theo mẫu)</a:t>
            </a:r>
            <a:endParaRPr/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5602E976-AD94-3F4D-06E6-229E0EB53FAA}"/>
              </a:ext>
            </a:extLst>
          </p:cNvPr>
          <p:cNvGrpSpPr/>
          <p:nvPr/>
        </p:nvGrpSpPr>
        <p:grpSpPr>
          <a:xfrm>
            <a:off x="8795064" y="863534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549090BC-CEBF-4A34-1DF3-D7DCFC30C02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F8E79E65-464F-64BB-4330-17452FDD1E97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SGK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 l="557" r="558" b="9962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7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712" y="4594871"/>
            <a:ext cx="10961410" cy="83773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7"/>
          <p:cNvSpPr/>
          <p:nvPr/>
        </p:nvSpPr>
        <p:spPr>
          <a:xfrm>
            <a:off x="537307" y="288019"/>
            <a:ext cx="583570" cy="58357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sp>
        <p:nvSpPr>
          <p:cNvPr id="384" name="Google Shape;384;p17"/>
          <p:cNvSpPr/>
          <p:nvPr/>
        </p:nvSpPr>
        <p:spPr>
          <a:xfrm>
            <a:off x="1212607" y="223121"/>
            <a:ext cx="84406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 số cân nặng thích hợp cho mỗi con vật</a:t>
            </a:r>
            <a:endParaRPr sz="36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p17"/>
          <p:cNvCxnSpPr/>
          <p:nvPr/>
        </p:nvCxnSpPr>
        <p:spPr>
          <a:xfrm rot="10800000" flipH="1">
            <a:off x="1946787" y="3228788"/>
            <a:ext cx="2746851" cy="136608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17"/>
          <p:cNvCxnSpPr>
            <a:cxnSpLocks/>
          </p:cNvCxnSpPr>
          <p:nvPr/>
        </p:nvCxnSpPr>
        <p:spPr>
          <a:xfrm>
            <a:off x="2079342" y="3233281"/>
            <a:ext cx="2938028" cy="136159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p17"/>
          <p:cNvCxnSpPr/>
          <p:nvPr/>
        </p:nvCxnSpPr>
        <p:spPr>
          <a:xfrm>
            <a:off x="7263886" y="3255348"/>
            <a:ext cx="2954270" cy="134820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17"/>
          <p:cNvCxnSpPr/>
          <p:nvPr/>
        </p:nvCxnSpPr>
        <p:spPr>
          <a:xfrm rot="10800000" flipH="1">
            <a:off x="7761386" y="3178369"/>
            <a:ext cx="2517058" cy="1495551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5792163C-8451-B178-F123-A51BDFE7E5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7439"/>
          <a:stretch/>
        </p:blipFill>
        <p:spPr>
          <a:xfrm>
            <a:off x="935487" y="905610"/>
            <a:ext cx="2287712" cy="232767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7F8295A-BA3F-AC00-2108-A1477D3D32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25" r="55698"/>
          <a:stretch/>
        </p:blipFill>
        <p:spPr>
          <a:xfrm>
            <a:off x="3495947" y="905610"/>
            <a:ext cx="2350613" cy="2353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CAED4-3B5A-6F28-C39C-6AC91343F1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578" t="-933" r="33334"/>
          <a:stretch/>
        </p:blipFill>
        <p:spPr>
          <a:xfrm>
            <a:off x="6169405" y="879993"/>
            <a:ext cx="2088444" cy="2422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0818D-EBE7-18F0-6594-7BBC33BD8F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686" t="1291" r="682"/>
          <a:stretch/>
        </p:blipFill>
        <p:spPr>
          <a:xfrm>
            <a:off x="8580694" y="913241"/>
            <a:ext cx="3073999" cy="2320040"/>
          </a:xfrm>
          <a:prstGeom prst="rect">
            <a:avLst/>
          </a:prstGeom>
        </p:spPr>
      </p:pic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ABDC14BF-9919-B928-9BDB-5EADDFAB165F}"/>
              </a:ext>
            </a:extLst>
          </p:cNvPr>
          <p:cNvGrpSpPr/>
          <p:nvPr/>
        </p:nvGrpSpPr>
        <p:grpSpPr>
          <a:xfrm>
            <a:off x="303982" y="5127770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A22233DB-F3C7-2F65-BF8B-1DCCB6E690A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C585FD6A-F3ED-2229-76BE-16FBA641FAB8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SGK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8"/>
          <p:cNvPicPr preferRelativeResize="0"/>
          <p:nvPr/>
        </p:nvPicPr>
        <p:blipFill rotWithShape="1">
          <a:blip r:embed="rId9">
            <a:alphaModFix/>
          </a:blip>
          <a:srcRect l="14882" t="19368" r="21375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18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410" name="Google Shape;410;p18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3799268" y="1305023"/>
              <a:ext cx="4560865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Chuẩn bị bài sau: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Mi-li-lít</a:t>
              </a:r>
              <a:endPara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843005" y="1050131"/>
            <a:ext cx="8505990" cy="4757738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+mj-lt"/>
                <a:ea typeface="Cambria" panose="02040503050406030204" pitchFamily="18" charset="0"/>
              </a:rPr>
              <a:t>Kể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+mj-lt"/>
                <a:ea typeface="Cambria" panose="02040503050406030204" pitchFamily="18" charset="0"/>
              </a:rPr>
              <a:t>tên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+mj-lt"/>
                <a:ea typeface="Cambria" panose="02040503050406030204" pitchFamily="18" charset="0"/>
              </a:rPr>
              <a:t>những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+mj-lt"/>
                <a:ea typeface="Cambria" panose="02040503050406030204" pitchFamily="18" charset="0"/>
              </a:rPr>
              <a:t>đơn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+mj-lt"/>
                <a:ea typeface="Cambria" panose="02040503050406030204" pitchFamily="18" charset="0"/>
              </a:rPr>
              <a:t>vị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+mj-lt"/>
                <a:ea typeface="Cambria" panose="02040503050406030204" pitchFamily="18" charset="0"/>
              </a:rPr>
              <a:t>đo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+mj-lt"/>
                <a:ea typeface="Cambria" panose="02040503050406030204" pitchFamily="18" charset="0"/>
              </a:rPr>
              <a:t>khối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+mj-lt"/>
                <a:ea typeface="Cambria" panose="02040503050406030204" pitchFamily="18" charset="0"/>
              </a:rPr>
              <a:t>lượng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err="1">
                <a:latin typeface="+mj-lt"/>
                <a:ea typeface="Cambria" panose="02040503050406030204" pitchFamily="18" charset="0"/>
              </a:rPr>
              <a:t>mà</a:t>
            </a:r>
            <a:r>
              <a:rPr lang="en-GB" sz="4800" b="1">
                <a:latin typeface="+mj-lt"/>
                <a:ea typeface="Cambria" panose="02040503050406030204" pitchFamily="18" charset="0"/>
              </a:rPr>
              <a:t> em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>
                <a:latin typeface="+mj-lt"/>
                <a:ea typeface="Cambria" panose="02040503050406030204" pitchFamily="18" charset="0"/>
              </a:rPr>
              <a:t>biết</a:t>
            </a:r>
            <a:r>
              <a:rPr lang="en-GB" sz="4800" b="1" dirty="0">
                <a:latin typeface="+mj-lt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5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9">
            <a:alphaModFix/>
          </a:blip>
          <a:srcRect l="14882" t="19368" r="21375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3124585" y="1400720"/>
            <a:ext cx="56025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 sz="40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2818289" y="2491318"/>
            <a:ext cx="60780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31: Gam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9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35" name="Google Shape;235;p9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9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7" name="Google Shape;237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13879" y="3301394"/>
            <a:ext cx="4743099" cy="160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51507" y="227203"/>
            <a:ext cx="3548255" cy="4506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949738" y="3779198"/>
            <a:ext cx="73730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+ Gam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là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một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đơn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vị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đo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khối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lượng</a:t>
            </a:r>
            <a:endParaRPr sz="3000" dirty="0">
              <a:solidFill>
                <a:schemeClr val="tx1"/>
              </a:solidFill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6666" y="5291414"/>
            <a:ext cx="483856" cy="564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10"/>
          <p:cNvCxnSpPr/>
          <p:nvPr/>
        </p:nvCxnSpPr>
        <p:spPr>
          <a:xfrm rot="10800000">
            <a:off x="8859307" y="4907719"/>
            <a:ext cx="342900" cy="38369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8" name="Google Shape;248;p10"/>
          <p:cNvSpPr txBox="1"/>
          <p:nvPr/>
        </p:nvSpPr>
        <p:spPr>
          <a:xfrm>
            <a:off x="8214236" y="4678107"/>
            <a:ext cx="900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100g</a:t>
            </a:r>
            <a:endParaRPr/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5151" y="5197285"/>
            <a:ext cx="582067" cy="67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3688" y="5076263"/>
            <a:ext cx="6858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10"/>
          <p:cNvCxnSpPr/>
          <p:nvPr/>
        </p:nvCxnSpPr>
        <p:spPr>
          <a:xfrm rot="10800000">
            <a:off x="9918198" y="4977805"/>
            <a:ext cx="116853" cy="2194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10"/>
          <p:cNvCxnSpPr/>
          <p:nvPr/>
        </p:nvCxnSpPr>
        <p:spPr>
          <a:xfrm rot="10800000" flipH="1">
            <a:off x="11026588" y="4692568"/>
            <a:ext cx="342900" cy="4046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10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200g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500g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 txBox="1"/>
          <p:nvPr/>
        </p:nvSpPr>
        <p:spPr>
          <a:xfrm>
            <a:off x="2322361" y="3202820"/>
            <a:ext cx="633608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  <a:sym typeface="Arial"/>
              </a:rPr>
              <a:t>Gói</a:t>
            </a:r>
            <a:r>
              <a:rPr lang="en-US" sz="30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sym typeface="Arial"/>
              </a:rPr>
              <a:t>bột</a:t>
            </a:r>
            <a:r>
              <a:rPr lang="en-US" sz="30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sym typeface="Arial"/>
              </a:rPr>
              <a:t>ngọt</a:t>
            </a:r>
            <a:r>
              <a:rPr lang="en-US" sz="30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sym typeface="Arial"/>
              </a:rPr>
              <a:t>cân</a:t>
            </a:r>
            <a:r>
              <a:rPr lang="en-US" sz="30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sym typeface="Arial"/>
              </a:rPr>
              <a:t>nặng</a:t>
            </a:r>
            <a:r>
              <a:rPr lang="en-US" sz="3000" dirty="0">
                <a:solidFill>
                  <a:schemeClr val="dk1"/>
                </a:solidFill>
                <a:sym typeface="Arial"/>
              </a:rPr>
              <a:t> 100 gam</a:t>
            </a:r>
            <a:endParaRPr sz="3000" dirty="0"/>
          </a:p>
        </p:txBody>
      </p:sp>
      <p:pic>
        <p:nvPicPr>
          <p:cNvPr id="257" name="Google Shape;257;p10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270995" y="204149"/>
            <a:ext cx="6309676" cy="28621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45;p10">
            <a:extLst>
              <a:ext uri="{FF2B5EF4-FFF2-40B4-BE49-F238E27FC236}">
                <a16:creationId xmlns:a16="http://schemas.microsoft.com/office/drawing/2014/main" id="{DFECA3F3-2906-4209-B5CE-A858BDACA720}"/>
              </a:ext>
            </a:extLst>
          </p:cNvPr>
          <p:cNvSpPr txBox="1"/>
          <p:nvPr/>
        </p:nvSpPr>
        <p:spPr>
          <a:xfrm>
            <a:off x="949738" y="4385739"/>
            <a:ext cx="73730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+ Gam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viết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tắt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sym typeface="Arial"/>
              </a:rPr>
              <a:t>là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Arial"/>
              </a:rPr>
              <a:t> g</a:t>
            </a:r>
            <a:endParaRPr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51507" y="227203"/>
            <a:ext cx="3548255" cy="4506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949738" y="3779198"/>
            <a:ext cx="73730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Gam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đơn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vị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khối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lượng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6666" y="5291414"/>
            <a:ext cx="483856" cy="564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10"/>
          <p:cNvCxnSpPr/>
          <p:nvPr/>
        </p:nvCxnSpPr>
        <p:spPr>
          <a:xfrm rot="10800000">
            <a:off x="8859307" y="4907719"/>
            <a:ext cx="342900" cy="38369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8" name="Google Shape;248;p10"/>
          <p:cNvSpPr txBox="1"/>
          <p:nvPr/>
        </p:nvSpPr>
        <p:spPr>
          <a:xfrm>
            <a:off x="8214236" y="4678107"/>
            <a:ext cx="9009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100g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5151" y="5197285"/>
            <a:ext cx="582067" cy="67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3688" y="5076263"/>
            <a:ext cx="6858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10"/>
          <p:cNvCxnSpPr/>
          <p:nvPr/>
        </p:nvCxnSpPr>
        <p:spPr>
          <a:xfrm rot="10800000">
            <a:off x="9918198" y="4977805"/>
            <a:ext cx="116853" cy="2194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10"/>
          <p:cNvCxnSpPr/>
          <p:nvPr/>
        </p:nvCxnSpPr>
        <p:spPr>
          <a:xfrm rot="10800000" flipH="1">
            <a:off x="11026588" y="4692568"/>
            <a:ext cx="342900" cy="4046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10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200g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500g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 txBox="1"/>
          <p:nvPr/>
        </p:nvSpPr>
        <p:spPr>
          <a:xfrm>
            <a:off x="1874584" y="2966355"/>
            <a:ext cx="633608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Gói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bột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ngọt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nặng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100 gam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7" name="Google Shape;257;p10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281155" y="29173"/>
            <a:ext cx="6309676" cy="28621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45;p10">
            <a:extLst>
              <a:ext uri="{FF2B5EF4-FFF2-40B4-BE49-F238E27FC236}">
                <a16:creationId xmlns:a16="http://schemas.microsoft.com/office/drawing/2014/main" id="{DFECA3F3-2906-4209-B5CE-A858BDACA720}"/>
              </a:ext>
            </a:extLst>
          </p:cNvPr>
          <p:cNvSpPr txBox="1"/>
          <p:nvPr/>
        </p:nvSpPr>
        <p:spPr>
          <a:xfrm>
            <a:off x="949738" y="4385739"/>
            <a:ext cx="73730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Gam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tắt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g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Google Shape;245;p10">
            <a:extLst>
              <a:ext uri="{FF2B5EF4-FFF2-40B4-BE49-F238E27FC236}">
                <a16:creationId xmlns:a16="http://schemas.microsoft.com/office/drawing/2014/main" id="{DDD30789-4E80-488D-83E3-81D1FD36962B}"/>
              </a:ext>
            </a:extLst>
          </p:cNvPr>
          <p:cNvSpPr txBox="1"/>
          <p:nvPr/>
        </p:nvSpPr>
        <p:spPr>
          <a:xfrm>
            <a:off x="837640" y="4953874"/>
            <a:ext cx="737303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Ngoài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quả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1kg, 2kg, 5kg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còn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quả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1g, 2g, 5g, 10g, 20g, 50g, 100g, 200g, 500g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8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4041" y="-279130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2634" b="3019"/>
          <a:stretch/>
        </p:blipFill>
        <p:spPr>
          <a:xfrm>
            <a:off x="8437607" y="1047002"/>
            <a:ext cx="3522261" cy="439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"/>
          <p:cNvSpPr txBox="1"/>
          <p:nvPr/>
        </p:nvSpPr>
        <p:spPr>
          <a:xfrm>
            <a:off x="744561" y="1287171"/>
            <a:ext cx="1361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endParaRPr/>
          </a:p>
        </p:txBody>
      </p:sp>
      <p:pic>
        <p:nvPicPr>
          <p:cNvPr id="266" name="Google Shape;26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7">
            <a:alphaModFix/>
          </a:blip>
          <a:srcRect t="1098"/>
          <a:stretch/>
        </p:blipFill>
        <p:spPr>
          <a:xfrm>
            <a:off x="1425208" y="1077494"/>
            <a:ext cx="6618654" cy="274725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/>
          <p:nvPr/>
        </p:nvSpPr>
        <p:spPr>
          <a:xfrm>
            <a:off x="5655051" y="1033115"/>
            <a:ext cx="2472653" cy="164740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6158645" y="369608"/>
            <a:ext cx="14654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1000g</a:t>
            </a:r>
            <a:endParaRPr sz="40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0E1F9-9C44-4A98-B4D8-0EF1EB5BCB7D}"/>
              </a:ext>
            </a:extLst>
          </p:cNvPr>
          <p:cNvSpPr txBox="1"/>
          <p:nvPr/>
        </p:nvSpPr>
        <p:spPr>
          <a:xfrm>
            <a:off x="2387600" y="4480560"/>
            <a:ext cx="299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1kg = 1000g;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8879E-D6E7-495F-B123-4B39B7229139}"/>
              </a:ext>
            </a:extLst>
          </p:cNvPr>
          <p:cNvSpPr txBox="1"/>
          <p:nvPr/>
        </p:nvSpPr>
        <p:spPr>
          <a:xfrm>
            <a:off x="5036060" y="4480560"/>
            <a:ext cx="299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1000g = 1kg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1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82" name="Google Shape;282;p1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4" name="Google Shape;28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42563" y="3356753"/>
            <a:ext cx="4487045" cy="145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3"/>
          <p:cNvPicPr preferRelativeResize="0"/>
          <p:nvPr/>
        </p:nvPicPr>
        <p:blipFill rotWithShape="1">
          <a:blip r:embed="rId3">
            <a:alphaModFix/>
          </a:blip>
          <a:srcRect l="5063" t="-1" r="3622" b="-465"/>
          <a:stretch/>
        </p:blipFill>
        <p:spPr>
          <a:xfrm rot="-5400000">
            <a:off x="5220103" y="-3014750"/>
            <a:ext cx="1904557" cy="9484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13"/>
          <p:cNvGrpSpPr/>
          <p:nvPr/>
        </p:nvGrpSpPr>
        <p:grpSpPr>
          <a:xfrm>
            <a:off x="9285726" y="-524739"/>
            <a:ext cx="3812015" cy="2424879"/>
            <a:chOff x="8426725" y="-169475"/>
            <a:chExt cx="3812015" cy="2424879"/>
          </a:xfrm>
        </p:grpSpPr>
        <p:pic>
          <p:nvPicPr>
            <p:cNvPr id="293" name="Google Shape;29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5" name="Google Shape;29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3"/>
          <p:cNvSpPr txBox="1"/>
          <p:nvPr/>
        </p:nvSpPr>
        <p:spPr>
          <a:xfrm>
            <a:off x="1557261" y="2787529"/>
            <a:ext cx="41218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đường cân nặng          g</a:t>
            </a:r>
            <a:endParaRPr/>
          </a:p>
        </p:txBody>
      </p:sp>
      <p:sp>
        <p:nvSpPr>
          <p:cNvPr id="297" name="Google Shape;297;p13"/>
          <p:cNvSpPr txBox="1"/>
          <p:nvPr/>
        </p:nvSpPr>
        <p:spPr>
          <a:xfrm>
            <a:off x="6928837" y="2753065"/>
            <a:ext cx="44745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mì chính cân nặng           g</a:t>
            </a: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324465" y="261895"/>
            <a:ext cx="481780" cy="48178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99" name="Google Shape;299;p13"/>
          <p:cNvSpPr/>
          <p:nvPr/>
        </p:nvSpPr>
        <p:spPr>
          <a:xfrm>
            <a:off x="1000266" y="301222"/>
            <a:ext cx="1052052" cy="432620"/>
          </a:xfrm>
          <a:prstGeom prst="roundRect">
            <a:avLst>
              <a:gd name="adj" fmla="val 16667"/>
            </a:avLst>
          </a:prstGeom>
          <a:solidFill>
            <a:srgbClr val="FFD937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 txBox="1"/>
          <p:nvPr/>
        </p:nvSpPr>
        <p:spPr>
          <a:xfrm>
            <a:off x="2087572" y="278592"/>
            <a:ext cx="3513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01" name="Google Shape;301;p13"/>
          <p:cNvSpPr txBox="1"/>
          <p:nvPr/>
        </p:nvSpPr>
        <p:spPr>
          <a:xfrm>
            <a:off x="1483587" y="5297216"/>
            <a:ext cx="42692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hạt tiêu cân nặng          g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6928837" y="5488762"/>
            <a:ext cx="38878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muối cân nặng          g</a:t>
            </a: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10260019" y="2682041"/>
            <a:ext cx="750460" cy="665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10302614" y="2771089"/>
            <a:ext cx="665269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/>
          </a:p>
        </p:txBody>
      </p:sp>
      <p:sp>
        <p:nvSpPr>
          <p:cNvPr id="305" name="Google Shape;305;p13"/>
          <p:cNvSpPr/>
          <p:nvPr/>
        </p:nvSpPr>
        <p:spPr>
          <a:xfrm>
            <a:off x="9747085" y="5417738"/>
            <a:ext cx="750460" cy="665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9797358" y="5538574"/>
            <a:ext cx="7001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endParaRPr/>
          </a:p>
        </p:txBody>
      </p:sp>
      <p:pic>
        <p:nvPicPr>
          <p:cNvPr id="307" name="Google Shape;30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5273348" y="-405595"/>
            <a:ext cx="1930757" cy="951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3"/>
          <p:cNvSpPr/>
          <p:nvPr/>
        </p:nvSpPr>
        <p:spPr>
          <a:xfrm>
            <a:off x="4606471" y="2743636"/>
            <a:ext cx="750460" cy="665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4669276" y="2855701"/>
            <a:ext cx="66526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  <a:endParaRPr/>
          </a:p>
        </p:txBody>
      </p:sp>
      <p:sp>
        <p:nvSpPr>
          <p:cNvPr id="310" name="Google Shape;310;p13"/>
          <p:cNvSpPr/>
          <p:nvPr/>
        </p:nvSpPr>
        <p:spPr>
          <a:xfrm>
            <a:off x="4669276" y="5236290"/>
            <a:ext cx="750460" cy="665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4808652" y="5320768"/>
            <a:ext cx="528183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/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984EB427-64F1-4B02-F00B-29986CE37F2E}"/>
              </a:ext>
            </a:extLst>
          </p:cNvPr>
          <p:cNvGrpSpPr/>
          <p:nvPr/>
        </p:nvGrpSpPr>
        <p:grpSpPr>
          <a:xfrm>
            <a:off x="10193584" y="87499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996BA48F-7F12-44EF-C65C-E7E87F08201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8D2042CD-ADD0-89C6-4B8D-3E248ED9E0EC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SGK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277</Words>
  <Application>Microsoft Office PowerPoint</Application>
  <PresentationFormat>Widescreen</PresentationFormat>
  <Paragraphs>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17</cp:revision>
  <dcterms:created xsi:type="dcterms:W3CDTF">2022-08-11T03:21:56Z</dcterms:created>
  <dcterms:modified xsi:type="dcterms:W3CDTF">2025-11-30T16:53:00Z</dcterms:modified>
</cp:coreProperties>
</file>