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6"/>
  </p:notesMasterIdLst>
  <p:sldIdLst>
    <p:sldId id="262" r:id="rId2"/>
    <p:sldId id="263" r:id="rId3"/>
    <p:sldId id="261" r:id="rId4"/>
    <p:sldId id="300" r:id="rId5"/>
    <p:sldId id="286" r:id="rId6"/>
    <p:sldId id="301" r:id="rId7"/>
    <p:sldId id="302" r:id="rId8"/>
    <p:sldId id="306" r:id="rId9"/>
    <p:sldId id="303" r:id="rId10"/>
    <p:sldId id="307" r:id="rId11"/>
    <p:sldId id="304" r:id="rId12"/>
    <p:sldId id="299" r:id="rId13"/>
    <p:sldId id="305" r:id="rId14"/>
    <p:sldId id="26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71A"/>
    <a:srgbClr val="0052A4"/>
    <a:srgbClr val="E7282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6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81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61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629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4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686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77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636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42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640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901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099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41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54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06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31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02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777B16-0B32-4974-9A89-030D806E3DA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65" r:id="rId4"/>
    <p:sldLayoutId id="2147483664" r:id="rId5"/>
    <p:sldLayoutId id="2147483663" r:id="rId6"/>
    <p:sldLayoutId id="2147483662" r:id="rId7"/>
    <p:sldLayoutId id="2147483661" r:id="rId8"/>
    <p:sldLayoutId id="2147483660" r:id="rId9"/>
    <p:sldLayoutId id="2147483659" r:id="rId10"/>
    <p:sldLayoutId id="2147483658" r:id="rId11"/>
    <p:sldLayoutId id="2147483657" r:id="rId12"/>
    <p:sldLayoutId id="2147483656" r:id="rId13"/>
    <p:sldLayoutId id="2147483655" r:id="rId14"/>
    <p:sldLayoutId id="214748365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1.xml"/><Relationship Id="rId6" Type="http://schemas.openxmlformats.org/officeDocument/2006/relationships/image" Target="../media/image17.w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0CA384A-0C3D-4A8C-9B8B-935A22B30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4" b="79630"/>
          <a:stretch/>
        </p:blipFill>
        <p:spPr>
          <a:xfrm>
            <a:off x="477672" y="292291"/>
            <a:ext cx="11013743" cy="641456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CA7D7B5-6C23-4F87-8355-75CEA4EEA7B2}"/>
              </a:ext>
            </a:extLst>
          </p:cNvPr>
          <p:cNvSpPr txBox="1"/>
          <p:nvPr/>
        </p:nvSpPr>
        <p:spPr>
          <a:xfrm>
            <a:off x="2961567" y="3628145"/>
            <a:ext cx="626432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CHÀO MỪNG CÁC CON ĐẾN VỚI TIẾT TIẾNG VIỆT</a:t>
            </a:r>
          </a:p>
          <a:p>
            <a:pPr algn="ctr">
              <a:lnSpc>
                <a:spcPct val="120000"/>
              </a:lnSpc>
            </a:pP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3056" y1="60833" x2="60417" y2="91250"/>
                        <a14:foregroundMark x1="26944" y1="85139" x2="48333" y2="28333"/>
                        <a14:foregroundMark x1="72639" y1="79167" x2="62500" y2="19306"/>
                        <a14:foregroundMark x1="25000" y1="24306" x2="52361" y2="60833"/>
                        <a14:foregroundMark x1="12778" y1="46667" x2="51250" y2="4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43" y="136478"/>
            <a:ext cx="1064526" cy="10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874376" y="398872"/>
            <a:ext cx="10693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từ ngữ ở cột A với từ ngữ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câu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điểm. Chọn viết 2 câu vào vở.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70769" y="2185609"/>
          <a:ext cx="8127999" cy="70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8287">
                  <a:extLst>
                    <a:ext uri="{9D8B030D-6E8A-4147-A177-3AD203B41FA5}">
                      <a16:colId xmlns:a16="http://schemas.microsoft.com/office/drawing/2014/main" val="2698988357"/>
                    </a:ext>
                  </a:extLst>
                </a:gridCol>
                <a:gridCol w="2080379">
                  <a:extLst>
                    <a:ext uri="{9D8B030D-6E8A-4147-A177-3AD203B41FA5}">
                      <a16:colId xmlns:a16="http://schemas.microsoft.com/office/drawing/2014/main" val="3657556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13160822"/>
                    </a:ext>
                  </a:extLst>
                </a:gridCol>
              </a:tblGrid>
              <a:tr h="702734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mắt của bé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mượt mà.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9771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70769" y="3151148"/>
          <a:ext cx="8127999" cy="70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315">
                  <a:extLst>
                    <a:ext uri="{9D8B030D-6E8A-4147-A177-3AD203B41FA5}">
                      <a16:colId xmlns:a16="http://schemas.microsoft.com/office/drawing/2014/main" val="2698988357"/>
                    </a:ext>
                  </a:extLst>
                </a:gridCol>
                <a:gridCol w="2051351">
                  <a:extLst>
                    <a:ext uri="{9D8B030D-6E8A-4147-A177-3AD203B41FA5}">
                      <a16:colId xmlns:a16="http://schemas.microsoft.com/office/drawing/2014/main" val="3657556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13160822"/>
                    </a:ext>
                  </a:extLst>
                </a:gridCol>
              </a:tblGrid>
              <a:tr h="702734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tóc của mẹ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trầm ấm.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9771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70768" y="4143201"/>
          <a:ext cx="8127999" cy="70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316">
                  <a:extLst>
                    <a:ext uri="{9D8B030D-6E8A-4147-A177-3AD203B41FA5}">
                      <a16:colId xmlns:a16="http://schemas.microsoft.com/office/drawing/2014/main" val="2698988357"/>
                    </a:ext>
                  </a:extLst>
                </a:gridCol>
                <a:gridCol w="2051350">
                  <a:extLst>
                    <a:ext uri="{9D8B030D-6E8A-4147-A177-3AD203B41FA5}">
                      <a16:colId xmlns:a16="http://schemas.microsoft.com/office/drawing/2014/main" val="3657556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13160822"/>
                    </a:ext>
                  </a:extLst>
                </a:gridCol>
              </a:tblGrid>
              <a:tr h="702734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Giọng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nói của bố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láy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977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1128376" y="1472738"/>
            <a:ext cx="1069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A                                                        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616838" y="867533"/>
            <a:ext cx="495961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28000" y="864209"/>
            <a:ext cx="319314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91124" y="1259418"/>
            <a:ext cx="252121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905828" y="2558797"/>
            <a:ext cx="2090057" cy="194491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905828" y="2510971"/>
            <a:ext cx="2090057" cy="972458"/>
          </a:xfrm>
          <a:prstGeom prst="straightConnector1">
            <a:avLst/>
          </a:prstGeom>
          <a:ln>
            <a:solidFill>
              <a:srgbClr val="0052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98573" y="3500222"/>
            <a:ext cx="2090057" cy="9724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2">
            <a:extLst>
              <a:ext uri="{FF2B5EF4-FFF2-40B4-BE49-F238E27FC236}">
                <a16:creationId xmlns:a16="http://schemas.microsoft.com/office/drawing/2014/main" id="{C03ED3BE-5AA9-46EF-BEFC-3DF7456B5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4" y="5575124"/>
            <a:ext cx="1429657" cy="1282876"/>
          </a:xfrm>
          <a:prstGeom prst="rect">
            <a:avLst/>
          </a:prstGeom>
        </p:spPr>
      </p:pic>
      <p:sp>
        <p:nvSpPr>
          <p:cNvPr id="21" name="Cloud 20"/>
          <p:cNvSpPr/>
          <p:nvPr/>
        </p:nvSpPr>
        <p:spPr>
          <a:xfrm>
            <a:off x="8571728" y="5233009"/>
            <a:ext cx="1872343" cy="143691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Lưu ý khi viết câu?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1503109" y="5148266"/>
            <a:ext cx="581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 mắt của bé đen láy.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1531492" y="5706703"/>
            <a:ext cx="581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 tóc của mẹ mượt mà.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1544964" y="6243389"/>
            <a:ext cx="581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 nói của bố.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eft Brace 24"/>
          <p:cNvSpPr/>
          <p:nvPr/>
        </p:nvSpPr>
        <p:spPr>
          <a:xfrm>
            <a:off x="1238111" y="2158009"/>
            <a:ext cx="374733" cy="2660326"/>
          </a:xfrm>
          <a:prstGeom prst="leftBrac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76090" y="3100273"/>
            <a:ext cx="115476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chỉ sự 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Left Brace 26"/>
          <p:cNvSpPr/>
          <p:nvPr/>
        </p:nvSpPr>
        <p:spPr>
          <a:xfrm flipH="1">
            <a:off x="9646320" y="2170405"/>
            <a:ext cx="385104" cy="2660326"/>
          </a:xfrm>
          <a:prstGeom prst="leftBrac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10194251" y="2981007"/>
            <a:ext cx="138292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chỉ đặc điểm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0465" y="4871600"/>
            <a:ext cx="1309627" cy="1096713"/>
            <a:chOff x="5438258" y="4805444"/>
            <a:chExt cx="1309627" cy="1096713"/>
          </a:xfrm>
        </p:grpSpPr>
        <p:pic>
          <p:nvPicPr>
            <p:cNvPr id="29" name="图片 9">
              <a:extLst>
                <a:ext uri="{FF2B5EF4-FFF2-40B4-BE49-F238E27FC236}">
                  <a16:creationId xmlns:a16="http://schemas.microsoft.com/office/drawing/2014/main" id="{934FC5C7-DB30-4527-A90B-4D06B5330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258" y="4805444"/>
              <a:ext cx="1309627" cy="109671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A0B3B21-3441-443B-90DD-08C8930A141A}"/>
                </a:ext>
              </a:extLst>
            </p:cNvPr>
            <p:cNvSpPr txBox="1"/>
            <p:nvPr/>
          </p:nvSpPr>
          <p:spPr>
            <a:xfrm>
              <a:off x="6068731" y="5389238"/>
              <a:ext cx="3048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Left Brace 31"/>
          <p:cNvSpPr/>
          <p:nvPr/>
        </p:nvSpPr>
        <p:spPr>
          <a:xfrm flipH="1">
            <a:off x="5470491" y="5259019"/>
            <a:ext cx="328552" cy="1418587"/>
          </a:xfrm>
          <a:prstGeom prst="leftBrac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5840541" y="5534770"/>
            <a:ext cx="581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câu nêu đặc điểm ngoại hình của người thân trong gia đình.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5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32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04" y="1734004"/>
            <a:ext cx="10632696" cy="30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7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5073" y="270900"/>
            <a:ext cx="5745498" cy="7779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49168" y="1515443"/>
            <a:ext cx="10304060" cy="1321557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nêu đặc điểm ngoại hình của người thân trong gia đình em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Happy Family Cartoon Vector Illustration 149233 Vector Art at Vecteez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42" y="2836999"/>
            <a:ext cx="6210815" cy="43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1"/>
    </mc:Choice>
    <mc:Fallback xmlns="">
      <p:transition spd="slow" advTm="2794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3d35ad80c2bff9b5643004a1697612c">
            <a:extLst>
              <a:ext uri="{FF2B5EF4-FFF2-40B4-BE49-F238E27FC236}">
                <a16:creationId xmlns:a16="http://schemas.microsoft.com/office/drawing/2014/main" id="{ED5A92A1-DA64-4926-9E4F-1036EBBA8A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40180" y="2889885"/>
            <a:ext cx="4257040" cy="2705735"/>
          </a:xfrm>
          <a:prstGeom prst="rect">
            <a:avLst/>
          </a:prstGeom>
        </p:spPr>
      </p:pic>
      <p:pic>
        <p:nvPicPr>
          <p:cNvPr id="3" name="图片 2" descr="b3d35ad80c2bff9b5643004a1697612c">
            <a:extLst>
              <a:ext uri="{FF2B5EF4-FFF2-40B4-BE49-F238E27FC236}">
                <a16:creationId xmlns:a16="http://schemas.microsoft.com/office/drawing/2014/main" id="{69F8AE4C-F9B2-45E4-9A18-262EB793C5A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64630" y="2889885"/>
            <a:ext cx="4257040" cy="2705735"/>
          </a:xfrm>
          <a:prstGeom prst="rect">
            <a:avLst/>
          </a:prstGeom>
        </p:spPr>
      </p:pic>
      <p:pic>
        <p:nvPicPr>
          <p:cNvPr id="4" name="图片 3" descr="9661220abc540946e9f6a0335fad2651">
            <a:extLst>
              <a:ext uri="{FF2B5EF4-FFF2-40B4-BE49-F238E27FC236}">
                <a16:creationId xmlns:a16="http://schemas.microsoft.com/office/drawing/2014/main" id="{08424E70-8CE5-472D-B07B-009F5FBEA1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73960" y="1884392"/>
            <a:ext cx="1727872" cy="1716088"/>
          </a:xfrm>
          <a:prstGeom prst="rect">
            <a:avLst/>
          </a:prstGeom>
        </p:spPr>
      </p:pic>
      <p:pic>
        <p:nvPicPr>
          <p:cNvPr id="5" name="图片 4" descr="9661220abc540946e9f6a0335fad2651">
            <a:extLst>
              <a:ext uri="{FF2B5EF4-FFF2-40B4-BE49-F238E27FC236}">
                <a16:creationId xmlns:a16="http://schemas.microsoft.com/office/drawing/2014/main" id="{250C192E-666E-43B9-846A-C007DCC43D8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29514" y="1955863"/>
            <a:ext cx="1727872" cy="17160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9766F71-1F90-4DE7-AE48-C5B96DFE7344}"/>
              </a:ext>
            </a:extLst>
          </p:cNvPr>
          <p:cNvSpPr txBox="1"/>
          <p:nvPr/>
        </p:nvSpPr>
        <p:spPr>
          <a:xfrm>
            <a:off x="1720171" y="3492435"/>
            <a:ext cx="3775638" cy="954107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pPr lvl="0" algn="just" defTabSz="914400">
              <a:defRPr/>
            </a:pP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 triển vốn từ chỉ quan hệ họ hàng.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A938A3-183A-4D31-8F2C-941D4435F64B}"/>
              </a:ext>
            </a:extLst>
          </p:cNvPr>
          <p:cNvSpPr txBox="1"/>
          <p:nvPr/>
        </p:nvSpPr>
        <p:spPr>
          <a:xfrm>
            <a:off x="6787720" y="3586832"/>
            <a:ext cx="3810860" cy="1643527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pPr lvl="0" algn="just">
              <a:lnSpc>
                <a:spcPct val="120000"/>
              </a:lnSpc>
            </a:pP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 triển vốn từ chỉ đặc điểm; Câu nêu đặc điểm.</a:t>
            </a: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A5E52E0F-4B66-4E76-8587-1B2CF0301380}"/>
              </a:ext>
            </a:extLst>
          </p:cNvPr>
          <p:cNvSpPr/>
          <p:nvPr/>
        </p:nvSpPr>
        <p:spPr>
          <a:xfrm>
            <a:off x="3727796" y="1116066"/>
            <a:ext cx="4545167" cy="699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3200" b="1" spc="44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6535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7B93B2-2DE3-44D2-8FF5-C45400865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7B1EA98-A3DF-4A27-A77D-8C5A4CAEB2B0}"/>
              </a:ext>
            </a:extLst>
          </p:cNvPr>
          <p:cNvSpPr txBox="1"/>
          <p:nvPr/>
        </p:nvSpPr>
        <p:spPr>
          <a:xfrm>
            <a:off x="3238698" y="3429000"/>
            <a:ext cx="5359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22225">
                  <a:solidFill>
                    <a:srgbClr val="C00000"/>
                  </a:solidFill>
                </a:ln>
                <a:solidFill>
                  <a:schemeClr val="bg1"/>
                </a:solidFill>
                <a:latin typeface="+mj-lt"/>
                <a:ea typeface="华康POP2体W9(P)" panose="040B0900000000000000" pitchFamily="82" charset="-122"/>
                <a:cs typeface="Times New Roman" panose="02020603050405020304" pitchFamily="18" charset="0"/>
              </a:rPr>
              <a:t>CHÀO TẠM BIỆT CÁC CON!</a:t>
            </a:r>
            <a:endParaRPr lang="zh-CN" altLang="en-US" sz="4800" b="1" dirty="0">
              <a:ln w="22225">
                <a:solidFill>
                  <a:srgbClr val="C00000"/>
                </a:solidFill>
              </a:ln>
              <a:solidFill>
                <a:schemeClr val="bg1"/>
              </a:solidFill>
              <a:latin typeface="+mj-lt"/>
              <a:ea typeface="华康POP2体W9(P)" panose="040B09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7B93B2-2DE3-44D2-8FF5-C45400865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C455EF7-D592-4ACC-BF28-EC3C74683451}"/>
              </a:ext>
            </a:extLst>
          </p:cNvPr>
          <p:cNvSpPr txBox="1"/>
          <p:nvPr/>
        </p:nvSpPr>
        <p:spPr>
          <a:xfrm>
            <a:off x="2584332" y="3190216"/>
            <a:ext cx="6532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22225"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华康POP2体W9(P)" panose="040B0900000000000000" pitchFamily="82" charset="-122"/>
                <a:cs typeface="Times New Roman" panose="02020603050405020304" pitchFamily="18" charset="0"/>
              </a:rPr>
              <a:t>KHỞI </a:t>
            </a:r>
          </a:p>
          <a:p>
            <a:pPr algn="ctr"/>
            <a:r>
              <a:rPr lang="en-US" altLang="zh-CN" sz="8000" b="1">
                <a:ln w="22225"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华康POP2体W9(P)" panose="040B0900000000000000" pitchFamily="82" charset="-122"/>
                <a:cs typeface="Times New Roman" panose="02020603050405020304" pitchFamily="18" charset="0"/>
              </a:rPr>
              <a:t>ĐỘNG</a:t>
            </a:r>
            <a:endParaRPr lang="zh-CN" altLang="en-US" sz="8000" b="1" dirty="0">
              <a:ln w="22225">
                <a:solidFill>
                  <a:srgbClr val="C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华康POP2体W9(P)" panose="040B09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8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Đồng dao cho em] Chim ri là dì sáo sậu - Tìm hiểu về loài vậ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648"/>
            <a:ext cx="10943987" cy="6209731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0E09580-DDEA-4766-9F7D-C6E038C6AA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1" t="19699" b="48264"/>
          <a:stretch/>
        </p:blipFill>
        <p:spPr>
          <a:xfrm>
            <a:off x="4976886" y="-223156"/>
            <a:ext cx="8413135" cy="730431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98057E9-1540-4E6C-A27C-17704EFEE385}"/>
              </a:ext>
            </a:extLst>
          </p:cNvPr>
          <p:cNvSpPr txBox="1"/>
          <p:nvPr/>
        </p:nvSpPr>
        <p:spPr>
          <a:xfrm>
            <a:off x="6916381" y="2415360"/>
            <a:ext cx="4067032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600" b="1"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Chim ri là dì sáo sậu</a:t>
            </a:r>
          </a:p>
          <a:p>
            <a:pPr>
              <a:lnSpc>
                <a:spcPct val="120000"/>
              </a:lnSpc>
            </a:pPr>
            <a:r>
              <a:rPr lang="en-US" altLang="zh-CN" sz="2600" b="1"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Sáo sậu là cậu sáo đen</a:t>
            </a:r>
          </a:p>
          <a:p>
            <a:pPr>
              <a:lnSpc>
                <a:spcPct val="120000"/>
              </a:lnSpc>
            </a:pPr>
            <a:r>
              <a:rPr lang="en-US" altLang="zh-CN" sz="2600" b="1"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Sáo đen là em tu hú</a:t>
            </a:r>
          </a:p>
          <a:p>
            <a:pPr>
              <a:lnSpc>
                <a:spcPct val="120000"/>
              </a:lnSpc>
            </a:pPr>
            <a:r>
              <a:rPr lang="en-US" altLang="zh-CN" sz="2600" b="1"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Tu hú là chú bồ các</a:t>
            </a:r>
          </a:p>
          <a:p>
            <a:pPr>
              <a:lnSpc>
                <a:spcPct val="120000"/>
              </a:lnSpc>
            </a:pPr>
            <a:r>
              <a:rPr lang="en-US" altLang="zh-CN" sz="2600" b="1"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Bồ các là bác chim ri</a:t>
            </a:r>
          </a:p>
          <a:p>
            <a:pPr>
              <a:lnSpc>
                <a:spcPct val="120000"/>
              </a:lnSpc>
            </a:pPr>
            <a:r>
              <a:rPr lang="en-US" altLang="zh-CN" sz="2600" b="1"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Chim ri là dì sáo sậu…</a:t>
            </a:r>
            <a:endParaRPr lang="zh-CN" altLang="en-US" sz="2600" b="1" dirty="0"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475260" y="2442950"/>
            <a:ext cx="409433" cy="45037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75259" y="2996944"/>
            <a:ext cx="573207" cy="45037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475260" y="3474910"/>
            <a:ext cx="545910" cy="45037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203821" y="3915569"/>
            <a:ext cx="653576" cy="45037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297838" y="4383818"/>
            <a:ext cx="586855" cy="45037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9259200" y="185606"/>
            <a:ext cx="2807456" cy="1621360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111677" y="-177979"/>
            <a:ext cx="2444408" cy="1411693"/>
          </a:xfrm>
          <a:prstGeom prst="rect">
            <a:avLst/>
          </a:prstGeom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74952"/>
            <a:ext cx="12192000" cy="998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44419"/>
          <a:stretch/>
        </p:blipFill>
        <p:spPr>
          <a:xfrm>
            <a:off x="1385070" y="1977001"/>
            <a:ext cx="9421860" cy="1883465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38343"/>
            <a:ext cx="2139212" cy="1583017"/>
          </a:xfrm>
          <a:prstGeom prst="rect">
            <a:avLst/>
          </a:prstGeom>
        </p:spPr>
      </p:pic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/>
        </p:blipFill>
        <p:spPr>
          <a:xfrm>
            <a:off x="8436749" y="4401713"/>
            <a:ext cx="3629907" cy="21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6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3d35ad80c2bff9b5643004a1697612c">
            <a:extLst>
              <a:ext uri="{FF2B5EF4-FFF2-40B4-BE49-F238E27FC236}">
                <a16:creationId xmlns:a16="http://schemas.microsoft.com/office/drawing/2014/main" id="{ED5A92A1-DA64-4926-9E4F-1036EBBA8A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40180" y="2889885"/>
            <a:ext cx="4257040" cy="2705735"/>
          </a:xfrm>
          <a:prstGeom prst="rect">
            <a:avLst/>
          </a:prstGeom>
        </p:spPr>
      </p:pic>
      <p:pic>
        <p:nvPicPr>
          <p:cNvPr id="3" name="图片 2" descr="b3d35ad80c2bff9b5643004a1697612c">
            <a:extLst>
              <a:ext uri="{FF2B5EF4-FFF2-40B4-BE49-F238E27FC236}">
                <a16:creationId xmlns:a16="http://schemas.microsoft.com/office/drawing/2014/main" id="{69F8AE4C-F9B2-45E4-9A18-262EB793C5A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64630" y="2889885"/>
            <a:ext cx="4257040" cy="2705735"/>
          </a:xfrm>
          <a:prstGeom prst="rect">
            <a:avLst/>
          </a:prstGeom>
        </p:spPr>
      </p:pic>
      <p:pic>
        <p:nvPicPr>
          <p:cNvPr id="4" name="图片 3" descr="9661220abc540946e9f6a0335fad2651">
            <a:extLst>
              <a:ext uri="{FF2B5EF4-FFF2-40B4-BE49-F238E27FC236}">
                <a16:creationId xmlns:a16="http://schemas.microsoft.com/office/drawing/2014/main" id="{08424E70-8CE5-472D-B07B-009F5FBEA1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73960" y="1884392"/>
            <a:ext cx="1727872" cy="1716088"/>
          </a:xfrm>
          <a:prstGeom prst="rect">
            <a:avLst/>
          </a:prstGeom>
        </p:spPr>
      </p:pic>
      <p:pic>
        <p:nvPicPr>
          <p:cNvPr id="5" name="图片 4" descr="9661220abc540946e9f6a0335fad2651">
            <a:extLst>
              <a:ext uri="{FF2B5EF4-FFF2-40B4-BE49-F238E27FC236}">
                <a16:creationId xmlns:a16="http://schemas.microsoft.com/office/drawing/2014/main" id="{250C192E-666E-43B9-846A-C007DCC43D8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29514" y="1955863"/>
            <a:ext cx="1727872" cy="17160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9766F71-1F90-4DE7-AE48-C5B96DFE7344}"/>
              </a:ext>
            </a:extLst>
          </p:cNvPr>
          <p:cNvSpPr txBox="1"/>
          <p:nvPr/>
        </p:nvSpPr>
        <p:spPr>
          <a:xfrm>
            <a:off x="1720171" y="3586832"/>
            <a:ext cx="3775638" cy="954107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pPr lvl="0" algn="just" defTabSz="914400">
              <a:defRPr/>
            </a:pP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 triển vốn từ chỉ quan hệ họ hàng.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A938A3-183A-4D31-8F2C-941D4435F64B}"/>
              </a:ext>
            </a:extLst>
          </p:cNvPr>
          <p:cNvSpPr txBox="1"/>
          <p:nvPr/>
        </p:nvSpPr>
        <p:spPr>
          <a:xfrm>
            <a:off x="6787720" y="3586832"/>
            <a:ext cx="3810860" cy="1643527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pPr lvl="0" algn="just">
              <a:lnSpc>
                <a:spcPct val="120000"/>
              </a:lnSpc>
            </a:pP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 triển vốn từ chỉ đặc điểm; Câu nêu đặc điểm.</a:t>
            </a: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A5E52E0F-4B66-4E76-8587-1B2CF0301380}"/>
              </a:ext>
            </a:extLst>
          </p:cNvPr>
          <p:cNvSpPr/>
          <p:nvPr/>
        </p:nvSpPr>
        <p:spPr>
          <a:xfrm>
            <a:off x="3727796" y="1116066"/>
            <a:ext cx="4545167" cy="699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3200" b="1" spc="44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96141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85 1.48148E-6 L 5E-6 1.48148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4 1.48148E-6 L 1.66667E-6 1.48148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84 4.81481E-6 L -1.45833E-6 4.81481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4 1.48148E-6 L -8.33333E-7 1.48148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1019519" y="485958"/>
            <a:ext cx="814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1248120" y="1167892"/>
            <a:ext cx="8041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Em trai của mẹ gọi là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1248119" y="1849826"/>
            <a:ext cx="814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Em trai của bố gọi là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1267169" y="2533736"/>
            <a:ext cx="814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Em gái của mẹ gọi là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1267169" y="3253875"/>
            <a:ext cx="814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Em gái của bố gọi là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976" y="1231193"/>
            <a:ext cx="386680" cy="416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976" y="1888031"/>
            <a:ext cx="386680" cy="416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032" y="2599862"/>
            <a:ext cx="386680" cy="416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444" y="3306414"/>
            <a:ext cx="386680" cy="416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78" y="3899581"/>
            <a:ext cx="3802059" cy="288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组合 30">
            <a:extLst>
              <a:ext uri="{FF2B5EF4-FFF2-40B4-BE49-F238E27FC236}">
                <a16:creationId xmlns:a16="http://schemas.microsoft.com/office/drawing/2014/main" id="{D7A8AD5E-4831-4EF5-B72B-711D9AE802BF}"/>
              </a:ext>
            </a:extLst>
          </p:cNvPr>
          <p:cNvGrpSpPr/>
          <p:nvPr/>
        </p:nvGrpSpPr>
        <p:grpSpPr>
          <a:xfrm>
            <a:off x="4287695" y="1813598"/>
            <a:ext cx="6997593" cy="4229288"/>
            <a:chOff x="3953867" y="848804"/>
            <a:chExt cx="6997593" cy="4229288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60707B66-7D38-48D3-A277-84FE7A43C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7380024" y="848804"/>
              <a:ext cx="3571436" cy="2871714"/>
            </a:xfrm>
            <a:prstGeom prst="rect">
              <a:avLst/>
            </a:prstGeom>
          </p:spPr>
        </p:pic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D8FF0AC9-5ECA-4CAE-8E8D-69114DD4B510}"/>
                </a:ext>
              </a:extLst>
            </p:cNvPr>
            <p:cNvSpPr txBox="1"/>
            <p:nvPr/>
          </p:nvSpPr>
          <p:spPr>
            <a:xfrm>
              <a:off x="8312793" y="2281521"/>
              <a:ext cx="1879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华康POP2体W9(P)" panose="040B0900000000000000" pitchFamily="82" charset="-122"/>
                  <a:cs typeface="Times New Roman" panose="02020603050405020304" pitchFamily="18" charset="0"/>
                </a:rPr>
                <a:t>Thảo luận nhóm 4</a:t>
              </a:r>
              <a:endParaRPr lang="zh-CN" alt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华康POP2体W9(P)" panose="040B0900000000000000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25">
              <a:extLst>
                <a:ext uri="{FF2B5EF4-FFF2-40B4-BE49-F238E27FC236}">
                  <a16:creationId xmlns:a16="http://schemas.microsoft.com/office/drawing/2014/main" id="{80F9023B-ED1B-47FC-9C3B-3B6EE7D5A049}"/>
                </a:ext>
              </a:extLst>
            </p:cNvPr>
            <p:cNvSpPr txBox="1"/>
            <p:nvPr/>
          </p:nvSpPr>
          <p:spPr>
            <a:xfrm>
              <a:off x="3953867" y="4493317"/>
              <a:ext cx="2323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康POP2体W9(P)" panose="040B0900000000000000" pitchFamily="82" charset="-122"/>
                <a:ea typeface="华康POP2体W9(P)" panose="040B0900000000000000" pitchFamily="82" charset="-122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538514" y="1012677"/>
            <a:ext cx="274918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26857" y="1016610"/>
            <a:ext cx="291737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5246914" y="1174869"/>
            <a:ext cx="12772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5230133" y="1862178"/>
            <a:ext cx="12772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5267780" y="2535898"/>
            <a:ext cx="12772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5224238" y="3255756"/>
            <a:ext cx="12772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1260" y="3976245"/>
            <a:ext cx="7379452" cy="83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Cậu, chú, dì, cô, mợ, thím, dượng,… là các từ chỉ quan hệ họ hàng.</a:t>
            </a:r>
          </a:p>
        </p:txBody>
      </p:sp>
      <p:sp>
        <p:nvSpPr>
          <p:cNvPr id="30" name="Cloud 29"/>
          <p:cNvSpPr/>
          <p:nvPr/>
        </p:nvSpPr>
        <p:spPr>
          <a:xfrm>
            <a:off x="0" y="4828165"/>
            <a:ext cx="3661868" cy="195750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từ chỉ quan hệ họ hàng khác mà em biết?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91429" y="4949371"/>
            <a:ext cx="3722423" cy="16981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3562200" imgH="1581120"/>
        </mc:Choice>
        <mc:Fallback>
          <p:control name="TextBox1" r:id="rId1" imgW="3562200" imgH="158112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2C7EE353-5DD7-4584-BA8F-57A67BB37F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48138" y="5049838"/>
                  <a:ext cx="3565525" cy="15779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7478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6EAE25-D359-4726-A827-5A99C5011126}"/>
              </a:ext>
            </a:extLst>
          </p:cNvPr>
          <p:cNvSpPr txBox="1"/>
          <p:nvPr/>
        </p:nvSpPr>
        <p:spPr>
          <a:xfrm>
            <a:off x="1019519" y="485958"/>
            <a:ext cx="882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Tìm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271103"/>
              </p:ext>
            </p:extLst>
          </p:nvPr>
        </p:nvGraphicFramePr>
        <p:xfrm>
          <a:off x="1799771" y="1241947"/>
          <a:ext cx="812800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631861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91056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ơi hãy ngủ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cháu ngồi bên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 nhà vắng vẻ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vườn lặng im.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bưởi hương cau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 vào tay quạt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bà nằm mát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 vòng gió thơm.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(Quang Huy)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203101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2732952" y="969133"/>
            <a:ext cx="301470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3771" y="969133"/>
            <a:ext cx="227874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3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1689" y="3406027"/>
            <a:ext cx="6085101" cy="342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1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6EAE25-D359-4726-A827-5A99C5011126}"/>
              </a:ext>
            </a:extLst>
          </p:cNvPr>
          <p:cNvSpPr txBox="1"/>
          <p:nvPr/>
        </p:nvSpPr>
        <p:spPr>
          <a:xfrm>
            <a:off x="1019519" y="485958"/>
            <a:ext cx="882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Tìm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625EE0-BAA9-4FB1-AA1B-F4405E04FCFC}"/>
              </a:ext>
            </a:extLst>
          </p:cNvPr>
          <p:cNvCxnSpPr/>
          <p:nvPr/>
        </p:nvCxnSpPr>
        <p:spPr>
          <a:xfrm>
            <a:off x="2814159" y="2985911"/>
            <a:ext cx="107567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0FA054-46FF-4C5B-994A-FAEFBF169D29}"/>
              </a:ext>
            </a:extLst>
          </p:cNvPr>
          <p:cNvCxnSpPr/>
          <p:nvPr/>
        </p:nvCxnSpPr>
        <p:spPr>
          <a:xfrm>
            <a:off x="3043162" y="3635022"/>
            <a:ext cx="106438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E03D25-689C-4AFC-AB8B-637152023D44}"/>
              </a:ext>
            </a:extLst>
          </p:cNvPr>
          <p:cNvCxnSpPr>
            <a:cxnSpLocks/>
          </p:cNvCxnSpPr>
          <p:nvPr/>
        </p:nvCxnSpPr>
        <p:spPr>
          <a:xfrm>
            <a:off x="7386159" y="2956883"/>
            <a:ext cx="541867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44977" y="1132522"/>
          <a:ext cx="8128000" cy="3134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631861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91056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ơi hãy ngủ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cháu ngồi bên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 nhà vắng vẻ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vườn lặng im.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bưởi hương cau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 vào tay quạt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bà nằm mát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 vòng gió thơm.</a:t>
                      </a:r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24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(Quang Huy)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203101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2732952" y="969133"/>
            <a:ext cx="301470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3771" y="969133"/>
            <a:ext cx="227874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66" y="4298161"/>
            <a:ext cx="3848477" cy="2380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7671606" y="3620508"/>
            <a:ext cx="81925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loud Callout 16"/>
          <p:cNvSpPr/>
          <p:nvPr/>
        </p:nvSpPr>
        <p:spPr>
          <a:xfrm>
            <a:off x="6328229" y="4586514"/>
            <a:ext cx="4702628" cy="1944915"/>
          </a:xfrm>
          <a:prstGeom prst="cloudCallout">
            <a:avLst>
              <a:gd name="adj1" fmla="val 62500"/>
              <a:gd name="adj2" fmla="val 4235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từ chỉ đặc điểm em vừa tìm được?</a:t>
            </a:r>
          </a:p>
        </p:txBody>
      </p:sp>
    </p:spTree>
    <p:extLst>
      <p:ext uri="{BB962C8B-B14F-4D97-AF65-F5344CB8AC3E}">
        <p14:creationId xmlns:p14="http://schemas.microsoft.com/office/powerpoint/2010/main" val="19395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874376" y="398872"/>
            <a:ext cx="10693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từ ngữ ở cột A với từ ngữ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câu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điểm. Chọn viết 2 câu vào vở.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114093"/>
              </p:ext>
            </p:extLst>
          </p:nvPr>
        </p:nvGraphicFramePr>
        <p:xfrm>
          <a:off x="1570769" y="2185609"/>
          <a:ext cx="8127999" cy="70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8287">
                  <a:extLst>
                    <a:ext uri="{9D8B030D-6E8A-4147-A177-3AD203B41FA5}">
                      <a16:colId xmlns:a16="http://schemas.microsoft.com/office/drawing/2014/main" val="2698988357"/>
                    </a:ext>
                  </a:extLst>
                </a:gridCol>
                <a:gridCol w="2080379">
                  <a:extLst>
                    <a:ext uri="{9D8B030D-6E8A-4147-A177-3AD203B41FA5}">
                      <a16:colId xmlns:a16="http://schemas.microsoft.com/office/drawing/2014/main" val="3657556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13160822"/>
                    </a:ext>
                  </a:extLst>
                </a:gridCol>
              </a:tblGrid>
              <a:tr h="702734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mắt của bé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mượt mà.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9771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600231"/>
              </p:ext>
            </p:extLst>
          </p:nvPr>
        </p:nvGraphicFramePr>
        <p:xfrm>
          <a:off x="1570769" y="3151148"/>
          <a:ext cx="8127999" cy="70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315">
                  <a:extLst>
                    <a:ext uri="{9D8B030D-6E8A-4147-A177-3AD203B41FA5}">
                      <a16:colId xmlns:a16="http://schemas.microsoft.com/office/drawing/2014/main" val="2698988357"/>
                    </a:ext>
                  </a:extLst>
                </a:gridCol>
                <a:gridCol w="2051351">
                  <a:extLst>
                    <a:ext uri="{9D8B030D-6E8A-4147-A177-3AD203B41FA5}">
                      <a16:colId xmlns:a16="http://schemas.microsoft.com/office/drawing/2014/main" val="3657556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13160822"/>
                    </a:ext>
                  </a:extLst>
                </a:gridCol>
              </a:tblGrid>
              <a:tr h="702734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tóc của mẹ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trầm ấm.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9771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180679"/>
              </p:ext>
            </p:extLst>
          </p:nvPr>
        </p:nvGraphicFramePr>
        <p:xfrm>
          <a:off x="1570768" y="4143201"/>
          <a:ext cx="8127999" cy="70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316">
                  <a:extLst>
                    <a:ext uri="{9D8B030D-6E8A-4147-A177-3AD203B41FA5}">
                      <a16:colId xmlns:a16="http://schemas.microsoft.com/office/drawing/2014/main" val="2698988357"/>
                    </a:ext>
                  </a:extLst>
                </a:gridCol>
                <a:gridCol w="2051350">
                  <a:extLst>
                    <a:ext uri="{9D8B030D-6E8A-4147-A177-3AD203B41FA5}">
                      <a16:colId xmlns:a16="http://schemas.microsoft.com/office/drawing/2014/main" val="3657556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13160822"/>
                    </a:ext>
                  </a:extLst>
                </a:gridCol>
              </a:tblGrid>
              <a:tr h="702734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Giọng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nói của bố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láy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977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1128376" y="1472738"/>
            <a:ext cx="1069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A                                                        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616838" y="867533"/>
            <a:ext cx="495961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28000" y="864209"/>
            <a:ext cx="319314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91124" y="1259418"/>
            <a:ext cx="252121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19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1347410325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1646</TotalTime>
  <Words>498</Words>
  <Application>Microsoft Office PowerPoint</Application>
  <PresentationFormat>Widescreen</PresentationFormat>
  <Paragraphs>81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微软雅黑</vt:lpstr>
      <vt:lpstr>Arial</vt:lpstr>
      <vt:lpstr>Times New Roman</vt:lpstr>
      <vt:lpstr>华康POP2体W9(P)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Vip855</cp:lastModifiedBy>
  <cp:revision>131</cp:revision>
  <dcterms:created xsi:type="dcterms:W3CDTF">2017-08-18T03:02:00Z</dcterms:created>
  <dcterms:modified xsi:type="dcterms:W3CDTF">2022-12-06T19:28:25Z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