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ags/tag1.xml" ContentType="application/vnd.openxmlformats-officedocument.presentationml.tags+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 id="2147483724" r:id="rId5"/>
    <p:sldMasterId id="2147483736" r:id="rId6"/>
    <p:sldMasterId id="2147483748" r:id="rId7"/>
    <p:sldMasterId id="2147483760" r:id="rId8"/>
    <p:sldMasterId id="2147483772" r:id="rId9"/>
    <p:sldMasterId id="2147483784" r:id="rId10"/>
    <p:sldMasterId id="2147483796" r:id="rId11"/>
  </p:sldMasterIdLst>
  <p:notesMasterIdLst>
    <p:notesMasterId r:id="rId40"/>
  </p:notesMasterIdLst>
  <p:sldIdLst>
    <p:sldId id="258" r:id="rId12"/>
    <p:sldId id="262" r:id="rId13"/>
    <p:sldId id="312" r:id="rId14"/>
    <p:sldId id="301" r:id="rId15"/>
    <p:sldId id="311" r:id="rId16"/>
    <p:sldId id="257" r:id="rId17"/>
    <p:sldId id="313" r:id="rId18"/>
    <p:sldId id="284" r:id="rId19"/>
    <p:sldId id="265" r:id="rId20"/>
    <p:sldId id="305" r:id="rId21"/>
    <p:sldId id="306" r:id="rId22"/>
    <p:sldId id="317" r:id="rId23"/>
    <p:sldId id="303" r:id="rId24"/>
    <p:sldId id="307" r:id="rId25"/>
    <p:sldId id="319" r:id="rId26"/>
    <p:sldId id="320" r:id="rId27"/>
    <p:sldId id="323" r:id="rId28"/>
    <p:sldId id="324" r:id="rId29"/>
    <p:sldId id="325" r:id="rId30"/>
    <p:sldId id="326" r:id="rId31"/>
    <p:sldId id="11673" r:id="rId32"/>
    <p:sldId id="327" r:id="rId33"/>
    <p:sldId id="328" r:id="rId34"/>
    <p:sldId id="329" r:id="rId35"/>
    <p:sldId id="330" r:id="rId36"/>
    <p:sldId id="331" r:id="rId37"/>
    <p:sldId id="315"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CCFFC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4660"/>
  </p:normalViewPr>
  <p:slideViewPr>
    <p:cSldViewPr snapToGrid="0">
      <p:cViewPr varScale="1">
        <p:scale>
          <a:sx n="55" d="100"/>
          <a:sy n="55" d="100"/>
        </p:scale>
        <p:origin x="808" y="28"/>
      </p:cViewPr>
      <p:guideLst/>
    </p:cSldViewPr>
  </p:slideViewPr>
  <p:notesTextViewPr>
    <p:cViewPr>
      <p:scale>
        <a:sx n="1" d="1"/>
        <a:sy n="1" d="1"/>
      </p:scale>
      <p:origin x="0" y="0"/>
    </p:cViewPr>
  </p:notesTextViewPr>
  <p:notesViewPr>
    <p:cSldViewPr snapToGrid="0">
      <p:cViewPr varScale="1">
        <p:scale>
          <a:sx n="45" d="100"/>
          <a:sy n="45" d="100"/>
        </p:scale>
        <p:origin x="282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278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815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868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131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57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4AC173A-3DA8-4893-B28A-1E15F55C330A}" type="slidenum">
              <a:rPr lang="zh-CN" altLang="en-US" smtClean="0">
                <a:solidFill>
                  <a:prstClr val="black"/>
                </a:solidFill>
              </a:rPr>
              <a:pPr>
                <a:defRPr/>
              </a:pPr>
              <a:t>7</a:t>
            </a:fld>
            <a:endParaRPr lang="zh-CN" altLang="en-US">
              <a:solidFill>
                <a:prstClr val="black"/>
              </a:solidFill>
            </a:endParaRPr>
          </a:p>
        </p:txBody>
      </p:sp>
    </p:spTree>
    <p:extLst>
      <p:ext uri="{BB962C8B-B14F-4D97-AF65-F5344CB8AC3E}">
        <p14:creationId xmlns:p14="http://schemas.microsoft.com/office/powerpoint/2010/main" val="396352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88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465443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4209910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674114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447582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9521576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63370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209523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8529695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557807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6584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7084180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6181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6277558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5871631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0545033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61363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1204031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587991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680496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62615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0916883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133921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2736186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927345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0009312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434433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055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565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127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04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52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417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27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05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818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527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89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8" y="7845491"/>
            <a:ext cx="1290418" cy="369332"/>
          </a:xfrm>
          <a:prstGeom prst="rect">
            <a:avLst/>
          </a:prstGeom>
          <a:noFill/>
        </p:spPr>
        <p:txBody>
          <a:bodyPr wrap="none" rtlCol="0">
            <a:spAutoFit/>
          </a:bodyPr>
          <a:lstStyle/>
          <a:p>
            <a:r>
              <a:rPr lang="en-US" altLang="zh-CN" dirty="0" err="1">
                <a:solidFill>
                  <a:prstClr val="white"/>
                </a:solidFill>
              </a:rPr>
              <a:t>Contents_N</a:t>
            </a:r>
            <a:endParaRPr lang="zh-CN" altLang="en-US" dirty="0">
              <a:solidFill>
                <a:prstClr val="white"/>
              </a:solidFill>
            </a:endParaRPr>
          </a:p>
        </p:txBody>
      </p:sp>
      <p:grpSp>
        <p:nvGrpSpPr>
          <p:cNvPr id="4" name="kite_group"/>
          <p:cNvGrpSpPr/>
          <p:nvPr userDrawn="1"/>
        </p:nvGrpSpPr>
        <p:grpSpPr>
          <a:xfrm>
            <a:off x="-240703"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5607478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41484105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9A851F9-C410-4430-A939-F2495C3E2C48}"/>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a:extLst>
              <a:ext uri="{FF2B5EF4-FFF2-40B4-BE49-F238E27FC236}">
                <a16:creationId xmlns:a16="http://schemas.microsoft.com/office/drawing/2014/main" id="{9FA4276D-BCBF-41B7-AD8B-F30FE6CB9FB2}"/>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a:extLst>
              <a:ext uri="{FF2B5EF4-FFF2-40B4-BE49-F238E27FC236}">
                <a16:creationId xmlns:a16="http://schemas.microsoft.com/office/drawing/2014/main" id="{E29FFEF9-4038-4976-B730-82AE39731038}"/>
              </a:ext>
            </a:extLst>
          </p:cNvPr>
          <p:cNvSpPr>
            <a:spLocks noGrp="1" noChangeArrowheads="1"/>
          </p:cNvSpPr>
          <p:nvPr>
            <p:ph type="sldNum" sz="quarter" idx="12"/>
          </p:nvPr>
        </p:nvSpPr>
        <p:spPr>
          <a:ln/>
        </p:spPr>
        <p:txBody>
          <a:bodyPr/>
          <a:lstStyle>
            <a:lvl1pPr>
              <a:defRPr/>
            </a:lvl1pPr>
          </a:lstStyle>
          <a:p>
            <a:fld id="{0E74C9CB-C725-41B9-8C24-A19257DBBE8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66892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lipArt Placeholder 3"/>
          <p:cNvSpPr>
            <a:spLocks noGrp="1"/>
          </p:cNvSpPr>
          <p:nvPr>
            <p:ph type="clipArt" sz="half" idx="2"/>
          </p:nvPr>
        </p:nvSpPr>
        <p:spPr>
          <a:xfrm>
            <a:off x="6197600" y="1600201"/>
            <a:ext cx="5384800" cy="4525963"/>
          </a:xfrm>
        </p:spPr>
        <p:txBody>
          <a:bodyPr/>
          <a:lstStyle/>
          <a:p>
            <a:pPr lvl="0"/>
            <a:endParaRPr lang="vi-VN" noProof="0"/>
          </a:p>
        </p:txBody>
      </p:sp>
      <p:sp>
        <p:nvSpPr>
          <p:cNvPr id="5" name="Rectangle 4">
            <a:extLst>
              <a:ext uri="{FF2B5EF4-FFF2-40B4-BE49-F238E27FC236}">
                <a16:creationId xmlns:a16="http://schemas.microsoft.com/office/drawing/2014/main" id="{690EA710-8E72-43CE-B351-487515F44EC6}"/>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a:extLst>
              <a:ext uri="{FF2B5EF4-FFF2-40B4-BE49-F238E27FC236}">
                <a16:creationId xmlns:a16="http://schemas.microsoft.com/office/drawing/2014/main" id="{47F452A7-695A-4894-8EA2-75475FA17AA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a:extLst>
              <a:ext uri="{FF2B5EF4-FFF2-40B4-BE49-F238E27FC236}">
                <a16:creationId xmlns:a16="http://schemas.microsoft.com/office/drawing/2014/main" id="{D536432C-95DA-44A9-978E-2C821B013190}"/>
              </a:ext>
            </a:extLst>
          </p:cNvPr>
          <p:cNvSpPr>
            <a:spLocks noGrp="1" noChangeArrowheads="1"/>
          </p:cNvSpPr>
          <p:nvPr>
            <p:ph type="sldNum" sz="quarter" idx="12"/>
          </p:nvPr>
        </p:nvSpPr>
        <p:spPr>
          <a:ln/>
        </p:spPr>
        <p:txBody>
          <a:bodyPr/>
          <a:lstStyle>
            <a:lvl1pPr>
              <a:defRPr/>
            </a:lvl1pPr>
          </a:lstStyle>
          <a:p>
            <a:fld id="{43A8F8ED-5631-4C92-88B2-F5D59A17F47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58857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3FA8787-3F2F-4A24-A73E-6A112BA209B5}"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75975FF9-5FDF-4840-9A45-6848278931D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199927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353713A-26C0-43DD-ACCE-00E4DBA3C4F5}"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9E53C78-D6DB-45F5-A93D-97BC24BAA8B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39738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FD9FD8A-48D0-47E8-9885-26BD5CC507CD}"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FE2FF4C-CDE5-40C7-A4F8-5E1040F1BD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023603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11BFFA7-B3AA-448C-8AAA-85571BF8C3DD}"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0DDDB6CB-CC02-4E5F-9FC3-9E454E397F78}"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41823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2C9D418-013E-49B9-832E-5704C6F883C3}"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C713B26E-25D5-49BB-9F74-C8D4B4FE1F98}"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384153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13FD5F81-489C-416F-B6DF-31928BDA7575}"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0188986D-4CCF-4A55-A176-B9DFD8701BF5}"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607073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1FF1B740-BDC9-4942-A201-CC062166185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AD74900A-A984-4D0E-954D-E27246CE77A7}"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226706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5D61CA01-A7A8-4B9C-B6FB-8B8A2D0DFCC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C5BC374D-8E69-41AA-BA30-9EF65D55C8B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139772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5EE8DE2-AABC-4527-99C8-73EFE62C8673}"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83475607-9E77-48C4-8DB9-D7B6A14A43A5}"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606978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E651E55F-10B8-4402-B00F-1A33188F6F6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3997CF10-A28E-49B5-9ABD-DDEB13378DB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559914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8840F4CC-9B4D-4576-8E6B-349C66B56533}"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DF7229EA-F2DC-4261-A98B-065814F70A6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593770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E3A2AE03-392E-4FF3-9E84-3C572FBAB838}"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1926EFE-DF21-41D2-BE62-D7EC5A50A6C7}"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95159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55EB294-E20F-4E2B-A397-36FF75A0FE3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32A4FECB-77B3-497B-8483-2664E7090F4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266756203"/>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6B7AA89C-FB84-4486-9D82-8AF4AED69DF5}"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9449C3A-3754-4A23-9434-903709E3E3EC}"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87601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FC52248-C6E4-4A8B-BC05-7DFE3702A2F2}"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DCC0F0D-E17F-4F96-A985-19BD979F847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820639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EBC35FA1-228A-4F57-902E-FCEBAD71F01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3BD9F5D-DA6D-43F9-9C9F-9A74B80E153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308819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8428973B-66C9-4E14-8AC0-ED5413CD34BE}"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B4112D9-8EA0-4DF5-8624-FBE75D9312E7}"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084920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E4DCA270-EA54-4C3F-9BA3-D3DD0F3C16DE}"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FF5A18DA-79C2-4809-A17F-EE63F593E448}"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847789650"/>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86AD3638-A149-45C7-9F35-582F3C1AD2C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F770E5FD-AEF1-473D-A6E6-6AE2E834964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286926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06CEF9C-37F6-4293-976D-5DB4BDA80B1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8A12EDB4-7406-45B7-8B45-CFCFA4EE6D1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457810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5805D517-4E63-4988-B548-D12FB804882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7009FA98-6D09-4EDF-9AD2-BE82CEFF34CC}"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587392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985A930-C6BE-4FCE-BEBB-652D4AF1670E}"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083C51-28A9-4560-90C7-E7A685FD062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68826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242993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636668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247768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443111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4238442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910665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409512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529407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805356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93899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741582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481131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55425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766665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357765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12447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800884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7308504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4062866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3374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517012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950353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2354155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751925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556701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365074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919311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598441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568490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A406A429-B899-4960-AC3B-B1A152C27C4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4A19D0F1-F562-4045-9385-EEE6C14D1F9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84399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12A7CE-F04C-4F61-9794-42C0E378CBF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621D41C3-FCDD-43FC-8D0E-25E60C542244}"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368416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BCB9CD6C-3DFC-4D69-A9C7-EAEE8303171C}"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E9FAA2-6323-4290-B381-64CF503459F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5808680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9E89C6A8-CE6A-4C7C-8F6D-B6C0F6768EDB}"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F42DCC9-230E-4B68-9FA0-6573B536164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1690969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C9AABFDC-C071-4824-8CD5-59339A57CC0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1275A1E5-AC97-49CD-A68A-0644583EAA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9444120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9D41252-5994-45DF-BCD9-481B891FD29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EB787408-B7E3-4FAF-810D-993631A64B19}"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6756673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DDF040A0-06DF-494B-9C1B-E69A8E02EF7F}"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56314E90-6BB7-48CA-A8BE-BCFEFE5AEF3E}"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591561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4B67C8E9-F326-495E-9240-03E40488BED0}"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9B4960F2-0AA2-4871-AE6D-A89CBA004D5B}"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901413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784CFA01-BEAA-4513-B751-FDBC94B59D54}"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BD337D94-B23C-4A6E-8A88-A24995A446C3}"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9794753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366EBA0F-6D83-4980-9476-94F8F0DED937}"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824D4D0-AA5C-44D9-AF1F-C43AF0C973FF}"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3944890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219170" eaLnBrk="0" fontAlgn="base" hangingPunct="0">
              <a:spcBef>
                <a:spcPct val="0"/>
              </a:spcBef>
              <a:spcAft>
                <a:spcPct val="0"/>
              </a:spcAft>
              <a:defRPr/>
            </a:pPr>
            <a:fld id="{238D854A-F8AA-457D-8600-BB2E932E6951}" type="datetimeFigureOut">
              <a:rPr lang="en-US" smtClean="0">
                <a:solidFill>
                  <a:prstClr val="black">
                    <a:tint val="75000"/>
                  </a:prstClr>
                </a:solidFill>
                <a:latin typeface="Arial" panose="020B0604020202020204" pitchFamily="34" charset="0"/>
              </a:rPr>
              <a:pPr defTabSz="1219170" eaLnBrk="0" fontAlgn="base" hangingPunct="0">
                <a:spcBef>
                  <a:spcPct val="0"/>
                </a:spcBef>
                <a:spcAft>
                  <a:spcPct val="0"/>
                </a:spcAft>
                <a:defRPr/>
              </a:pPr>
              <a:t>7/12/2025</a:t>
            </a:fld>
            <a:endParaRPr lang="en-US">
              <a:solidFill>
                <a:prstClr val="black">
                  <a:tint val="75000"/>
                </a:prstClr>
              </a:solidFill>
              <a:latin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1219170" eaLnBrk="0" fontAlgn="base" hangingPunct="0">
              <a:spcBef>
                <a:spcPct val="0"/>
              </a:spcBef>
              <a:spcAft>
                <a:spcPct val="0"/>
              </a:spcAft>
            </a:pPr>
            <a:fld id="{23C5F09A-ADB4-4F7B-9E27-E26F1883C741}" type="slidenum">
              <a:rPr lang="en-US" altLang="en-US" smtClean="0">
                <a:latin typeface="Arial" panose="020B0604020202020204" pitchFamily="34" charset="0"/>
              </a:rPr>
              <a:pPr defTabSz="1219170" eaLnBrk="0" fontAlgn="base" hangingPunct="0">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943482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6.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6.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6.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hyperlink" Target="https://www.facebook.com/groups/629898828017053"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6.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6.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6.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pic>
        <p:nvPicPr>
          <p:cNvPr id="615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299" y="-960967"/>
            <a:ext cx="11303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93305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pic>
        <p:nvPicPr>
          <p:cNvPr id="615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299" y="-960967"/>
            <a:ext cx="11303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714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7/12/2025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62B1D44-6855-4F1D-B7AB-5050D5ED059D}" type="datetimeFigureOut">
              <a:rPr lang="en-US" smtClean="0">
                <a:solidFill>
                  <a:prstClr val="black">
                    <a:tint val="75000"/>
                  </a:prstClr>
                </a:solidFill>
              </a:rPr>
              <a:pPr/>
              <a:t>7/12/2025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AE11BE4-BE68-4549-B5EE-E1920BD5AB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0379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C99BBE90-87D9-4A9B-B6DE-4C78E33A0E7E}"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spTree>
    <p:extLst>
      <p:ext uri="{BB962C8B-B14F-4D97-AF65-F5344CB8AC3E}">
        <p14:creationId xmlns:p14="http://schemas.microsoft.com/office/powerpoint/2010/main" val="40006579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113B1EAC-4D54-4B48-BEEF-1B9B17AADC9A}"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spTree>
    <p:extLst>
      <p:ext uri="{BB962C8B-B14F-4D97-AF65-F5344CB8AC3E}">
        <p14:creationId xmlns:p14="http://schemas.microsoft.com/office/powerpoint/2010/main" val="31443216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slow">
    <p:random/>
  </p:transition>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9155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pic>
        <p:nvPicPr>
          <p:cNvPr id="615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299" y="-960967"/>
            <a:ext cx="11303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5443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pic>
        <p:nvPicPr>
          <p:cNvPr id="615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299" y="-960967"/>
            <a:ext cx="11303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34613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1219170" eaLnBrk="0" fontAlgn="base" hangingPunct="0">
              <a:spcBef>
                <a:spcPct val="0"/>
              </a:spcBef>
              <a:spcAft>
                <a:spcPct val="0"/>
              </a:spcAft>
            </a:pPr>
            <a:fld id="{EFA525E3-7B82-4C73-B9D5-A4BCC9D72294}" type="slidenum">
              <a:rPr lang="en-US" altLang="vi-VN" smtClean="0">
                <a:latin typeface="Arial" panose="020B0604020202020204" pitchFamily="34" charset="0"/>
              </a:rPr>
              <a:pPr defTabSz="1219170" eaLnBrk="0" fontAlgn="base" hangingPunct="0">
                <a:spcBef>
                  <a:spcPct val="0"/>
                </a:spcBef>
                <a:spcAft>
                  <a:spcPct val="0"/>
                </a:spcAft>
              </a:pPr>
              <a:t>‹#›</a:t>
            </a:fld>
            <a:endParaRPr lang="en-US" altLang="vi-VN">
              <a:latin typeface="Arial" panose="020B0604020202020204" pitchFamily="34" charset="0"/>
            </a:endParaRPr>
          </a:p>
        </p:txBody>
      </p:sp>
      <p:pic>
        <p:nvPicPr>
          <p:cNvPr id="615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30299" y="-960967"/>
            <a:ext cx="1130300" cy="1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5618" y="6411385"/>
            <a:ext cx="1087967" cy="83099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3BECA"/>
                </a:solidFill>
                <a:effectLst/>
                <a:uLnTx/>
                <a:uFillTx/>
                <a:latin typeface="UTM Flavour" panose="02040603050506020204"/>
                <a:ea typeface="+mn-ea"/>
                <a:cs typeface="+mn-cs"/>
              </a:rPr>
              <a:t>MăngNon</a:t>
            </a:r>
          </a:p>
        </p:txBody>
      </p:sp>
      <p:pic>
        <p:nvPicPr>
          <p:cNvPr id="615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29933" y="6176434"/>
            <a:ext cx="1151467"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p:nvPr userDrawn="1"/>
        </p:nvSpPr>
        <p:spPr>
          <a:xfrm>
            <a:off x="3333751" y="6900334"/>
            <a:ext cx="6229349" cy="692497"/>
          </a:xfrm>
          <a:prstGeom prst="rect">
            <a:avLst/>
          </a:prstGeom>
          <a:noFill/>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rPr>
              <a:t>MĂNG NON – TÀI LIỆU TIỂU HỌC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truy cập: </a:t>
            </a: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altLang="en-US" sz="1300" b="0" i="0" u="none" strike="noStrike" kern="1200" cap="none" spc="0" normalizeH="0" baseline="0" noProof="0">
              <a:ln>
                <a:noFill/>
              </a:ln>
              <a:solidFill>
                <a:srgbClr val="344E6D"/>
              </a:solidFill>
              <a:effectLst/>
              <a:uLnTx/>
              <a:uFillTx/>
              <a:latin typeface="SVN-Newton" panose="02040603050506020204"/>
              <a:ea typeface="+mn-ea"/>
              <a:cs typeface="Times New Roman" panose="02020603050405020304" pitchFamily="18" charset="0"/>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rPr>
              <a:t>SĐT ZALO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0382348780</a:t>
            </a:r>
            <a:r>
              <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mn-cs"/>
              </a:rPr>
              <a:t> - </a:t>
            </a:r>
            <a:r>
              <a:rPr kumimoji="0" lang="en-US" altLang="en-US" sz="1300" b="1" i="0" u="sng" strike="noStrike" kern="1200" cap="none" spc="0" normalizeH="0" baseline="0" noProof="0">
                <a:ln>
                  <a:noFill/>
                </a:ln>
                <a:solidFill>
                  <a:srgbClr val="0D4370"/>
                </a:solidFill>
                <a:effectLst/>
                <a:uLnTx/>
                <a:uFillTx/>
                <a:latin typeface="SVN-Newton" panose="02040603050506020204"/>
                <a:ea typeface="+mn-ea"/>
                <a:cs typeface="+mn-cs"/>
              </a:rPr>
              <a:t>0984848929</a:t>
            </a:r>
            <a:endParaRPr kumimoji="0" lang="en-US" altLang="en-US" sz="1300" b="1" i="0" u="none" strike="noStrike" kern="1200" cap="none" spc="0" normalizeH="0" baseline="0" noProof="0">
              <a:ln>
                <a:noFill/>
              </a:ln>
              <a:solidFill>
                <a:srgbClr val="0D4370"/>
              </a:solidFill>
              <a:effectLst/>
              <a:uLnTx/>
              <a:uFillTx/>
              <a:latin typeface="SVN-Newton" panose="02040603050506020204"/>
              <a:ea typeface="+mn-ea"/>
              <a:cs typeface="Times New Roman" panose="02020603050405020304" pitchFamily="18" charset="0"/>
            </a:endParaRPr>
          </a:p>
        </p:txBody>
      </p:sp>
      <p:pic>
        <p:nvPicPr>
          <p:cNvPr id="6155"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192001" y="4980517"/>
            <a:ext cx="1130300"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71095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4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4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slide" Target="slide4.xml"/><Relationship Id="rId5" Type="http://schemas.openxmlformats.org/officeDocument/2006/relationships/slide" Target="slide3.xml"/><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slide" Target="slide6.xml"/><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0.xml"/><Relationship Id="rId1" Type="http://schemas.openxmlformats.org/officeDocument/2006/relationships/tags" Target="../tags/tag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8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9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10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11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33.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5.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9785" y="187449"/>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304482"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Picture 12"/>
          <p:cNvPicPr>
            <a:picLocks noChangeAspect="1"/>
          </p:cNvPicPr>
          <p:nvPr/>
        </p:nvPicPr>
        <p:blipFill rotWithShape="1">
          <a:blip r:embed="rId5"/>
          <a:srcRect l="46706" t="17232" r="34334" b="70621"/>
          <a:stretch/>
        </p:blipFill>
        <p:spPr>
          <a:xfrm rot="16200000">
            <a:off x="1795113" y="1583354"/>
            <a:ext cx="1232035" cy="1222411"/>
          </a:xfrm>
          <a:prstGeom prst="rect">
            <a:avLst/>
          </a:prstGeom>
        </p:spPr>
      </p:pic>
      <p:pic>
        <p:nvPicPr>
          <p:cNvPr id="15" name="Picture 14"/>
          <p:cNvPicPr>
            <a:picLocks noChangeAspect="1"/>
          </p:cNvPicPr>
          <p:nvPr/>
        </p:nvPicPr>
        <p:blipFill rotWithShape="1">
          <a:blip r:embed="rId5"/>
          <a:srcRect l="46767" t="75965" r="34272" b="11313"/>
          <a:stretch/>
        </p:blipFill>
        <p:spPr>
          <a:xfrm rot="16200000">
            <a:off x="3585413" y="1554478"/>
            <a:ext cx="1232034" cy="1280160"/>
          </a:xfrm>
          <a:prstGeom prst="rect">
            <a:avLst/>
          </a:prstGeom>
        </p:spPr>
      </p:pic>
      <p:pic>
        <p:nvPicPr>
          <p:cNvPr id="17" name="Picture 16"/>
          <p:cNvPicPr>
            <a:picLocks noChangeAspect="1"/>
          </p:cNvPicPr>
          <p:nvPr/>
        </p:nvPicPr>
        <p:blipFill rotWithShape="1">
          <a:blip r:embed="rId6"/>
          <a:srcRect l="30981" t="8819" r="50947" b="78842"/>
          <a:stretch/>
        </p:blipFill>
        <p:spPr>
          <a:xfrm rot="16200000">
            <a:off x="1785494" y="3036770"/>
            <a:ext cx="1174281" cy="1241657"/>
          </a:xfrm>
          <a:prstGeom prst="rect">
            <a:avLst/>
          </a:prstGeom>
        </p:spPr>
      </p:pic>
      <p:pic>
        <p:nvPicPr>
          <p:cNvPr id="20" name="Picture 19"/>
          <p:cNvPicPr>
            <a:picLocks noChangeAspect="1"/>
          </p:cNvPicPr>
          <p:nvPr/>
        </p:nvPicPr>
        <p:blipFill rotWithShape="1">
          <a:blip r:embed="rId5"/>
          <a:srcRect l="46911" t="36772" r="34869" b="50889"/>
          <a:stretch/>
        </p:blipFill>
        <p:spPr>
          <a:xfrm rot="16200000">
            <a:off x="6718436" y="1597791"/>
            <a:ext cx="1183908" cy="1241659"/>
          </a:xfrm>
          <a:prstGeom prst="rect">
            <a:avLst/>
          </a:prstGeom>
        </p:spPr>
      </p:pic>
      <p:pic>
        <p:nvPicPr>
          <p:cNvPr id="21" name="Picture 20"/>
          <p:cNvPicPr>
            <a:picLocks noChangeAspect="1"/>
          </p:cNvPicPr>
          <p:nvPr/>
        </p:nvPicPr>
        <p:blipFill rotWithShape="1">
          <a:blip r:embed="rId5"/>
          <a:srcRect l="29522" t="48413" r="51369" b="39344"/>
          <a:stretch/>
        </p:blipFill>
        <p:spPr>
          <a:xfrm rot="16200000">
            <a:off x="8542422" y="1631477"/>
            <a:ext cx="1241660" cy="1232037"/>
          </a:xfrm>
          <a:prstGeom prst="rect">
            <a:avLst/>
          </a:prstGeom>
        </p:spPr>
      </p:pic>
      <p:pic>
        <p:nvPicPr>
          <p:cNvPr id="22" name="Picture 21"/>
          <p:cNvPicPr>
            <a:picLocks noChangeAspect="1"/>
          </p:cNvPicPr>
          <p:nvPr/>
        </p:nvPicPr>
        <p:blipFill rotWithShape="1">
          <a:blip r:embed="rId5"/>
          <a:srcRect l="31277" t="67475" r="50355" b="20473"/>
          <a:stretch/>
        </p:blipFill>
        <p:spPr>
          <a:xfrm rot="16200000">
            <a:off x="6699185" y="3108958"/>
            <a:ext cx="1193534" cy="1212783"/>
          </a:xfrm>
          <a:prstGeom prst="rect">
            <a:avLst/>
          </a:prstGeom>
        </p:spPr>
      </p:pic>
      <p:pic>
        <p:nvPicPr>
          <p:cNvPr id="23" name="Picture 22"/>
          <p:cNvPicPr>
            <a:picLocks noChangeAspect="1"/>
          </p:cNvPicPr>
          <p:nvPr/>
        </p:nvPicPr>
        <p:blipFill rotWithShape="1">
          <a:blip r:embed="rId5"/>
          <a:srcRect l="29523" t="29379" r="52406" b="58856"/>
          <a:stretch/>
        </p:blipFill>
        <p:spPr>
          <a:xfrm rot="16200000">
            <a:off x="8571298" y="3149828"/>
            <a:ext cx="1174283" cy="1183910"/>
          </a:xfrm>
          <a:prstGeom prst="rect">
            <a:avLst/>
          </a:prstGeom>
        </p:spPr>
      </p:pic>
      <p:sp>
        <p:nvSpPr>
          <p:cNvPr id="2" name="TextBox 1"/>
          <p:cNvSpPr txBox="1"/>
          <p:nvPr/>
        </p:nvSpPr>
        <p:spPr>
          <a:xfrm>
            <a:off x="3022336" y="1500901"/>
            <a:ext cx="795131" cy="1323439"/>
          </a:xfrm>
          <a:prstGeom prst="rect">
            <a:avLst/>
          </a:prstGeom>
          <a:noFill/>
        </p:spPr>
        <p:txBody>
          <a:bodyPr wrap="square" rtlCol="0">
            <a:spAutoFit/>
          </a:bodyPr>
          <a:lstStyle/>
          <a:p>
            <a:r>
              <a:rPr lang="en-US" sz="8000" dirty="0">
                <a:solidFill>
                  <a:srgbClr val="7030A0"/>
                </a:solidFill>
              </a:rPr>
              <a:t>-</a:t>
            </a:r>
            <a:r>
              <a:rPr lang="en-US" sz="2800" dirty="0"/>
              <a:t> </a:t>
            </a:r>
            <a:endParaRPr lang="en-US" dirty="0"/>
          </a:p>
        </p:txBody>
      </p:sp>
      <p:sp>
        <p:nvSpPr>
          <p:cNvPr id="24" name="TextBox 23"/>
          <p:cNvSpPr txBox="1"/>
          <p:nvPr/>
        </p:nvSpPr>
        <p:spPr>
          <a:xfrm>
            <a:off x="3035683" y="2921300"/>
            <a:ext cx="795131" cy="1323439"/>
          </a:xfrm>
          <a:prstGeom prst="rect">
            <a:avLst/>
          </a:prstGeom>
          <a:noFill/>
        </p:spPr>
        <p:txBody>
          <a:bodyPr wrap="square" rtlCol="0">
            <a:spAutoFit/>
          </a:bodyPr>
          <a:lstStyle/>
          <a:p>
            <a:r>
              <a:rPr lang="en-US" sz="8000" dirty="0">
                <a:solidFill>
                  <a:srgbClr val="7030A0"/>
                </a:solidFill>
              </a:rPr>
              <a:t>-</a:t>
            </a:r>
            <a:r>
              <a:rPr lang="en-US" sz="2800" dirty="0"/>
              <a:t> </a:t>
            </a:r>
            <a:endParaRPr lang="en-US" dirty="0"/>
          </a:p>
        </p:txBody>
      </p:sp>
      <p:sp>
        <p:nvSpPr>
          <p:cNvPr id="25" name="TextBox 24"/>
          <p:cNvSpPr txBox="1"/>
          <p:nvPr/>
        </p:nvSpPr>
        <p:spPr>
          <a:xfrm>
            <a:off x="7973439" y="1500900"/>
            <a:ext cx="795131" cy="1323439"/>
          </a:xfrm>
          <a:prstGeom prst="rect">
            <a:avLst/>
          </a:prstGeom>
          <a:noFill/>
        </p:spPr>
        <p:txBody>
          <a:bodyPr wrap="square" rtlCol="0">
            <a:spAutoFit/>
          </a:bodyPr>
          <a:lstStyle/>
          <a:p>
            <a:r>
              <a:rPr lang="en-US" sz="8000" dirty="0">
                <a:solidFill>
                  <a:srgbClr val="7030A0"/>
                </a:solidFill>
              </a:rPr>
              <a:t>-</a:t>
            </a:r>
            <a:r>
              <a:rPr lang="en-US" sz="2800" dirty="0"/>
              <a:t> </a:t>
            </a:r>
            <a:endParaRPr lang="en-US" dirty="0"/>
          </a:p>
        </p:txBody>
      </p:sp>
      <p:sp>
        <p:nvSpPr>
          <p:cNvPr id="26" name="TextBox 25"/>
          <p:cNvSpPr txBox="1"/>
          <p:nvPr/>
        </p:nvSpPr>
        <p:spPr>
          <a:xfrm>
            <a:off x="8011197" y="2988678"/>
            <a:ext cx="795131" cy="1323439"/>
          </a:xfrm>
          <a:prstGeom prst="rect">
            <a:avLst/>
          </a:prstGeom>
          <a:noFill/>
        </p:spPr>
        <p:txBody>
          <a:bodyPr wrap="square" rtlCol="0">
            <a:spAutoFit/>
          </a:bodyPr>
          <a:lstStyle/>
          <a:p>
            <a:r>
              <a:rPr lang="en-US" sz="8000" dirty="0">
                <a:solidFill>
                  <a:srgbClr val="7030A0"/>
                </a:solidFill>
              </a:rPr>
              <a:t>-</a:t>
            </a:r>
            <a:r>
              <a:rPr lang="en-US" sz="2800" dirty="0"/>
              <a:t> </a:t>
            </a:r>
            <a:endParaRPr lang="en-US" dirty="0"/>
          </a:p>
        </p:txBody>
      </p:sp>
      <p:pic>
        <p:nvPicPr>
          <p:cNvPr id="27" name="Picture 26"/>
          <p:cNvPicPr>
            <a:picLocks noChangeAspect="1"/>
          </p:cNvPicPr>
          <p:nvPr/>
        </p:nvPicPr>
        <p:blipFill rotWithShape="1">
          <a:blip r:embed="rId6"/>
          <a:srcRect l="47340" t="56271" r="34764" b="31284"/>
          <a:stretch/>
        </p:blipFill>
        <p:spPr>
          <a:xfrm rot="16200000">
            <a:off x="3689160" y="3073856"/>
            <a:ext cx="1162878" cy="1252330"/>
          </a:xfrm>
          <a:prstGeom prst="rect">
            <a:avLst/>
          </a:prstGeom>
        </p:spPr>
      </p:pic>
    </p:spTree>
    <p:extLst>
      <p:ext uri="{BB962C8B-B14F-4D97-AF65-F5344CB8AC3E}">
        <p14:creationId xmlns:p14="http://schemas.microsoft.com/office/powerpoint/2010/main" val="2567155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lvl="0" algn="ctr">
              <a:defRPr/>
            </a:pPr>
            <a:r>
              <a:rPr lang="vi-VN" sz="3200" b="1" dirty="0">
                <a:solidFill>
                  <a:srgbClr val="FF0000"/>
                </a:solidFill>
                <a:cs typeface="Calibri" panose="020F0502020204030204" pitchFamily="34" charset="0"/>
              </a:rPr>
              <a:t>2</a:t>
            </a:r>
            <a:r>
              <a:rPr lang="en-US" sz="3200" b="1" dirty="0">
                <a:solidFill>
                  <a:srgbClr val="FF0000"/>
                </a:solidFill>
                <a:cs typeface="Calibri" panose="020F0502020204030204" pitchFamily="34" charset="0"/>
              </a:rPr>
              <a:t>. </a:t>
            </a:r>
            <a:r>
              <a:rPr lang="vi-VN" sz="3200" dirty="0">
                <a:solidFill>
                  <a:srgbClr val="002060"/>
                </a:solidFill>
                <a:cs typeface="Calibri" panose="020F0502020204030204" pitchFamily="34" charset="0"/>
              </a:rPr>
              <a:t>Tìm thêm 3 – 5 cặp từ chỉ đặc điểm có nghĩa trái ngược nhau </a:t>
            </a:r>
            <a:endParaRPr kumimoji="0" lang="en-US" sz="3200" i="1" u="none" strike="noStrike" kern="1200" cap="none" spc="0" normalizeH="0" baseline="0" noProof="0" dirty="0">
              <a:ln>
                <a:noFill/>
              </a:ln>
              <a:solidFill>
                <a:srgbClr val="002060"/>
              </a:solidFill>
              <a:effectLst/>
              <a:uLnTx/>
              <a:uFillTx/>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1428049" y="1638722"/>
            <a:ext cx="3442334" cy="584775"/>
          </a:xfrm>
          <a:custGeom>
            <a:avLst/>
            <a:gdLst>
              <a:gd name="connsiteX0" fmla="*/ 0 w 3442334"/>
              <a:gd name="connsiteY0" fmla="*/ 97464 h 584775"/>
              <a:gd name="connsiteX1" fmla="*/ 97464 w 3442334"/>
              <a:gd name="connsiteY1" fmla="*/ 0 h 584775"/>
              <a:gd name="connsiteX2" fmla="*/ 3344870 w 3442334"/>
              <a:gd name="connsiteY2" fmla="*/ 0 h 584775"/>
              <a:gd name="connsiteX3" fmla="*/ 3442334 w 3442334"/>
              <a:gd name="connsiteY3" fmla="*/ 97464 h 584775"/>
              <a:gd name="connsiteX4" fmla="*/ 3442334 w 3442334"/>
              <a:gd name="connsiteY4" fmla="*/ 487311 h 584775"/>
              <a:gd name="connsiteX5" fmla="*/ 3344870 w 3442334"/>
              <a:gd name="connsiteY5" fmla="*/ 584775 h 584775"/>
              <a:gd name="connsiteX6" fmla="*/ 97464 w 3442334"/>
              <a:gd name="connsiteY6" fmla="*/ 584775 h 584775"/>
              <a:gd name="connsiteX7" fmla="*/ 0 w 3442334"/>
              <a:gd name="connsiteY7" fmla="*/ 487311 h 584775"/>
              <a:gd name="connsiteX8" fmla="*/ 0 w 344233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334" h="584775" fill="none" extrusionOk="0">
                <a:moveTo>
                  <a:pt x="0" y="97464"/>
                </a:moveTo>
                <a:cubicBezTo>
                  <a:pt x="8843" y="43506"/>
                  <a:pt x="48731" y="-1385"/>
                  <a:pt x="97464" y="0"/>
                </a:cubicBezTo>
                <a:cubicBezTo>
                  <a:pt x="703641" y="-92648"/>
                  <a:pt x="2882215" y="-63196"/>
                  <a:pt x="3344870" y="0"/>
                </a:cubicBezTo>
                <a:cubicBezTo>
                  <a:pt x="3401472" y="2396"/>
                  <a:pt x="3441681" y="39319"/>
                  <a:pt x="3442334" y="97464"/>
                </a:cubicBezTo>
                <a:cubicBezTo>
                  <a:pt x="3458549" y="215451"/>
                  <a:pt x="3419675" y="344377"/>
                  <a:pt x="3442334" y="487311"/>
                </a:cubicBezTo>
                <a:cubicBezTo>
                  <a:pt x="3444782" y="545912"/>
                  <a:pt x="3396031" y="595092"/>
                  <a:pt x="3344870" y="584775"/>
                </a:cubicBezTo>
                <a:cubicBezTo>
                  <a:pt x="1907737" y="552282"/>
                  <a:pt x="738919" y="464802"/>
                  <a:pt x="97464" y="584775"/>
                </a:cubicBezTo>
                <a:cubicBezTo>
                  <a:pt x="44523" y="586813"/>
                  <a:pt x="3837" y="539820"/>
                  <a:pt x="0" y="487311"/>
                </a:cubicBezTo>
                <a:cubicBezTo>
                  <a:pt x="24501" y="401251"/>
                  <a:pt x="-14065" y="186892"/>
                  <a:pt x="0" y="97464"/>
                </a:cubicBezTo>
                <a:close/>
              </a:path>
              <a:path w="3442334" h="584775" stroke="0" extrusionOk="0">
                <a:moveTo>
                  <a:pt x="0" y="97464"/>
                </a:moveTo>
                <a:cubicBezTo>
                  <a:pt x="1813" y="43845"/>
                  <a:pt x="51378" y="-6856"/>
                  <a:pt x="97464" y="0"/>
                </a:cubicBezTo>
                <a:cubicBezTo>
                  <a:pt x="1353727" y="-3130"/>
                  <a:pt x="2156140" y="101176"/>
                  <a:pt x="3344870" y="0"/>
                </a:cubicBezTo>
                <a:cubicBezTo>
                  <a:pt x="3399410" y="1359"/>
                  <a:pt x="3446959" y="49747"/>
                  <a:pt x="3442334" y="97464"/>
                </a:cubicBezTo>
                <a:cubicBezTo>
                  <a:pt x="3463296" y="142587"/>
                  <a:pt x="3465084" y="378163"/>
                  <a:pt x="3442334" y="487311"/>
                </a:cubicBezTo>
                <a:cubicBezTo>
                  <a:pt x="3442446" y="538007"/>
                  <a:pt x="3394505" y="578814"/>
                  <a:pt x="3344870" y="584775"/>
                </a:cubicBezTo>
                <a:cubicBezTo>
                  <a:pt x="2375411" y="423530"/>
                  <a:pt x="1436697" y="541015"/>
                  <a:pt x="97464" y="584775"/>
                </a:cubicBezTo>
                <a:cubicBezTo>
                  <a:pt x="36043" y="589489"/>
                  <a:pt x="6817" y="542129"/>
                  <a:pt x="0" y="487311"/>
                </a:cubicBezTo>
                <a:cubicBezTo>
                  <a:pt x="-13519" y="307862"/>
                  <a:pt x="31316" y="274371"/>
                  <a:pt x="0" y="9746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M: </a:t>
            </a:r>
            <a:r>
              <a:rPr lang="en-US" sz="3200" dirty="0" err="1">
                <a:solidFill>
                  <a:srgbClr val="7030A0"/>
                </a:solidFill>
                <a:latin typeface="Arial" panose="020B0604020202020204" pitchFamily="34" charset="0"/>
                <a:cs typeface="Arial" panose="020B0604020202020204" pitchFamily="34" charset="0"/>
              </a:rPr>
              <a:t>nhanh</a:t>
            </a:r>
            <a:r>
              <a:rPr lang="en-US" sz="3200" dirty="0">
                <a:solidFill>
                  <a:srgbClr val="7030A0"/>
                </a:solidFill>
                <a:latin typeface="Arial" panose="020B0604020202020204" pitchFamily="34" charset="0"/>
                <a:cs typeface="Arial" panose="020B0604020202020204" pitchFamily="34" charset="0"/>
              </a:rPr>
              <a:t> – </a:t>
            </a:r>
            <a:r>
              <a:rPr lang="en-US" sz="3200" dirty="0" err="1">
                <a:solidFill>
                  <a:srgbClr val="7030A0"/>
                </a:solidFill>
                <a:latin typeface="Arial" panose="020B0604020202020204" pitchFamily="34" charset="0"/>
                <a:cs typeface="Arial" panose="020B0604020202020204" pitchFamily="34" charset="0"/>
              </a:rPr>
              <a:t>chậm</a:t>
            </a:r>
            <a:endParaRPr kumimoji="0" lang="vi-VN" sz="32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400000"/>
                    </a14:imgEffect>
                    <a14:imgEffect>
                      <a14:brightnessContrast bright="40000" contrast="-40000"/>
                    </a14:imgEffect>
                  </a14:imgLayer>
                </a14:imgProps>
              </a:ext>
            </a:extLst>
          </a:blip>
          <a:srcRect l="24867" t="18507" r="36753" b="12300"/>
          <a:stretch/>
        </p:blipFill>
        <p:spPr>
          <a:xfrm rot="16200000">
            <a:off x="3451633" y="592929"/>
            <a:ext cx="3286587" cy="6904614"/>
          </a:xfrm>
          <a:prstGeom prst="rect">
            <a:avLst/>
          </a:prstGeom>
        </p:spPr>
      </p:pic>
      <p:pic>
        <p:nvPicPr>
          <p:cNvPr id="11" name="Picture 10">
            <a:extLst>
              <a:ext uri="{FF2B5EF4-FFF2-40B4-BE49-F238E27FC236}">
                <a16:creationId xmlns:a16="http://schemas.microsoft.com/office/drawing/2014/main" id="{40A233FF-2B23-47B2-B94E-7855490369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4052" y="4212516"/>
            <a:ext cx="2079498" cy="1192069"/>
          </a:xfrm>
          <a:prstGeom prst="rect">
            <a:avLst/>
          </a:prstGeom>
        </p:spPr>
      </p:pic>
      <p:pic>
        <p:nvPicPr>
          <p:cNvPr id="12" name="Picture 11">
            <a:extLst>
              <a:ext uri="{FF2B5EF4-FFF2-40B4-BE49-F238E27FC236}">
                <a16:creationId xmlns:a16="http://schemas.microsoft.com/office/drawing/2014/main" id="{D78FDE8E-52F3-46BF-ABD2-DE64FD0EF43D}"/>
              </a:ext>
            </a:extLst>
          </p:cNvPr>
          <p:cNvPicPr>
            <a:picLocks noChangeAspect="1"/>
          </p:cNvPicPr>
          <p:nvPr/>
        </p:nvPicPr>
        <p:blipFill rotWithShape="1">
          <a:blip r:embed="rId9"/>
          <a:srcRect b="53622"/>
          <a:stretch/>
        </p:blipFill>
        <p:spPr>
          <a:xfrm>
            <a:off x="8647828" y="3985280"/>
            <a:ext cx="2531945" cy="454471"/>
          </a:xfrm>
          <a:prstGeom prst="rect">
            <a:avLst/>
          </a:prstGeom>
        </p:spPr>
      </p:pic>
      <p:cxnSp>
        <p:nvCxnSpPr>
          <p:cNvPr id="2" name="Straight Connector 1">
            <a:extLst>
              <a:ext uri="{FF2B5EF4-FFF2-40B4-BE49-F238E27FC236}">
                <a16:creationId xmlns:a16="http://schemas.microsoft.com/office/drawing/2014/main" id="{4B224D9A-3209-E03B-6E30-3B377A8B1242}"/>
              </a:ext>
            </a:extLst>
          </p:cNvPr>
          <p:cNvCxnSpPr/>
          <p:nvPr/>
        </p:nvCxnSpPr>
        <p:spPr>
          <a:xfrm>
            <a:off x="1937656" y="1012370"/>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4EDEA1C-50B7-5E37-4C24-DE482E0801C4}"/>
              </a:ext>
            </a:extLst>
          </p:cNvPr>
          <p:cNvCxnSpPr>
            <a:cxnSpLocks/>
          </p:cNvCxnSpPr>
          <p:nvPr/>
        </p:nvCxnSpPr>
        <p:spPr>
          <a:xfrm>
            <a:off x="4728425" y="1001483"/>
            <a:ext cx="3501175"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48D01E8-40C3-FB0A-9118-A69B4ADC8AF7}"/>
              </a:ext>
            </a:extLst>
          </p:cNvPr>
          <p:cNvCxnSpPr>
            <a:cxnSpLocks/>
          </p:cNvCxnSpPr>
          <p:nvPr/>
        </p:nvCxnSpPr>
        <p:spPr>
          <a:xfrm>
            <a:off x="8444624" y="1001483"/>
            <a:ext cx="211451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A27FB9-E133-9539-5332-87CAB690A367}"/>
              </a:ext>
            </a:extLst>
          </p:cNvPr>
          <p:cNvCxnSpPr>
            <a:cxnSpLocks/>
          </p:cNvCxnSpPr>
          <p:nvPr/>
        </p:nvCxnSpPr>
        <p:spPr>
          <a:xfrm>
            <a:off x="5004738" y="1464820"/>
            <a:ext cx="211451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250"/>
                                </p:stCondLst>
                                <p:childTnLst>
                                  <p:par>
                                    <p:cTn id="13" presetID="22" presetClass="entr" presetSubtype="8"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000"/>
                                </p:stCondLst>
                                <p:childTnLst>
                                  <p:par>
                                    <p:cTn id="17" presetID="22" presetClass="entr" presetSubtype="8"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2" presetClass="entr" presetSubtype="4" fill="hold" nodeType="withEffect" p14:presetBounceEnd="60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0000">
                                          <p:cBhvr additive="base">
                                            <p:cTn id="32"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33"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250"/>
                                </p:stCondLst>
                                <p:childTnLst>
                                  <p:par>
                                    <p:cTn id="13" presetID="22" presetClass="entr" presetSubtype="8"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000"/>
                                </p:stCondLst>
                                <p:childTnLst>
                                  <p:par>
                                    <p:cTn id="17" presetID="22" presetClass="entr" presetSubtype="8"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750" fill="hold"/>
                                            <p:tgtEl>
                                              <p:spTgt spid="11"/>
                                            </p:tgtEl>
                                            <p:attrNameLst>
                                              <p:attrName>ppt_x</p:attrName>
                                            </p:attrNameLst>
                                          </p:cBhvr>
                                          <p:tavLst>
                                            <p:tav tm="0">
                                              <p:val>
                                                <p:strVal val="#ppt_x"/>
                                              </p:val>
                                            </p:tav>
                                            <p:tav tm="100000">
                                              <p:val>
                                                <p:strVal val="#ppt_x"/>
                                              </p:val>
                                            </p:tav>
                                          </p:tavLst>
                                        </p:anim>
                                        <p:anim calcmode="lin" valueType="num">
                                          <p:cBhvr additive="base">
                                            <p:cTn id="33"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259593" y="373960"/>
            <a:ext cx="12081235"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Calibri" panose="020F0502020204030204" pitchFamily="34" charset="0"/>
              </a:rPr>
              <a:t>2</a:t>
            </a:r>
            <a:r>
              <a:rPr kumimoji="0" lang="en-US" sz="32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Tìm thêm 3 – 5 cặp từ chỉ đặc điểm có nghĩa trái ngược nhau </a:t>
            </a:r>
            <a:endParaRPr kumimoji="0" lang="en-US" sz="3200" b="0" i="1"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1428049" y="1638722"/>
            <a:ext cx="3442334" cy="584775"/>
          </a:xfrm>
          <a:custGeom>
            <a:avLst/>
            <a:gdLst>
              <a:gd name="connsiteX0" fmla="*/ 0 w 3442334"/>
              <a:gd name="connsiteY0" fmla="*/ 97464 h 584775"/>
              <a:gd name="connsiteX1" fmla="*/ 97464 w 3442334"/>
              <a:gd name="connsiteY1" fmla="*/ 0 h 584775"/>
              <a:gd name="connsiteX2" fmla="*/ 3344870 w 3442334"/>
              <a:gd name="connsiteY2" fmla="*/ 0 h 584775"/>
              <a:gd name="connsiteX3" fmla="*/ 3442334 w 3442334"/>
              <a:gd name="connsiteY3" fmla="*/ 97464 h 584775"/>
              <a:gd name="connsiteX4" fmla="*/ 3442334 w 3442334"/>
              <a:gd name="connsiteY4" fmla="*/ 487311 h 584775"/>
              <a:gd name="connsiteX5" fmla="*/ 3344870 w 3442334"/>
              <a:gd name="connsiteY5" fmla="*/ 584775 h 584775"/>
              <a:gd name="connsiteX6" fmla="*/ 97464 w 3442334"/>
              <a:gd name="connsiteY6" fmla="*/ 584775 h 584775"/>
              <a:gd name="connsiteX7" fmla="*/ 0 w 3442334"/>
              <a:gd name="connsiteY7" fmla="*/ 487311 h 584775"/>
              <a:gd name="connsiteX8" fmla="*/ 0 w 344233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334" h="584775" fill="none" extrusionOk="0">
                <a:moveTo>
                  <a:pt x="0" y="97464"/>
                </a:moveTo>
                <a:cubicBezTo>
                  <a:pt x="8843" y="43506"/>
                  <a:pt x="48731" y="-1385"/>
                  <a:pt x="97464" y="0"/>
                </a:cubicBezTo>
                <a:cubicBezTo>
                  <a:pt x="703641" y="-92648"/>
                  <a:pt x="2882215" y="-63196"/>
                  <a:pt x="3344870" y="0"/>
                </a:cubicBezTo>
                <a:cubicBezTo>
                  <a:pt x="3401472" y="2396"/>
                  <a:pt x="3441681" y="39319"/>
                  <a:pt x="3442334" y="97464"/>
                </a:cubicBezTo>
                <a:cubicBezTo>
                  <a:pt x="3458549" y="215451"/>
                  <a:pt x="3419675" y="344377"/>
                  <a:pt x="3442334" y="487311"/>
                </a:cubicBezTo>
                <a:cubicBezTo>
                  <a:pt x="3444782" y="545912"/>
                  <a:pt x="3396031" y="595092"/>
                  <a:pt x="3344870" y="584775"/>
                </a:cubicBezTo>
                <a:cubicBezTo>
                  <a:pt x="1907737" y="552282"/>
                  <a:pt x="738919" y="464802"/>
                  <a:pt x="97464" y="584775"/>
                </a:cubicBezTo>
                <a:cubicBezTo>
                  <a:pt x="44523" y="586813"/>
                  <a:pt x="3837" y="539820"/>
                  <a:pt x="0" y="487311"/>
                </a:cubicBezTo>
                <a:cubicBezTo>
                  <a:pt x="24501" y="401251"/>
                  <a:pt x="-14065" y="186892"/>
                  <a:pt x="0" y="97464"/>
                </a:cubicBezTo>
                <a:close/>
              </a:path>
              <a:path w="3442334" h="584775" stroke="0" extrusionOk="0">
                <a:moveTo>
                  <a:pt x="0" y="97464"/>
                </a:moveTo>
                <a:cubicBezTo>
                  <a:pt x="1813" y="43845"/>
                  <a:pt x="51378" y="-6856"/>
                  <a:pt x="97464" y="0"/>
                </a:cubicBezTo>
                <a:cubicBezTo>
                  <a:pt x="1353727" y="-3130"/>
                  <a:pt x="2156140" y="101176"/>
                  <a:pt x="3344870" y="0"/>
                </a:cubicBezTo>
                <a:cubicBezTo>
                  <a:pt x="3399410" y="1359"/>
                  <a:pt x="3446959" y="49747"/>
                  <a:pt x="3442334" y="97464"/>
                </a:cubicBezTo>
                <a:cubicBezTo>
                  <a:pt x="3463296" y="142587"/>
                  <a:pt x="3465084" y="378163"/>
                  <a:pt x="3442334" y="487311"/>
                </a:cubicBezTo>
                <a:cubicBezTo>
                  <a:pt x="3442446" y="538007"/>
                  <a:pt x="3394505" y="578814"/>
                  <a:pt x="3344870" y="584775"/>
                </a:cubicBezTo>
                <a:cubicBezTo>
                  <a:pt x="2375411" y="423530"/>
                  <a:pt x="1436697" y="541015"/>
                  <a:pt x="97464" y="584775"/>
                </a:cubicBezTo>
                <a:cubicBezTo>
                  <a:pt x="36043" y="589489"/>
                  <a:pt x="6817" y="542129"/>
                  <a:pt x="0" y="487311"/>
                </a:cubicBezTo>
                <a:cubicBezTo>
                  <a:pt x="-13519" y="307862"/>
                  <a:pt x="31316" y="274371"/>
                  <a:pt x="0" y="9746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nhanh</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chậm</a:t>
            </a:r>
            <a:endParaRPr kumimoji="0" lang="vi-VN"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40000" contrast="-40000"/>
                    </a14:imgEffect>
                  </a14:imgLayer>
                </a14:imgProps>
              </a:ext>
            </a:extLst>
          </a:blip>
          <a:srcRect l="24867" t="18507" r="36753" b="12300"/>
          <a:stretch/>
        </p:blipFill>
        <p:spPr>
          <a:xfrm rot="16200000">
            <a:off x="1909131" y="1469321"/>
            <a:ext cx="2294448" cy="4820283"/>
          </a:xfrm>
          <a:prstGeom prst="rect">
            <a:avLst/>
          </a:prstGeom>
          <a:solidFill>
            <a:srgbClr val="FFFF00"/>
          </a:solidFill>
        </p:spPr>
      </p:pic>
      <p:cxnSp>
        <p:nvCxnSpPr>
          <p:cNvPr id="2" name="Straight Connector 1">
            <a:extLst>
              <a:ext uri="{FF2B5EF4-FFF2-40B4-BE49-F238E27FC236}">
                <a16:creationId xmlns:a16="http://schemas.microsoft.com/office/drawing/2014/main" id="{4B224D9A-3209-E03B-6E30-3B377A8B1242}"/>
              </a:ext>
            </a:extLst>
          </p:cNvPr>
          <p:cNvCxnSpPr/>
          <p:nvPr/>
        </p:nvCxnSpPr>
        <p:spPr>
          <a:xfrm>
            <a:off x="1937656" y="1012370"/>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4EDEA1C-50B7-5E37-4C24-DE482E0801C4}"/>
              </a:ext>
            </a:extLst>
          </p:cNvPr>
          <p:cNvCxnSpPr>
            <a:cxnSpLocks/>
          </p:cNvCxnSpPr>
          <p:nvPr/>
        </p:nvCxnSpPr>
        <p:spPr>
          <a:xfrm>
            <a:off x="4728425" y="1001483"/>
            <a:ext cx="3501175"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48D01E8-40C3-FB0A-9118-A69B4ADC8AF7}"/>
              </a:ext>
            </a:extLst>
          </p:cNvPr>
          <p:cNvCxnSpPr>
            <a:cxnSpLocks/>
          </p:cNvCxnSpPr>
          <p:nvPr/>
        </p:nvCxnSpPr>
        <p:spPr>
          <a:xfrm>
            <a:off x="8444624" y="1001483"/>
            <a:ext cx="211451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A27FB9-E133-9539-5332-87CAB690A367}"/>
              </a:ext>
            </a:extLst>
          </p:cNvPr>
          <p:cNvCxnSpPr>
            <a:cxnSpLocks/>
          </p:cNvCxnSpPr>
          <p:nvPr/>
        </p:nvCxnSpPr>
        <p:spPr>
          <a:xfrm>
            <a:off x="5004738" y="1464820"/>
            <a:ext cx="211451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B1E71E0-60D8-456B-81E0-A72602CA2AC5}"/>
              </a:ext>
            </a:extLst>
          </p:cNvPr>
          <p:cNvSpPr txBox="1"/>
          <p:nvPr/>
        </p:nvSpPr>
        <p:spPr>
          <a:xfrm>
            <a:off x="5555411" y="1601647"/>
            <a:ext cx="5969481"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C</a:t>
            </a:r>
            <a:r>
              <a:rPr lang="vi-VN" sz="3200" b="1" dirty="0">
                <a:solidFill>
                  <a:srgbClr val="FF0000"/>
                </a:solidFill>
                <a:latin typeface="Arial" panose="020B0604020202020204" pitchFamily="34" charset="0"/>
                <a:cs typeface="Arial" panose="020B0604020202020204" pitchFamily="34" charset="0"/>
              </a:rPr>
              <a:t>ặp từ chỉ đặc điểm có nghĩa trái ngược nhau</a:t>
            </a:r>
            <a:endParaRPr lang="en-US" sz="32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EC64AA2-745D-4F41-A651-BC0171650882}"/>
              </a:ext>
            </a:extLst>
          </p:cNvPr>
          <p:cNvSpPr txBox="1"/>
          <p:nvPr/>
        </p:nvSpPr>
        <p:spPr>
          <a:xfrm>
            <a:off x="5692014" y="2841056"/>
            <a:ext cx="2591164" cy="584775"/>
          </a:xfrm>
          <a:custGeom>
            <a:avLst/>
            <a:gdLst>
              <a:gd name="connsiteX0" fmla="*/ 0 w 2591164"/>
              <a:gd name="connsiteY0" fmla="*/ 97464 h 584775"/>
              <a:gd name="connsiteX1" fmla="*/ 97464 w 2591164"/>
              <a:gd name="connsiteY1" fmla="*/ 0 h 584775"/>
              <a:gd name="connsiteX2" fmla="*/ 2493700 w 2591164"/>
              <a:gd name="connsiteY2" fmla="*/ 0 h 584775"/>
              <a:gd name="connsiteX3" fmla="*/ 2591164 w 2591164"/>
              <a:gd name="connsiteY3" fmla="*/ 97464 h 584775"/>
              <a:gd name="connsiteX4" fmla="*/ 2591164 w 2591164"/>
              <a:gd name="connsiteY4" fmla="*/ 487311 h 584775"/>
              <a:gd name="connsiteX5" fmla="*/ 2493700 w 2591164"/>
              <a:gd name="connsiteY5" fmla="*/ 584775 h 584775"/>
              <a:gd name="connsiteX6" fmla="*/ 97464 w 2591164"/>
              <a:gd name="connsiteY6" fmla="*/ 584775 h 584775"/>
              <a:gd name="connsiteX7" fmla="*/ 0 w 2591164"/>
              <a:gd name="connsiteY7" fmla="*/ 487311 h 584775"/>
              <a:gd name="connsiteX8" fmla="*/ 0 w 259116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1164" h="584775" fill="none" extrusionOk="0">
                <a:moveTo>
                  <a:pt x="0" y="97464"/>
                </a:moveTo>
                <a:cubicBezTo>
                  <a:pt x="8843" y="43506"/>
                  <a:pt x="48731" y="-1385"/>
                  <a:pt x="97464" y="0"/>
                </a:cubicBezTo>
                <a:cubicBezTo>
                  <a:pt x="577003" y="-92648"/>
                  <a:pt x="1442112" y="-63196"/>
                  <a:pt x="2493700" y="0"/>
                </a:cubicBezTo>
                <a:cubicBezTo>
                  <a:pt x="2550302" y="2396"/>
                  <a:pt x="2590511" y="39319"/>
                  <a:pt x="2591164" y="97464"/>
                </a:cubicBezTo>
                <a:cubicBezTo>
                  <a:pt x="2607379" y="215451"/>
                  <a:pt x="2568505" y="344377"/>
                  <a:pt x="2591164" y="487311"/>
                </a:cubicBezTo>
                <a:cubicBezTo>
                  <a:pt x="2593612" y="545912"/>
                  <a:pt x="2544861" y="595092"/>
                  <a:pt x="2493700" y="584775"/>
                </a:cubicBezTo>
                <a:cubicBezTo>
                  <a:pt x="1649855" y="552282"/>
                  <a:pt x="749362" y="464802"/>
                  <a:pt x="97464" y="584775"/>
                </a:cubicBezTo>
                <a:cubicBezTo>
                  <a:pt x="44523" y="586813"/>
                  <a:pt x="3837" y="539820"/>
                  <a:pt x="0" y="487311"/>
                </a:cubicBezTo>
                <a:cubicBezTo>
                  <a:pt x="24501" y="401251"/>
                  <a:pt x="-14065" y="186892"/>
                  <a:pt x="0" y="97464"/>
                </a:cubicBezTo>
                <a:close/>
              </a:path>
              <a:path w="2591164" h="584775" stroke="0" extrusionOk="0">
                <a:moveTo>
                  <a:pt x="0" y="97464"/>
                </a:moveTo>
                <a:cubicBezTo>
                  <a:pt x="1813" y="43845"/>
                  <a:pt x="51378" y="-6856"/>
                  <a:pt x="97464" y="0"/>
                </a:cubicBezTo>
                <a:cubicBezTo>
                  <a:pt x="812654" y="-3130"/>
                  <a:pt x="1571722" y="101176"/>
                  <a:pt x="2493700" y="0"/>
                </a:cubicBezTo>
                <a:cubicBezTo>
                  <a:pt x="2548240" y="1359"/>
                  <a:pt x="2595789" y="49747"/>
                  <a:pt x="2591164" y="97464"/>
                </a:cubicBezTo>
                <a:cubicBezTo>
                  <a:pt x="2612126" y="142587"/>
                  <a:pt x="2613914" y="378163"/>
                  <a:pt x="2591164" y="487311"/>
                </a:cubicBezTo>
                <a:cubicBezTo>
                  <a:pt x="2591276" y="538007"/>
                  <a:pt x="2543335" y="578814"/>
                  <a:pt x="2493700" y="584775"/>
                </a:cubicBezTo>
                <a:cubicBezTo>
                  <a:pt x="2001152" y="423530"/>
                  <a:pt x="56803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200" b="1" dirty="0" err="1">
                <a:solidFill>
                  <a:srgbClr val="7030A0"/>
                </a:solidFill>
                <a:latin typeface="Calibri" panose="020F0502020204030204" pitchFamily="34" charset="0"/>
                <a:cs typeface="Calibri" panose="020F0502020204030204" pitchFamily="34" charset="0"/>
              </a:rPr>
              <a:t>cao</a:t>
            </a:r>
            <a:r>
              <a:rPr lang="en-US" sz="3200" b="1" dirty="0">
                <a:solidFill>
                  <a:srgbClr val="7030A0"/>
                </a:solidFill>
                <a:latin typeface="Calibri" panose="020F0502020204030204" pitchFamily="34" charset="0"/>
                <a:cs typeface="Calibri" panose="020F0502020204030204" pitchFamily="34" charset="0"/>
              </a:rPr>
              <a:t> – </a:t>
            </a:r>
            <a:r>
              <a:rPr lang="en-US" sz="3200" b="1" dirty="0" err="1">
                <a:solidFill>
                  <a:srgbClr val="7030A0"/>
                </a:solidFill>
                <a:latin typeface="Calibri" panose="020F0502020204030204" pitchFamily="34" charset="0"/>
                <a:cs typeface="Calibri" panose="020F0502020204030204" pitchFamily="34" charset="0"/>
              </a:rPr>
              <a:t>thấp</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5726090" y="3668641"/>
            <a:ext cx="2591164" cy="584775"/>
          </a:xfrm>
          <a:custGeom>
            <a:avLst/>
            <a:gdLst>
              <a:gd name="connsiteX0" fmla="*/ 0 w 2591164"/>
              <a:gd name="connsiteY0" fmla="*/ 97464 h 584775"/>
              <a:gd name="connsiteX1" fmla="*/ 97464 w 2591164"/>
              <a:gd name="connsiteY1" fmla="*/ 0 h 584775"/>
              <a:gd name="connsiteX2" fmla="*/ 2493700 w 2591164"/>
              <a:gd name="connsiteY2" fmla="*/ 0 h 584775"/>
              <a:gd name="connsiteX3" fmla="*/ 2591164 w 2591164"/>
              <a:gd name="connsiteY3" fmla="*/ 97464 h 584775"/>
              <a:gd name="connsiteX4" fmla="*/ 2591164 w 2591164"/>
              <a:gd name="connsiteY4" fmla="*/ 487311 h 584775"/>
              <a:gd name="connsiteX5" fmla="*/ 2493700 w 2591164"/>
              <a:gd name="connsiteY5" fmla="*/ 584775 h 584775"/>
              <a:gd name="connsiteX6" fmla="*/ 97464 w 2591164"/>
              <a:gd name="connsiteY6" fmla="*/ 584775 h 584775"/>
              <a:gd name="connsiteX7" fmla="*/ 0 w 2591164"/>
              <a:gd name="connsiteY7" fmla="*/ 487311 h 584775"/>
              <a:gd name="connsiteX8" fmla="*/ 0 w 259116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1164" h="584775" fill="none" extrusionOk="0">
                <a:moveTo>
                  <a:pt x="0" y="97464"/>
                </a:moveTo>
                <a:cubicBezTo>
                  <a:pt x="8843" y="43506"/>
                  <a:pt x="48731" y="-1385"/>
                  <a:pt x="97464" y="0"/>
                </a:cubicBezTo>
                <a:cubicBezTo>
                  <a:pt x="577003" y="-92648"/>
                  <a:pt x="1442112" y="-63196"/>
                  <a:pt x="2493700" y="0"/>
                </a:cubicBezTo>
                <a:cubicBezTo>
                  <a:pt x="2550302" y="2396"/>
                  <a:pt x="2590511" y="39319"/>
                  <a:pt x="2591164" y="97464"/>
                </a:cubicBezTo>
                <a:cubicBezTo>
                  <a:pt x="2607379" y="215451"/>
                  <a:pt x="2568505" y="344377"/>
                  <a:pt x="2591164" y="487311"/>
                </a:cubicBezTo>
                <a:cubicBezTo>
                  <a:pt x="2593612" y="545912"/>
                  <a:pt x="2544861" y="595092"/>
                  <a:pt x="2493700" y="584775"/>
                </a:cubicBezTo>
                <a:cubicBezTo>
                  <a:pt x="1649855" y="552282"/>
                  <a:pt x="749362" y="464802"/>
                  <a:pt x="97464" y="584775"/>
                </a:cubicBezTo>
                <a:cubicBezTo>
                  <a:pt x="44523" y="586813"/>
                  <a:pt x="3837" y="539820"/>
                  <a:pt x="0" y="487311"/>
                </a:cubicBezTo>
                <a:cubicBezTo>
                  <a:pt x="24501" y="401251"/>
                  <a:pt x="-14065" y="186892"/>
                  <a:pt x="0" y="97464"/>
                </a:cubicBezTo>
                <a:close/>
              </a:path>
              <a:path w="2591164" h="584775" stroke="0" extrusionOk="0">
                <a:moveTo>
                  <a:pt x="0" y="97464"/>
                </a:moveTo>
                <a:cubicBezTo>
                  <a:pt x="1813" y="43845"/>
                  <a:pt x="51378" y="-6856"/>
                  <a:pt x="97464" y="0"/>
                </a:cubicBezTo>
                <a:cubicBezTo>
                  <a:pt x="812654" y="-3130"/>
                  <a:pt x="1571722" y="101176"/>
                  <a:pt x="2493700" y="0"/>
                </a:cubicBezTo>
                <a:cubicBezTo>
                  <a:pt x="2548240" y="1359"/>
                  <a:pt x="2595789" y="49747"/>
                  <a:pt x="2591164" y="97464"/>
                </a:cubicBezTo>
                <a:cubicBezTo>
                  <a:pt x="2612126" y="142587"/>
                  <a:pt x="2613914" y="378163"/>
                  <a:pt x="2591164" y="487311"/>
                </a:cubicBezTo>
                <a:cubicBezTo>
                  <a:pt x="2591276" y="538007"/>
                  <a:pt x="2543335" y="578814"/>
                  <a:pt x="2493700" y="584775"/>
                </a:cubicBezTo>
                <a:cubicBezTo>
                  <a:pt x="2001152" y="423530"/>
                  <a:pt x="56803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200" b="1" dirty="0" err="1">
                <a:solidFill>
                  <a:srgbClr val="7030A0"/>
                </a:solidFill>
                <a:latin typeface="Calibri" panose="020F0502020204030204" pitchFamily="34" charset="0"/>
                <a:cs typeface="Calibri" panose="020F0502020204030204" pitchFamily="34" charset="0"/>
              </a:rPr>
              <a:t>ngắn</a:t>
            </a:r>
            <a:r>
              <a:rPr lang="en-US" sz="3200" b="1" dirty="0">
                <a:solidFill>
                  <a:srgbClr val="7030A0"/>
                </a:solidFill>
                <a:latin typeface="Calibri" panose="020F0502020204030204" pitchFamily="34" charset="0"/>
                <a:cs typeface="Calibri" panose="020F0502020204030204" pitchFamily="34" charset="0"/>
              </a:rPr>
              <a:t> – </a:t>
            </a:r>
            <a:r>
              <a:rPr lang="en-US" sz="3200" b="1" dirty="0" err="1">
                <a:solidFill>
                  <a:srgbClr val="7030A0"/>
                </a:solidFill>
                <a:latin typeface="Calibri" panose="020F0502020204030204" pitchFamily="34" charset="0"/>
                <a:cs typeface="Calibri" panose="020F0502020204030204" pitchFamily="34" charset="0"/>
              </a:rPr>
              <a:t>dài</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8C8D812-676A-4E3E-95BA-9D05BE88E2E5}"/>
              </a:ext>
            </a:extLst>
          </p:cNvPr>
          <p:cNvSpPr txBox="1"/>
          <p:nvPr/>
        </p:nvSpPr>
        <p:spPr>
          <a:xfrm flipH="1">
            <a:off x="5800886" y="4485296"/>
            <a:ext cx="2373420" cy="584775"/>
          </a:xfrm>
          <a:custGeom>
            <a:avLst/>
            <a:gdLst>
              <a:gd name="connsiteX0" fmla="*/ 0 w 2373420"/>
              <a:gd name="connsiteY0" fmla="*/ 97464 h 584775"/>
              <a:gd name="connsiteX1" fmla="*/ 97464 w 2373420"/>
              <a:gd name="connsiteY1" fmla="*/ 0 h 584775"/>
              <a:gd name="connsiteX2" fmla="*/ 2275956 w 2373420"/>
              <a:gd name="connsiteY2" fmla="*/ 0 h 584775"/>
              <a:gd name="connsiteX3" fmla="*/ 2373420 w 2373420"/>
              <a:gd name="connsiteY3" fmla="*/ 97464 h 584775"/>
              <a:gd name="connsiteX4" fmla="*/ 2373420 w 2373420"/>
              <a:gd name="connsiteY4" fmla="*/ 487311 h 584775"/>
              <a:gd name="connsiteX5" fmla="*/ 2275956 w 2373420"/>
              <a:gd name="connsiteY5" fmla="*/ 584775 h 584775"/>
              <a:gd name="connsiteX6" fmla="*/ 97464 w 2373420"/>
              <a:gd name="connsiteY6" fmla="*/ 584775 h 584775"/>
              <a:gd name="connsiteX7" fmla="*/ 0 w 2373420"/>
              <a:gd name="connsiteY7" fmla="*/ 487311 h 584775"/>
              <a:gd name="connsiteX8" fmla="*/ 0 w 2373420"/>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20" h="584775" fill="none" extrusionOk="0">
                <a:moveTo>
                  <a:pt x="0" y="97464"/>
                </a:moveTo>
                <a:cubicBezTo>
                  <a:pt x="8843" y="43506"/>
                  <a:pt x="48731" y="-1385"/>
                  <a:pt x="97464" y="0"/>
                </a:cubicBezTo>
                <a:cubicBezTo>
                  <a:pt x="696523" y="-92648"/>
                  <a:pt x="1573864" y="-63196"/>
                  <a:pt x="2275956" y="0"/>
                </a:cubicBezTo>
                <a:cubicBezTo>
                  <a:pt x="2332558" y="2396"/>
                  <a:pt x="2372767" y="39319"/>
                  <a:pt x="2373420" y="97464"/>
                </a:cubicBezTo>
                <a:cubicBezTo>
                  <a:pt x="2389635" y="215451"/>
                  <a:pt x="2350761" y="344377"/>
                  <a:pt x="2373420" y="487311"/>
                </a:cubicBezTo>
                <a:cubicBezTo>
                  <a:pt x="2375868" y="545912"/>
                  <a:pt x="2327117" y="595092"/>
                  <a:pt x="2275956" y="584775"/>
                </a:cubicBezTo>
                <a:cubicBezTo>
                  <a:pt x="2024134" y="552282"/>
                  <a:pt x="328168" y="464802"/>
                  <a:pt x="97464" y="584775"/>
                </a:cubicBezTo>
                <a:cubicBezTo>
                  <a:pt x="44523" y="586813"/>
                  <a:pt x="3837" y="539820"/>
                  <a:pt x="0" y="487311"/>
                </a:cubicBezTo>
                <a:cubicBezTo>
                  <a:pt x="24501" y="401251"/>
                  <a:pt x="-14065" y="186892"/>
                  <a:pt x="0" y="97464"/>
                </a:cubicBezTo>
                <a:close/>
              </a:path>
              <a:path w="2373420" h="584775" stroke="0" extrusionOk="0">
                <a:moveTo>
                  <a:pt x="0" y="97464"/>
                </a:moveTo>
                <a:cubicBezTo>
                  <a:pt x="1813" y="43845"/>
                  <a:pt x="51378" y="-6856"/>
                  <a:pt x="97464" y="0"/>
                </a:cubicBezTo>
                <a:cubicBezTo>
                  <a:pt x="324178" y="-3130"/>
                  <a:pt x="1586214" y="101176"/>
                  <a:pt x="2275956" y="0"/>
                </a:cubicBezTo>
                <a:cubicBezTo>
                  <a:pt x="2330496" y="1359"/>
                  <a:pt x="2378045" y="49747"/>
                  <a:pt x="2373420" y="97464"/>
                </a:cubicBezTo>
                <a:cubicBezTo>
                  <a:pt x="2394382" y="142587"/>
                  <a:pt x="2396170" y="378163"/>
                  <a:pt x="2373420" y="487311"/>
                </a:cubicBezTo>
                <a:cubicBezTo>
                  <a:pt x="2373532" y="538007"/>
                  <a:pt x="2325591" y="578814"/>
                  <a:pt x="2275956" y="584775"/>
                </a:cubicBezTo>
                <a:cubicBezTo>
                  <a:pt x="1674225" y="423530"/>
                  <a:pt x="67469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200" b="1">
                <a:solidFill>
                  <a:srgbClr val="7030A0"/>
                </a:solidFill>
                <a:latin typeface="Calibri" panose="020F0502020204030204" pitchFamily="34" charset="0"/>
                <a:cs typeface="Calibri" panose="020F0502020204030204" pitchFamily="34" charset="0"/>
              </a:rPr>
              <a:t>to – nhỏ</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A7E5AC5-B099-406F-AF76-FB827FF5CB39}"/>
              </a:ext>
            </a:extLst>
          </p:cNvPr>
          <p:cNvSpPr txBox="1"/>
          <p:nvPr/>
        </p:nvSpPr>
        <p:spPr>
          <a:xfrm flipH="1">
            <a:off x="9420045" y="2860106"/>
            <a:ext cx="2920784" cy="584775"/>
          </a:xfrm>
          <a:custGeom>
            <a:avLst/>
            <a:gdLst>
              <a:gd name="connsiteX0" fmla="*/ 0 w 2920784"/>
              <a:gd name="connsiteY0" fmla="*/ 97464 h 584775"/>
              <a:gd name="connsiteX1" fmla="*/ 97464 w 2920784"/>
              <a:gd name="connsiteY1" fmla="*/ 0 h 584775"/>
              <a:gd name="connsiteX2" fmla="*/ 2823320 w 2920784"/>
              <a:gd name="connsiteY2" fmla="*/ 0 h 584775"/>
              <a:gd name="connsiteX3" fmla="*/ 2920784 w 2920784"/>
              <a:gd name="connsiteY3" fmla="*/ 97464 h 584775"/>
              <a:gd name="connsiteX4" fmla="*/ 2920784 w 2920784"/>
              <a:gd name="connsiteY4" fmla="*/ 487311 h 584775"/>
              <a:gd name="connsiteX5" fmla="*/ 2823320 w 2920784"/>
              <a:gd name="connsiteY5" fmla="*/ 584775 h 584775"/>
              <a:gd name="connsiteX6" fmla="*/ 97464 w 2920784"/>
              <a:gd name="connsiteY6" fmla="*/ 584775 h 584775"/>
              <a:gd name="connsiteX7" fmla="*/ 0 w 2920784"/>
              <a:gd name="connsiteY7" fmla="*/ 487311 h 584775"/>
              <a:gd name="connsiteX8" fmla="*/ 0 w 292078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784" h="584775" fill="none" extrusionOk="0">
                <a:moveTo>
                  <a:pt x="0" y="97464"/>
                </a:moveTo>
                <a:cubicBezTo>
                  <a:pt x="8843" y="43506"/>
                  <a:pt x="48731" y="-1385"/>
                  <a:pt x="97464" y="0"/>
                </a:cubicBezTo>
                <a:cubicBezTo>
                  <a:pt x="1087452" y="-92648"/>
                  <a:pt x="2026462" y="-63196"/>
                  <a:pt x="2823320" y="0"/>
                </a:cubicBezTo>
                <a:cubicBezTo>
                  <a:pt x="2879922" y="2396"/>
                  <a:pt x="2920131" y="39319"/>
                  <a:pt x="2920784" y="97464"/>
                </a:cubicBezTo>
                <a:cubicBezTo>
                  <a:pt x="2936999" y="215451"/>
                  <a:pt x="2898125" y="344377"/>
                  <a:pt x="2920784" y="487311"/>
                </a:cubicBezTo>
                <a:cubicBezTo>
                  <a:pt x="2923232" y="545912"/>
                  <a:pt x="2874481" y="595092"/>
                  <a:pt x="2823320" y="584775"/>
                </a:cubicBezTo>
                <a:cubicBezTo>
                  <a:pt x="1856963" y="552282"/>
                  <a:pt x="588008" y="464802"/>
                  <a:pt x="97464" y="584775"/>
                </a:cubicBezTo>
                <a:cubicBezTo>
                  <a:pt x="44523" y="586813"/>
                  <a:pt x="3837" y="539820"/>
                  <a:pt x="0" y="487311"/>
                </a:cubicBezTo>
                <a:cubicBezTo>
                  <a:pt x="24501" y="401251"/>
                  <a:pt x="-14065" y="186892"/>
                  <a:pt x="0" y="97464"/>
                </a:cubicBezTo>
                <a:close/>
              </a:path>
              <a:path w="2920784" h="584775" stroke="0" extrusionOk="0">
                <a:moveTo>
                  <a:pt x="0" y="97464"/>
                </a:moveTo>
                <a:cubicBezTo>
                  <a:pt x="1813" y="43845"/>
                  <a:pt x="51378" y="-6856"/>
                  <a:pt x="97464" y="0"/>
                </a:cubicBezTo>
                <a:cubicBezTo>
                  <a:pt x="977898" y="-3130"/>
                  <a:pt x="1974014" y="101176"/>
                  <a:pt x="2823320" y="0"/>
                </a:cubicBezTo>
                <a:cubicBezTo>
                  <a:pt x="2877860" y="1359"/>
                  <a:pt x="2925409" y="49747"/>
                  <a:pt x="2920784" y="97464"/>
                </a:cubicBezTo>
                <a:cubicBezTo>
                  <a:pt x="2941746" y="142587"/>
                  <a:pt x="2943534" y="378163"/>
                  <a:pt x="2920784" y="487311"/>
                </a:cubicBezTo>
                <a:cubicBezTo>
                  <a:pt x="2920896" y="538007"/>
                  <a:pt x="2872955" y="578814"/>
                  <a:pt x="2823320" y="584775"/>
                </a:cubicBezTo>
                <a:cubicBezTo>
                  <a:pt x="2315242" y="423530"/>
                  <a:pt x="1019671"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thắng </a:t>
            </a:r>
            <a:r>
              <a:rPr lang="en-US" sz="3200" b="1">
                <a:solidFill>
                  <a:srgbClr val="7030A0"/>
                </a:solidFill>
                <a:latin typeface="Calibri" panose="020F0502020204030204" pitchFamily="34" charset="0"/>
                <a:cs typeface="Calibri" panose="020F0502020204030204" pitchFamily="34" charset="0"/>
              </a:rPr>
              <a:t> – </a:t>
            </a:r>
            <a:r>
              <a:rPr lang="vi-VN" sz="3200" b="1">
                <a:solidFill>
                  <a:srgbClr val="7030A0"/>
                </a:solidFill>
                <a:latin typeface="Calibri" panose="020F0502020204030204" pitchFamily="34" charset="0"/>
                <a:cs typeface="Calibri" panose="020F0502020204030204" pitchFamily="34" charset="0"/>
              </a:rPr>
              <a:t>thua</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927D2F5-3401-4B2E-906A-F624747EDB64}"/>
              </a:ext>
            </a:extLst>
          </p:cNvPr>
          <p:cNvSpPr txBox="1"/>
          <p:nvPr/>
        </p:nvSpPr>
        <p:spPr>
          <a:xfrm flipH="1">
            <a:off x="9547629" y="3654808"/>
            <a:ext cx="2373420" cy="584775"/>
          </a:xfrm>
          <a:custGeom>
            <a:avLst/>
            <a:gdLst>
              <a:gd name="connsiteX0" fmla="*/ 0 w 2373420"/>
              <a:gd name="connsiteY0" fmla="*/ 97464 h 584775"/>
              <a:gd name="connsiteX1" fmla="*/ 97464 w 2373420"/>
              <a:gd name="connsiteY1" fmla="*/ 0 h 584775"/>
              <a:gd name="connsiteX2" fmla="*/ 2275956 w 2373420"/>
              <a:gd name="connsiteY2" fmla="*/ 0 h 584775"/>
              <a:gd name="connsiteX3" fmla="*/ 2373420 w 2373420"/>
              <a:gd name="connsiteY3" fmla="*/ 97464 h 584775"/>
              <a:gd name="connsiteX4" fmla="*/ 2373420 w 2373420"/>
              <a:gd name="connsiteY4" fmla="*/ 487311 h 584775"/>
              <a:gd name="connsiteX5" fmla="*/ 2275956 w 2373420"/>
              <a:gd name="connsiteY5" fmla="*/ 584775 h 584775"/>
              <a:gd name="connsiteX6" fmla="*/ 97464 w 2373420"/>
              <a:gd name="connsiteY6" fmla="*/ 584775 h 584775"/>
              <a:gd name="connsiteX7" fmla="*/ 0 w 2373420"/>
              <a:gd name="connsiteY7" fmla="*/ 487311 h 584775"/>
              <a:gd name="connsiteX8" fmla="*/ 0 w 2373420"/>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20" h="584775" fill="none" extrusionOk="0">
                <a:moveTo>
                  <a:pt x="0" y="97464"/>
                </a:moveTo>
                <a:cubicBezTo>
                  <a:pt x="8843" y="43506"/>
                  <a:pt x="48731" y="-1385"/>
                  <a:pt x="97464" y="0"/>
                </a:cubicBezTo>
                <a:cubicBezTo>
                  <a:pt x="696523" y="-92648"/>
                  <a:pt x="1573864" y="-63196"/>
                  <a:pt x="2275956" y="0"/>
                </a:cubicBezTo>
                <a:cubicBezTo>
                  <a:pt x="2332558" y="2396"/>
                  <a:pt x="2372767" y="39319"/>
                  <a:pt x="2373420" y="97464"/>
                </a:cubicBezTo>
                <a:cubicBezTo>
                  <a:pt x="2389635" y="215451"/>
                  <a:pt x="2350761" y="344377"/>
                  <a:pt x="2373420" y="487311"/>
                </a:cubicBezTo>
                <a:cubicBezTo>
                  <a:pt x="2375868" y="545912"/>
                  <a:pt x="2327117" y="595092"/>
                  <a:pt x="2275956" y="584775"/>
                </a:cubicBezTo>
                <a:cubicBezTo>
                  <a:pt x="2024134" y="552282"/>
                  <a:pt x="328168" y="464802"/>
                  <a:pt x="97464" y="584775"/>
                </a:cubicBezTo>
                <a:cubicBezTo>
                  <a:pt x="44523" y="586813"/>
                  <a:pt x="3837" y="539820"/>
                  <a:pt x="0" y="487311"/>
                </a:cubicBezTo>
                <a:cubicBezTo>
                  <a:pt x="24501" y="401251"/>
                  <a:pt x="-14065" y="186892"/>
                  <a:pt x="0" y="97464"/>
                </a:cubicBezTo>
                <a:close/>
              </a:path>
              <a:path w="2373420" h="584775" stroke="0" extrusionOk="0">
                <a:moveTo>
                  <a:pt x="0" y="97464"/>
                </a:moveTo>
                <a:cubicBezTo>
                  <a:pt x="1813" y="43845"/>
                  <a:pt x="51378" y="-6856"/>
                  <a:pt x="97464" y="0"/>
                </a:cubicBezTo>
                <a:cubicBezTo>
                  <a:pt x="324178" y="-3130"/>
                  <a:pt x="1586214" y="101176"/>
                  <a:pt x="2275956" y="0"/>
                </a:cubicBezTo>
                <a:cubicBezTo>
                  <a:pt x="2330496" y="1359"/>
                  <a:pt x="2378045" y="49747"/>
                  <a:pt x="2373420" y="97464"/>
                </a:cubicBezTo>
                <a:cubicBezTo>
                  <a:pt x="2394382" y="142587"/>
                  <a:pt x="2396170" y="378163"/>
                  <a:pt x="2373420" y="487311"/>
                </a:cubicBezTo>
                <a:cubicBezTo>
                  <a:pt x="2373532" y="538007"/>
                  <a:pt x="2325591" y="578814"/>
                  <a:pt x="2275956" y="584775"/>
                </a:cubicBezTo>
                <a:cubicBezTo>
                  <a:pt x="1674225" y="423530"/>
                  <a:pt x="67469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200" b="1" dirty="0" err="1">
                <a:solidFill>
                  <a:srgbClr val="7030A0"/>
                </a:solidFill>
                <a:latin typeface="Calibri" panose="020F0502020204030204" pitchFamily="34" charset="0"/>
                <a:cs typeface="Calibri" panose="020F0502020204030204" pitchFamily="34" charset="0"/>
              </a:rPr>
              <a:t>già</a:t>
            </a:r>
            <a:r>
              <a:rPr lang="en-US" sz="3200" b="1" dirty="0">
                <a:solidFill>
                  <a:srgbClr val="7030A0"/>
                </a:solidFill>
                <a:latin typeface="Calibri" panose="020F0502020204030204" pitchFamily="34" charset="0"/>
                <a:cs typeface="Calibri" panose="020F0502020204030204" pitchFamily="34" charset="0"/>
              </a:rPr>
              <a:t> – </a:t>
            </a:r>
            <a:r>
              <a:rPr lang="en-US" sz="3200" b="1" dirty="0" err="1">
                <a:solidFill>
                  <a:srgbClr val="7030A0"/>
                </a:solidFill>
                <a:latin typeface="Calibri" panose="020F0502020204030204" pitchFamily="34" charset="0"/>
                <a:cs typeface="Calibri" panose="020F0502020204030204" pitchFamily="34" charset="0"/>
              </a:rPr>
              <a:t>trẻ</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927D2F5-3401-4B2E-906A-F624747EDB64}"/>
              </a:ext>
            </a:extLst>
          </p:cNvPr>
          <p:cNvSpPr txBox="1"/>
          <p:nvPr/>
        </p:nvSpPr>
        <p:spPr>
          <a:xfrm flipH="1">
            <a:off x="9320300" y="5250791"/>
            <a:ext cx="2624773" cy="1191816"/>
          </a:xfrm>
          <a:custGeom>
            <a:avLst/>
            <a:gdLst>
              <a:gd name="connsiteX0" fmla="*/ 0 w 2624773"/>
              <a:gd name="connsiteY0" fmla="*/ 198640 h 1191816"/>
              <a:gd name="connsiteX1" fmla="*/ 198640 w 2624773"/>
              <a:gd name="connsiteY1" fmla="*/ 0 h 1191816"/>
              <a:gd name="connsiteX2" fmla="*/ 2426133 w 2624773"/>
              <a:gd name="connsiteY2" fmla="*/ 0 h 1191816"/>
              <a:gd name="connsiteX3" fmla="*/ 2624773 w 2624773"/>
              <a:gd name="connsiteY3" fmla="*/ 198640 h 1191816"/>
              <a:gd name="connsiteX4" fmla="*/ 2624773 w 2624773"/>
              <a:gd name="connsiteY4" fmla="*/ 993176 h 1191816"/>
              <a:gd name="connsiteX5" fmla="*/ 2426133 w 2624773"/>
              <a:gd name="connsiteY5" fmla="*/ 1191816 h 1191816"/>
              <a:gd name="connsiteX6" fmla="*/ 198640 w 2624773"/>
              <a:gd name="connsiteY6" fmla="*/ 1191816 h 1191816"/>
              <a:gd name="connsiteX7" fmla="*/ 0 w 2624773"/>
              <a:gd name="connsiteY7" fmla="*/ 993176 h 1191816"/>
              <a:gd name="connsiteX8" fmla="*/ 0 w 2624773"/>
              <a:gd name="connsiteY8"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773" h="1191816" fill="none" extrusionOk="0">
                <a:moveTo>
                  <a:pt x="0" y="198640"/>
                </a:moveTo>
                <a:cubicBezTo>
                  <a:pt x="21228" y="88621"/>
                  <a:pt x="105103" y="-4395"/>
                  <a:pt x="198640" y="0"/>
                </a:cubicBezTo>
                <a:cubicBezTo>
                  <a:pt x="875221" y="-92648"/>
                  <a:pt x="1768103" y="-63196"/>
                  <a:pt x="2426133" y="0"/>
                </a:cubicBezTo>
                <a:cubicBezTo>
                  <a:pt x="2545112" y="8010"/>
                  <a:pt x="2621592" y="67900"/>
                  <a:pt x="2624773" y="198640"/>
                </a:cubicBezTo>
                <a:cubicBezTo>
                  <a:pt x="2608773" y="436619"/>
                  <a:pt x="2657013" y="698494"/>
                  <a:pt x="2624773" y="993176"/>
                </a:cubicBezTo>
                <a:cubicBezTo>
                  <a:pt x="2628547" y="1110241"/>
                  <a:pt x="2530723" y="1211604"/>
                  <a:pt x="2426133" y="1191816"/>
                </a:cubicBezTo>
                <a:cubicBezTo>
                  <a:pt x="1467156" y="1159323"/>
                  <a:pt x="1138457" y="1071843"/>
                  <a:pt x="198640" y="1191816"/>
                </a:cubicBezTo>
                <a:cubicBezTo>
                  <a:pt x="91174" y="1196963"/>
                  <a:pt x="5514" y="1100987"/>
                  <a:pt x="0" y="993176"/>
                </a:cubicBezTo>
                <a:cubicBezTo>
                  <a:pt x="-4984" y="630984"/>
                  <a:pt x="-11661" y="532564"/>
                  <a:pt x="0" y="198640"/>
                </a:cubicBezTo>
                <a:close/>
              </a:path>
              <a:path w="2624773" h="1191816" stroke="0" extrusionOk="0">
                <a:moveTo>
                  <a:pt x="0" y="198640"/>
                </a:moveTo>
                <a:cubicBezTo>
                  <a:pt x="5739" y="89595"/>
                  <a:pt x="97853" y="-7898"/>
                  <a:pt x="198640" y="0"/>
                </a:cubicBezTo>
                <a:cubicBezTo>
                  <a:pt x="611498" y="-3130"/>
                  <a:pt x="1539308" y="101176"/>
                  <a:pt x="2426133" y="0"/>
                </a:cubicBezTo>
                <a:cubicBezTo>
                  <a:pt x="2539108" y="6235"/>
                  <a:pt x="2632462" y="99094"/>
                  <a:pt x="2624773" y="198640"/>
                </a:cubicBezTo>
                <a:cubicBezTo>
                  <a:pt x="2607034" y="305265"/>
                  <a:pt x="2599738" y="714938"/>
                  <a:pt x="2624773" y="993176"/>
                </a:cubicBezTo>
                <a:cubicBezTo>
                  <a:pt x="2625138" y="1092700"/>
                  <a:pt x="2529866" y="1183326"/>
                  <a:pt x="2426133" y="1191816"/>
                </a:cubicBezTo>
                <a:cubicBezTo>
                  <a:pt x="1675198" y="1030571"/>
                  <a:pt x="506448" y="1148056"/>
                  <a:pt x="198640" y="1191816"/>
                </a:cubicBezTo>
                <a:cubicBezTo>
                  <a:pt x="73402" y="1201460"/>
                  <a:pt x="3274" y="1103357"/>
                  <a:pt x="0" y="993176"/>
                </a:cubicBezTo>
                <a:cubicBezTo>
                  <a:pt x="-36433" y="805781"/>
                  <a:pt x="-70183" y="399292"/>
                  <a:pt x="0" y="198640"/>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200" b="1" dirty="0" err="1">
                <a:solidFill>
                  <a:srgbClr val="7030A0"/>
                </a:solidFill>
                <a:latin typeface="Calibri" panose="020F0502020204030204" pitchFamily="34" charset="0"/>
                <a:cs typeface="Calibri" panose="020F0502020204030204" pitchFamily="34" charset="0"/>
              </a:rPr>
              <a:t>chăm</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chỉ</a:t>
            </a:r>
            <a:r>
              <a:rPr lang="en-US" sz="3200" b="1" dirty="0">
                <a:solidFill>
                  <a:srgbClr val="7030A0"/>
                </a:solidFill>
                <a:latin typeface="Calibri" panose="020F0502020204030204" pitchFamily="34" charset="0"/>
                <a:cs typeface="Calibri" panose="020F0502020204030204" pitchFamily="34" charset="0"/>
              </a:rPr>
              <a:t> – </a:t>
            </a:r>
            <a:r>
              <a:rPr lang="en-US" sz="3200" b="1" dirty="0" err="1">
                <a:solidFill>
                  <a:srgbClr val="7030A0"/>
                </a:solidFill>
                <a:latin typeface="Calibri" panose="020F0502020204030204" pitchFamily="34" charset="0"/>
                <a:cs typeface="Calibri" panose="020F0502020204030204" pitchFamily="34" charset="0"/>
              </a:rPr>
              <a:t>lười</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biếng</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12322F-47E3-458D-B94B-5C21A0DF8702}"/>
              </a:ext>
            </a:extLst>
          </p:cNvPr>
          <p:cNvSpPr txBox="1"/>
          <p:nvPr/>
        </p:nvSpPr>
        <p:spPr>
          <a:xfrm>
            <a:off x="5800886" y="5299221"/>
            <a:ext cx="2591164" cy="584775"/>
          </a:xfrm>
          <a:custGeom>
            <a:avLst/>
            <a:gdLst>
              <a:gd name="connsiteX0" fmla="*/ 0 w 2591164"/>
              <a:gd name="connsiteY0" fmla="*/ 97464 h 584775"/>
              <a:gd name="connsiteX1" fmla="*/ 97464 w 2591164"/>
              <a:gd name="connsiteY1" fmla="*/ 0 h 584775"/>
              <a:gd name="connsiteX2" fmla="*/ 2493700 w 2591164"/>
              <a:gd name="connsiteY2" fmla="*/ 0 h 584775"/>
              <a:gd name="connsiteX3" fmla="*/ 2591164 w 2591164"/>
              <a:gd name="connsiteY3" fmla="*/ 97464 h 584775"/>
              <a:gd name="connsiteX4" fmla="*/ 2591164 w 2591164"/>
              <a:gd name="connsiteY4" fmla="*/ 487311 h 584775"/>
              <a:gd name="connsiteX5" fmla="*/ 2493700 w 2591164"/>
              <a:gd name="connsiteY5" fmla="*/ 584775 h 584775"/>
              <a:gd name="connsiteX6" fmla="*/ 97464 w 2591164"/>
              <a:gd name="connsiteY6" fmla="*/ 584775 h 584775"/>
              <a:gd name="connsiteX7" fmla="*/ 0 w 2591164"/>
              <a:gd name="connsiteY7" fmla="*/ 487311 h 584775"/>
              <a:gd name="connsiteX8" fmla="*/ 0 w 259116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1164" h="584775" fill="none" extrusionOk="0">
                <a:moveTo>
                  <a:pt x="0" y="97464"/>
                </a:moveTo>
                <a:cubicBezTo>
                  <a:pt x="8843" y="43506"/>
                  <a:pt x="48731" y="-1385"/>
                  <a:pt x="97464" y="0"/>
                </a:cubicBezTo>
                <a:cubicBezTo>
                  <a:pt x="577003" y="-92648"/>
                  <a:pt x="1442112" y="-63196"/>
                  <a:pt x="2493700" y="0"/>
                </a:cubicBezTo>
                <a:cubicBezTo>
                  <a:pt x="2550302" y="2396"/>
                  <a:pt x="2590511" y="39319"/>
                  <a:pt x="2591164" y="97464"/>
                </a:cubicBezTo>
                <a:cubicBezTo>
                  <a:pt x="2607379" y="215451"/>
                  <a:pt x="2568505" y="344377"/>
                  <a:pt x="2591164" y="487311"/>
                </a:cubicBezTo>
                <a:cubicBezTo>
                  <a:pt x="2593612" y="545912"/>
                  <a:pt x="2544861" y="595092"/>
                  <a:pt x="2493700" y="584775"/>
                </a:cubicBezTo>
                <a:cubicBezTo>
                  <a:pt x="1649855" y="552282"/>
                  <a:pt x="749362" y="464802"/>
                  <a:pt x="97464" y="584775"/>
                </a:cubicBezTo>
                <a:cubicBezTo>
                  <a:pt x="44523" y="586813"/>
                  <a:pt x="3837" y="539820"/>
                  <a:pt x="0" y="487311"/>
                </a:cubicBezTo>
                <a:cubicBezTo>
                  <a:pt x="24501" y="401251"/>
                  <a:pt x="-14065" y="186892"/>
                  <a:pt x="0" y="97464"/>
                </a:cubicBezTo>
                <a:close/>
              </a:path>
              <a:path w="2591164" h="584775" stroke="0" extrusionOk="0">
                <a:moveTo>
                  <a:pt x="0" y="97464"/>
                </a:moveTo>
                <a:cubicBezTo>
                  <a:pt x="1813" y="43845"/>
                  <a:pt x="51378" y="-6856"/>
                  <a:pt x="97464" y="0"/>
                </a:cubicBezTo>
                <a:cubicBezTo>
                  <a:pt x="812654" y="-3130"/>
                  <a:pt x="1571722" y="101176"/>
                  <a:pt x="2493700" y="0"/>
                </a:cubicBezTo>
                <a:cubicBezTo>
                  <a:pt x="2548240" y="1359"/>
                  <a:pt x="2595789" y="49747"/>
                  <a:pt x="2591164" y="97464"/>
                </a:cubicBezTo>
                <a:cubicBezTo>
                  <a:pt x="2612126" y="142587"/>
                  <a:pt x="2613914" y="378163"/>
                  <a:pt x="2591164" y="487311"/>
                </a:cubicBezTo>
                <a:cubicBezTo>
                  <a:pt x="2591276" y="538007"/>
                  <a:pt x="2543335" y="578814"/>
                  <a:pt x="2493700" y="584775"/>
                </a:cubicBezTo>
                <a:cubicBezTo>
                  <a:pt x="2001152" y="423530"/>
                  <a:pt x="56803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xa</a:t>
            </a:r>
            <a:r>
              <a:rPr lang="en-US" sz="3200" b="1">
                <a:solidFill>
                  <a:srgbClr val="7030A0"/>
                </a:solidFill>
                <a:latin typeface="Calibri" panose="020F0502020204030204" pitchFamily="34" charset="0"/>
                <a:cs typeface="Calibri" panose="020F0502020204030204" pitchFamily="34" charset="0"/>
              </a:rPr>
              <a:t> – </a:t>
            </a:r>
            <a:r>
              <a:rPr lang="vi-VN" sz="3200" b="1">
                <a:solidFill>
                  <a:srgbClr val="7030A0"/>
                </a:solidFill>
                <a:latin typeface="Calibri" panose="020F0502020204030204" pitchFamily="34" charset="0"/>
                <a:cs typeface="Calibri" panose="020F0502020204030204" pitchFamily="34" charset="0"/>
              </a:rPr>
              <a:t>gần</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927D2F5-3401-4B2E-906A-F624747EDB64}"/>
              </a:ext>
            </a:extLst>
          </p:cNvPr>
          <p:cNvSpPr txBox="1"/>
          <p:nvPr/>
        </p:nvSpPr>
        <p:spPr>
          <a:xfrm flipH="1">
            <a:off x="9530787" y="4510673"/>
            <a:ext cx="2373420" cy="584775"/>
          </a:xfrm>
          <a:custGeom>
            <a:avLst/>
            <a:gdLst>
              <a:gd name="connsiteX0" fmla="*/ 0 w 2373420"/>
              <a:gd name="connsiteY0" fmla="*/ 97464 h 584775"/>
              <a:gd name="connsiteX1" fmla="*/ 97464 w 2373420"/>
              <a:gd name="connsiteY1" fmla="*/ 0 h 584775"/>
              <a:gd name="connsiteX2" fmla="*/ 2275956 w 2373420"/>
              <a:gd name="connsiteY2" fmla="*/ 0 h 584775"/>
              <a:gd name="connsiteX3" fmla="*/ 2373420 w 2373420"/>
              <a:gd name="connsiteY3" fmla="*/ 97464 h 584775"/>
              <a:gd name="connsiteX4" fmla="*/ 2373420 w 2373420"/>
              <a:gd name="connsiteY4" fmla="*/ 487311 h 584775"/>
              <a:gd name="connsiteX5" fmla="*/ 2275956 w 2373420"/>
              <a:gd name="connsiteY5" fmla="*/ 584775 h 584775"/>
              <a:gd name="connsiteX6" fmla="*/ 97464 w 2373420"/>
              <a:gd name="connsiteY6" fmla="*/ 584775 h 584775"/>
              <a:gd name="connsiteX7" fmla="*/ 0 w 2373420"/>
              <a:gd name="connsiteY7" fmla="*/ 487311 h 584775"/>
              <a:gd name="connsiteX8" fmla="*/ 0 w 2373420"/>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20" h="584775" fill="none" extrusionOk="0">
                <a:moveTo>
                  <a:pt x="0" y="97464"/>
                </a:moveTo>
                <a:cubicBezTo>
                  <a:pt x="8843" y="43506"/>
                  <a:pt x="48731" y="-1385"/>
                  <a:pt x="97464" y="0"/>
                </a:cubicBezTo>
                <a:cubicBezTo>
                  <a:pt x="696523" y="-92648"/>
                  <a:pt x="1573864" y="-63196"/>
                  <a:pt x="2275956" y="0"/>
                </a:cubicBezTo>
                <a:cubicBezTo>
                  <a:pt x="2332558" y="2396"/>
                  <a:pt x="2372767" y="39319"/>
                  <a:pt x="2373420" y="97464"/>
                </a:cubicBezTo>
                <a:cubicBezTo>
                  <a:pt x="2389635" y="215451"/>
                  <a:pt x="2350761" y="344377"/>
                  <a:pt x="2373420" y="487311"/>
                </a:cubicBezTo>
                <a:cubicBezTo>
                  <a:pt x="2375868" y="545912"/>
                  <a:pt x="2327117" y="595092"/>
                  <a:pt x="2275956" y="584775"/>
                </a:cubicBezTo>
                <a:cubicBezTo>
                  <a:pt x="2024134" y="552282"/>
                  <a:pt x="328168" y="464802"/>
                  <a:pt x="97464" y="584775"/>
                </a:cubicBezTo>
                <a:cubicBezTo>
                  <a:pt x="44523" y="586813"/>
                  <a:pt x="3837" y="539820"/>
                  <a:pt x="0" y="487311"/>
                </a:cubicBezTo>
                <a:cubicBezTo>
                  <a:pt x="24501" y="401251"/>
                  <a:pt x="-14065" y="186892"/>
                  <a:pt x="0" y="97464"/>
                </a:cubicBezTo>
                <a:close/>
              </a:path>
              <a:path w="2373420" h="584775" stroke="0" extrusionOk="0">
                <a:moveTo>
                  <a:pt x="0" y="97464"/>
                </a:moveTo>
                <a:cubicBezTo>
                  <a:pt x="1813" y="43845"/>
                  <a:pt x="51378" y="-6856"/>
                  <a:pt x="97464" y="0"/>
                </a:cubicBezTo>
                <a:cubicBezTo>
                  <a:pt x="324178" y="-3130"/>
                  <a:pt x="1586214" y="101176"/>
                  <a:pt x="2275956" y="0"/>
                </a:cubicBezTo>
                <a:cubicBezTo>
                  <a:pt x="2330496" y="1359"/>
                  <a:pt x="2378045" y="49747"/>
                  <a:pt x="2373420" y="97464"/>
                </a:cubicBezTo>
                <a:cubicBezTo>
                  <a:pt x="2394382" y="142587"/>
                  <a:pt x="2396170" y="378163"/>
                  <a:pt x="2373420" y="487311"/>
                </a:cubicBezTo>
                <a:cubicBezTo>
                  <a:pt x="2373532" y="538007"/>
                  <a:pt x="2325591" y="578814"/>
                  <a:pt x="2275956" y="584775"/>
                </a:cubicBezTo>
                <a:cubicBezTo>
                  <a:pt x="1674225" y="423530"/>
                  <a:pt x="674698" y="541015"/>
                  <a:pt x="97464" y="584775"/>
                </a:cubicBezTo>
                <a:cubicBezTo>
                  <a:pt x="36043" y="589489"/>
                  <a:pt x="6817" y="542129"/>
                  <a:pt x="0" y="487311"/>
                </a:cubicBezTo>
                <a:cubicBezTo>
                  <a:pt x="-13519" y="307862"/>
                  <a:pt x="31316" y="274371"/>
                  <a:pt x="0" y="97464"/>
                </a:cubicBezTo>
                <a:close/>
              </a:path>
            </a:pathLst>
          </a:custGeom>
          <a:solidFill>
            <a:schemeClr val="bg1"/>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trước</a:t>
            </a:r>
            <a:r>
              <a:rPr lang="en-US" sz="3200" b="1">
                <a:solidFill>
                  <a:srgbClr val="7030A0"/>
                </a:solidFill>
                <a:latin typeface="Calibri" panose="020F0502020204030204" pitchFamily="34" charset="0"/>
                <a:cs typeface="Calibri" panose="020F0502020204030204" pitchFamily="34" charset="0"/>
              </a:rPr>
              <a:t> – </a:t>
            </a:r>
            <a:r>
              <a:rPr lang="vi-VN" sz="3200" b="1">
                <a:solidFill>
                  <a:srgbClr val="7030A0"/>
                </a:solidFill>
                <a:latin typeface="Calibri" panose="020F0502020204030204" pitchFamily="34" charset="0"/>
                <a:cs typeface="Calibri" panose="020F0502020204030204" pitchFamily="34" charset="0"/>
              </a:rPr>
              <a:t>sau</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93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646331"/>
          </a:xfrm>
          <a:custGeom>
            <a:avLst/>
            <a:gdLst>
              <a:gd name="connsiteX0" fmla="*/ 0 w 3400425"/>
              <a:gd name="connsiteY0" fmla="*/ 107724 h 646331"/>
              <a:gd name="connsiteX1" fmla="*/ 107724 w 3400425"/>
              <a:gd name="connsiteY1" fmla="*/ 0 h 646331"/>
              <a:gd name="connsiteX2" fmla="*/ 3292701 w 3400425"/>
              <a:gd name="connsiteY2" fmla="*/ 0 h 646331"/>
              <a:gd name="connsiteX3" fmla="*/ 3400425 w 3400425"/>
              <a:gd name="connsiteY3" fmla="*/ 107724 h 646331"/>
              <a:gd name="connsiteX4" fmla="*/ 3400425 w 3400425"/>
              <a:gd name="connsiteY4" fmla="*/ 538607 h 646331"/>
              <a:gd name="connsiteX5" fmla="*/ 3292701 w 3400425"/>
              <a:gd name="connsiteY5" fmla="*/ 646331 h 646331"/>
              <a:gd name="connsiteX6" fmla="*/ 107724 w 3400425"/>
              <a:gd name="connsiteY6" fmla="*/ 646331 h 646331"/>
              <a:gd name="connsiteX7" fmla="*/ 0 w 3400425"/>
              <a:gd name="connsiteY7" fmla="*/ 538607 h 646331"/>
              <a:gd name="connsiteX8" fmla="*/ 0 w 3400425"/>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646331" fill="none" extrusionOk="0">
                <a:moveTo>
                  <a:pt x="0" y="107724"/>
                </a:moveTo>
                <a:cubicBezTo>
                  <a:pt x="7390" y="48121"/>
                  <a:pt x="51857" y="-986"/>
                  <a:pt x="107724" y="0"/>
                </a:cubicBezTo>
                <a:cubicBezTo>
                  <a:pt x="1102361" y="-92648"/>
                  <a:pt x="1734017" y="-63196"/>
                  <a:pt x="3292701" y="0"/>
                </a:cubicBezTo>
                <a:cubicBezTo>
                  <a:pt x="3354902" y="2339"/>
                  <a:pt x="3398904" y="38174"/>
                  <a:pt x="3400425" y="107724"/>
                </a:cubicBezTo>
                <a:cubicBezTo>
                  <a:pt x="3364469" y="153286"/>
                  <a:pt x="3406664" y="432801"/>
                  <a:pt x="3400425" y="538607"/>
                </a:cubicBezTo>
                <a:cubicBezTo>
                  <a:pt x="3404590" y="606224"/>
                  <a:pt x="3350364" y="653414"/>
                  <a:pt x="3292701" y="646331"/>
                </a:cubicBezTo>
                <a:cubicBezTo>
                  <a:pt x="2818215" y="613838"/>
                  <a:pt x="1610899" y="526358"/>
                  <a:pt x="107724" y="646331"/>
                </a:cubicBezTo>
                <a:cubicBezTo>
                  <a:pt x="51074" y="652864"/>
                  <a:pt x="4974" y="596391"/>
                  <a:pt x="0" y="538607"/>
                </a:cubicBezTo>
                <a:cubicBezTo>
                  <a:pt x="18252" y="416073"/>
                  <a:pt x="26568" y="238005"/>
                  <a:pt x="0" y="107724"/>
                </a:cubicBezTo>
                <a:close/>
              </a:path>
              <a:path w="3400425" h="646331" stroke="0" extrusionOk="0">
                <a:moveTo>
                  <a:pt x="0" y="107724"/>
                </a:moveTo>
                <a:cubicBezTo>
                  <a:pt x="6266" y="48952"/>
                  <a:pt x="52987" y="-4213"/>
                  <a:pt x="107724" y="0"/>
                </a:cubicBezTo>
                <a:cubicBezTo>
                  <a:pt x="878441" y="-3130"/>
                  <a:pt x="2563985" y="101176"/>
                  <a:pt x="3292701" y="0"/>
                </a:cubicBezTo>
                <a:cubicBezTo>
                  <a:pt x="3352736" y="1032"/>
                  <a:pt x="3402670" y="51196"/>
                  <a:pt x="3400425" y="107724"/>
                </a:cubicBezTo>
                <a:cubicBezTo>
                  <a:pt x="3397319" y="226814"/>
                  <a:pt x="3404920" y="488142"/>
                  <a:pt x="3400425" y="538607"/>
                </a:cubicBezTo>
                <a:cubicBezTo>
                  <a:pt x="3400743" y="589229"/>
                  <a:pt x="3349295" y="642209"/>
                  <a:pt x="3292701" y="646331"/>
                </a:cubicBezTo>
                <a:cubicBezTo>
                  <a:pt x="2673925" y="485086"/>
                  <a:pt x="1222132"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7030A0"/>
                </a:solidFill>
                <a:latin typeface="Calibri" panose="020F0502020204030204" pitchFamily="34" charset="0"/>
                <a:cs typeface="Calibri" panose="020F0502020204030204" pitchFamily="34" charset="0"/>
              </a:rPr>
              <a:t>cao</a:t>
            </a:r>
            <a:r>
              <a:rPr lang="en-US" sz="3600" b="1" dirty="0">
                <a:solidFill>
                  <a:srgbClr val="7030A0"/>
                </a:solidFill>
                <a:latin typeface="Calibri" panose="020F0502020204030204" pitchFamily="34" charset="0"/>
                <a:cs typeface="Calibri" panose="020F0502020204030204" pitchFamily="34" charset="0"/>
              </a:rPr>
              <a:t> – </a:t>
            </a:r>
            <a:r>
              <a:rPr lang="en-US" sz="3600" b="1" dirty="0" err="1">
                <a:solidFill>
                  <a:srgbClr val="7030A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38350" y="3441680"/>
            <a:ext cx="3400425" cy="646331"/>
          </a:xfrm>
          <a:custGeom>
            <a:avLst/>
            <a:gdLst>
              <a:gd name="connsiteX0" fmla="*/ 0 w 3400425"/>
              <a:gd name="connsiteY0" fmla="*/ 107724 h 646331"/>
              <a:gd name="connsiteX1" fmla="*/ 107724 w 3400425"/>
              <a:gd name="connsiteY1" fmla="*/ 0 h 646331"/>
              <a:gd name="connsiteX2" fmla="*/ 3292701 w 3400425"/>
              <a:gd name="connsiteY2" fmla="*/ 0 h 646331"/>
              <a:gd name="connsiteX3" fmla="*/ 3400425 w 3400425"/>
              <a:gd name="connsiteY3" fmla="*/ 107724 h 646331"/>
              <a:gd name="connsiteX4" fmla="*/ 3400425 w 3400425"/>
              <a:gd name="connsiteY4" fmla="*/ 538607 h 646331"/>
              <a:gd name="connsiteX5" fmla="*/ 3292701 w 3400425"/>
              <a:gd name="connsiteY5" fmla="*/ 646331 h 646331"/>
              <a:gd name="connsiteX6" fmla="*/ 107724 w 3400425"/>
              <a:gd name="connsiteY6" fmla="*/ 646331 h 646331"/>
              <a:gd name="connsiteX7" fmla="*/ 0 w 3400425"/>
              <a:gd name="connsiteY7" fmla="*/ 538607 h 646331"/>
              <a:gd name="connsiteX8" fmla="*/ 0 w 3400425"/>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646331" fill="none" extrusionOk="0">
                <a:moveTo>
                  <a:pt x="0" y="107724"/>
                </a:moveTo>
                <a:cubicBezTo>
                  <a:pt x="7390" y="48121"/>
                  <a:pt x="51857" y="-986"/>
                  <a:pt x="107724" y="0"/>
                </a:cubicBezTo>
                <a:cubicBezTo>
                  <a:pt x="1102361" y="-92648"/>
                  <a:pt x="1734017" y="-63196"/>
                  <a:pt x="3292701" y="0"/>
                </a:cubicBezTo>
                <a:cubicBezTo>
                  <a:pt x="3354902" y="2339"/>
                  <a:pt x="3398904" y="38174"/>
                  <a:pt x="3400425" y="107724"/>
                </a:cubicBezTo>
                <a:cubicBezTo>
                  <a:pt x="3364469" y="153286"/>
                  <a:pt x="3406664" y="432801"/>
                  <a:pt x="3400425" y="538607"/>
                </a:cubicBezTo>
                <a:cubicBezTo>
                  <a:pt x="3404590" y="606224"/>
                  <a:pt x="3350364" y="653414"/>
                  <a:pt x="3292701" y="646331"/>
                </a:cubicBezTo>
                <a:cubicBezTo>
                  <a:pt x="2818215" y="613838"/>
                  <a:pt x="1610899" y="526358"/>
                  <a:pt x="107724" y="646331"/>
                </a:cubicBezTo>
                <a:cubicBezTo>
                  <a:pt x="51074" y="652864"/>
                  <a:pt x="4974" y="596391"/>
                  <a:pt x="0" y="538607"/>
                </a:cubicBezTo>
                <a:cubicBezTo>
                  <a:pt x="18252" y="416073"/>
                  <a:pt x="26568" y="238005"/>
                  <a:pt x="0" y="107724"/>
                </a:cubicBezTo>
                <a:close/>
              </a:path>
              <a:path w="3400425" h="646331" stroke="0" extrusionOk="0">
                <a:moveTo>
                  <a:pt x="0" y="107724"/>
                </a:moveTo>
                <a:cubicBezTo>
                  <a:pt x="6266" y="48952"/>
                  <a:pt x="52987" y="-4213"/>
                  <a:pt x="107724" y="0"/>
                </a:cubicBezTo>
                <a:cubicBezTo>
                  <a:pt x="878441" y="-3130"/>
                  <a:pt x="2563985" y="101176"/>
                  <a:pt x="3292701" y="0"/>
                </a:cubicBezTo>
                <a:cubicBezTo>
                  <a:pt x="3352736" y="1032"/>
                  <a:pt x="3402670" y="51196"/>
                  <a:pt x="3400425" y="107724"/>
                </a:cubicBezTo>
                <a:cubicBezTo>
                  <a:pt x="3397319" y="226814"/>
                  <a:pt x="3404920" y="488142"/>
                  <a:pt x="3400425" y="538607"/>
                </a:cubicBezTo>
                <a:cubicBezTo>
                  <a:pt x="3400743" y="589229"/>
                  <a:pt x="3349295" y="642209"/>
                  <a:pt x="3292701" y="646331"/>
                </a:cubicBezTo>
                <a:cubicBezTo>
                  <a:pt x="2673925" y="485086"/>
                  <a:pt x="1222132"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7030A0"/>
                </a:solidFill>
                <a:latin typeface="Calibri" panose="020F0502020204030204" pitchFamily="34" charset="0"/>
                <a:cs typeface="Calibri" panose="020F0502020204030204" pitchFamily="34" charset="0"/>
              </a:rPr>
              <a:t>ngắn</a:t>
            </a:r>
            <a:r>
              <a:rPr lang="en-US" sz="3600" b="1" dirty="0">
                <a:solidFill>
                  <a:srgbClr val="7030A0"/>
                </a:solidFill>
                <a:latin typeface="Calibri" panose="020F0502020204030204" pitchFamily="34" charset="0"/>
                <a:cs typeface="Calibri" panose="020F0502020204030204" pitchFamily="34" charset="0"/>
              </a:rPr>
              <a:t> – </a:t>
            </a:r>
            <a:r>
              <a:rPr lang="en-US" sz="3600" b="1" dirty="0" err="1">
                <a:solidFill>
                  <a:srgbClr val="7030A0"/>
                </a:solidFill>
                <a:latin typeface="Calibri" panose="020F0502020204030204" pitchFamily="34" charset="0"/>
                <a:cs typeface="Calibri" panose="020F0502020204030204" pitchFamily="34" charset="0"/>
              </a:rPr>
              <a:t>dài</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24074" y="4359388"/>
            <a:ext cx="3114676" cy="646331"/>
          </a:xfrm>
          <a:custGeom>
            <a:avLst/>
            <a:gdLst>
              <a:gd name="connsiteX0" fmla="*/ 0 w 3114676"/>
              <a:gd name="connsiteY0" fmla="*/ 107724 h 646331"/>
              <a:gd name="connsiteX1" fmla="*/ 107724 w 3114676"/>
              <a:gd name="connsiteY1" fmla="*/ 0 h 646331"/>
              <a:gd name="connsiteX2" fmla="*/ 3006952 w 3114676"/>
              <a:gd name="connsiteY2" fmla="*/ 0 h 646331"/>
              <a:gd name="connsiteX3" fmla="*/ 3114676 w 3114676"/>
              <a:gd name="connsiteY3" fmla="*/ 107724 h 646331"/>
              <a:gd name="connsiteX4" fmla="*/ 3114676 w 3114676"/>
              <a:gd name="connsiteY4" fmla="*/ 538607 h 646331"/>
              <a:gd name="connsiteX5" fmla="*/ 3006952 w 3114676"/>
              <a:gd name="connsiteY5" fmla="*/ 646331 h 646331"/>
              <a:gd name="connsiteX6" fmla="*/ 107724 w 3114676"/>
              <a:gd name="connsiteY6" fmla="*/ 646331 h 646331"/>
              <a:gd name="connsiteX7" fmla="*/ 0 w 3114676"/>
              <a:gd name="connsiteY7" fmla="*/ 538607 h 646331"/>
              <a:gd name="connsiteX8" fmla="*/ 0 w 3114676"/>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646331" fill="none" extrusionOk="0">
                <a:moveTo>
                  <a:pt x="0" y="107724"/>
                </a:moveTo>
                <a:cubicBezTo>
                  <a:pt x="7390" y="48121"/>
                  <a:pt x="51857" y="-986"/>
                  <a:pt x="107724" y="0"/>
                </a:cubicBezTo>
                <a:cubicBezTo>
                  <a:pt x="1019804" y="-92648"/>
                  <a:pt x="2247375" y="-63196"/>
                  <a:pt x="3006952" y="0"/>
                </a:cubicBezTo>
                <a:cubicBezTo>
                  <a:pt x="3069153" y="2339"/>
                  <a:pt x="3113155" y="38174"/>
                  <a:pt x="3114676" y="107724"/>
                </a:cubicBezTo>
                <a:cubicBezTo>
                  <a:pt x="3078720" y="153286"/>
                  <a:pt x="3120915" y="432801"/>
                  <a:pt x="3114676" y="538607"/>
                </a:cubicBezTo>
                <a:cubicBezTo>
                  <a:pt x="3118841" y="606224"/>
                  <a:pt x="3064615" y="653414"/>
                  <a:pt x="3006952" y="646331"/>
                </a:cubicBezTo>
                <a:cubicBezTo>
                  <a:pt x="2118032" y="613838"/>
                  <a:pt x="1547813" y="526358"/>
                  <a:pt x="107724" y="646331"/>
                </a:cubicBezTo>
                <a:cubicBezTo>
                  <a:pt x="51074" y="652864"/>
                  <a:pt x="4974" y="596391"/>
                  <a:pt x="0" y="538607"/>
                </a:cubicBezTo>
                <a:cubicBezTo>
                  <a:pt x="18252" y="416073"/>
                  <a:pt x="26568" y="238005"/>
                  <a:pt x="0" y="107724"/>
                </a:cubicBezTo>
                <a:close/>
              </a:path>
              <a:path w="3114676" h="646331" stroke="0" extrusionOk="0">
                <a:moveTo>
                  <a:pt x="0" y="107724"/>
                </a:moveTo>
                <a:cubicBezTo>
                  <a:pt x="6266" y="48952"/>
                  <a:pt x="52987" y="-4213"/>
                  <a:pt x="107724" y="0"/>
                </a:cubicBezTo>
                <a:cubicBezTo>
                  <a:pt x="1434166" y="-3130"/>
                  <a:pt x="2021521" y="101176"/>
                  <a:pt x="3006952" y="0"/>
                </a:cubicBezTo>
                <a:cubicBezTo>
                  <a:pt x="3066987" y="1032"/>
                  <a:pt x="3116921" y="51196"/>
                  <a:pt x="3114676" y="107724"/>
                </a:cubicBezTo>
                <a:cubicBezTo>
                  <a:pt x="3111570" y="226814"/>
                  <a:pt x="3119171" y="488142"/>
                  <a:pt x="3114676" y="538607"/>
                </a:cubicBezTo>
                <a:cubicBezTo>
                  <a:pt x="3114994" y="589229"/>
                  <a:pt x="3063546" y="642209"/>
                  <a:pt x="3006952" y="646331"/>
                </a:cubicBezTo>
                <a:cubicBezTo>
                  <a:pt x="2011095" y="485086"/>
                  <a:pt x="452591"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7030A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410325" y="2622078"/>
            <a:ext cx="3114676" cy="646331"/>
          </a:xfrm>
          <a:custGeom>
            <a:avLst/>
            <a:gdLst>
              <a:gd name="connsiteX0" fmla="*/ 0 w 3114676"/>
              <a:gd name="connsiteY0" fmla="*/ 107724 h 646331"/>
              <a:gd name="connsiteX1" fmla="*/ 107724 w 3114676"/>
              <a:gd name="connsiteY1" fmla="*/ 0 h 646331"/>
              <a:gd name="connsiteX2" fmla="*/ 3006952 w 3114676"/>
              <a:gd name="connsiteY2" fmla="*/ 0 h 646331"/>
              <a:gd name="connsiteX3" fmla="*/ 3114676 w 3114676"/>
              <a:gd name="connsiteY3" fmla="*/ 107724 h 646331"/>
              <a:gd name="connsiteX4" fmla="*/ 3114676 w 3114676"/>
              <a:gd name="connsiteY4" fmla="*/ 538607 h 646331"/>
              <a:gd name="connsiteX5" fmla="*/ 3006952 w 3114676"/>
              <a:gd name="connsiteY5" fmla="*/ 646331 h 646331"/>
              <a:gd name="connsiteX6" fmla="*/ 107724 w 3114676"/>
              <a:gd name="connsiteY6" fmla="*/ 646331 h 646331"/>
              <a:gd name="connsiteX7" fmla="*/ 0 w 3114676"/>
              <a:gd name="connsiteY7" fmla="*/ 538607 h 646331"/>
              <a:gd name="connsiteX8" fmla="*/ 0 w 3114676"/>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646331" fill="none" extrusionOk="0">
                <a:moveTo>
                  <a:pt x="0" y="107724"/>
                </a:moveTo>
                <a:cubicBezTo>
                  <a:pt x="7390" y="48121"/>
                  <a:pt x="51857" y="-986"/>
                  <a:pt x="107724" y="0"/>
                </a:cubicBezTo>
                <a:cubicBezTo>
                  <a:pt x="1019804" y="-92648"/>
                  <a:pt x="2247375" y="-63196"/>
                  <a:pt x="3006952" y="0"/>
                </a:cubicBezTo>
                <a:cubicBezTo>
                  <a:pt x="3069153" y="2339"/>
                  <a:pt x="3113155" y="38174"/>
                  <a:pt x="3114676" y="107724"/>
                </a:cubicBezTo>
                <a:cubicBezTo>
                  <a:pt x="3078720" y="153286"/>
                  <a:pt x="3120915" y="432801"/>
                  <a:pt x="3114676" y="538607"/>
                </a:cubicBezTo>
                <a:cubicBezTo>
                  <a:pt x="3118841" y="606224"/>
                  <a:pt x="3064615" y="653414"/>
                  <a:pt x="3006952" y="646331"/>
                </a:cubicBezTo>
                <a:cubicBezTo>
                  <a:pt x="2118032" y="613838"/>
                  <a:pt x="1547813" y="526358"/>
                  <a:pt x="107724" y="646331"/>
                </a:cubicBezTo>
                <a:cubicBezTo>
                  <a:pt x="51074" y="652864"/>
                  <a:pt x="4974" y="596391"/>
                  <a:pt x="0" y="538607"/>
                </a:cubicBezTo>
                <a:cubicBezTo>
                  <a:pt x="18252" y="416073"/>
                  <a:pt x="26568" y="238005"/>
                  <a:pt x="0" y="107724"/>
                </a:cubicBezTo>
                <a:close/>
              </a:path>
              <a:path w="3114676" h="646331" stroke="0" extrusionOk="0">
                <a:moveTo>
                  <a:pt x="0" y="107724"/>
                </a:moveTo>
                <a:cubicBezTo>
                  <a:pt x="6266" y="48952"/>
                  <a:pt x="52987" y="-4213"/>
                  <a:pt x="107724" y="0"/>
                </a:cubicBezTo>
                <a:cubicBezTo>
                  <a:pt x="1434166" y="-3130"/>
                  <a:pt x="2021521" y="101176"/>
                  <a:pt x="3006952" y="0"/>
                </a:cubicBezTo>
                <a:cubicBezTo>
                  <a:pt x="3066987" y="1032"/>
                  <a:pt x="3116921" y="51196"/>
                  <a:pt x="3114676" y="107724"/>
                </a:cubicBezTo>
                <a:cubicBezTo>
                  <a:pt x="3111570" y="226814"/>
                  <a:pt x="3119171" y="488142"/>
                  <a:pt x="3114676" y="538607"/>
                </a:cubicBezTo>
                <a:cubicBezTo>
                  <a:pt x="3114994" y="589229"/>
                  <a:pt x="3063546" y="642209"/>
                  <a:pt x="3006952" y="646331"/>
                </a:cubicBezTo>
                <a:cubicBezTo>
                  <a:pt x="2011095" y="485086"/>
                  <a:pt x="452591"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600" b="1">
                <a:solidFill>
                  <a:srgbClr val="7030A0"/>
                </a:solidFill>
                <a:latin typeface="Calibri" panose="020F0502020204030204" pitchFamily="34" charset="0"/>
                <a:cs typeface="Calibri" panose="020F0502020204030204" pitchFamily="34" charset="0"/>
              </a:rPr>
              <a:t>thắng</a:t>
            </a:r>
            <a:r>
              <a:rPr lang="en-US" sz="3600" b="1">
                <a:solidFill>
                  <a:srgbClr val="7030A0"/>
                </a:solidFill>
                <a:latin typeface="Calibri" panose="020F0502020204030204" pitchFamily="34" charset="0"/>
                <a:cs typeface="Calibri" panose="020F0502020204030204" pitchFamily="34" charset="0"/>
              </a:rPr>
              <a:t> – </a:t>
            </a:r>
            <a:r>
              <a:rPr lang="vi-VN" sz="3600" b="1">
                <a:solidFill>
                  <a:srgbClr val="7030A0"/>
                </a:solidFill>
                <a:latin typeface="Calibri" panose="020F0502020204030204" pitchFamily="34" charset="0"/>
                <a:cs typeface="Calibri" panose="020F0502020204030204" pitchFamily="34" charset="0"/>
              </a:rPr>
              <a:t>thua</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510438"/>
            <a:ext cx="3114676" cy="646331"/>
          </a:xfrm>
          <a:custGeom>
            <a:avLst/>
            <a:gdLst>
              <a:gd name="connsiteX0" fmla="*/ 0 w 3114676"/>
              <a:gd name="connsiteY0" fmla="*/ 107724 h 646331"/>
              <a:gd name="connsiteX1" fmla="*/ 107724 w 3114676"/>
              <a:gd name="connsiteY1" fmla="*/ 0 h 646331"/>
              <a:gd name="connsiteX2" fmla="*/ 3006952 w 3114676"/>
              <a:gd name="connsiteY2" fmla="*/ 0 h 646331"/>
              <a:gd name="connsiteX3" fmla="*/ 3114676 w 3114676"/>
              <a:gd name="connsiteY3" fmla="*/ 107724 h 646331"/>
              <a:gd name="connsiteX4" fmla="*/ 3114676 w 3114676"/>
              <a:gd name="connsiteY4" fmla="*/ 538607 h 646331"/>
              <a:gd name="connsiteX5" fmla="*/ 3006952 w 3114676"/>
              <a:gd name="connsiteY5" fmla="*/ 646331 h 646331"/>
              <a:gd name="connsiteX6" fmla="*/ 107724 w 3114676"/>
              <a:gd name="connsiteY6" fmla="*/ 646331 h 646331"/>
              <a:gd name="connsiteX7" fmla="*/ 0 w 3114676"/>
              <a:gd name="connsiteY7" fmla="*/ 538607 h 646331"/>
              <a:gd name="connsiteX8" fmla="*/ 0 w 3114676"/>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646331" fill="none" extrusionOk="0">
                <a:moveTo>
                  <a:pt x="0" y="107724"/>
                </a:moveTo>
                <a:cubicBezTo>
                  <a:pt x="7390" y="48121"/>
                  <a:pt x="51857" y="-986"/>
                  <a:pt x="107724" y="0"/>
                </a:cubicBezTo>
                <a:cubicBezTo>
                  <a:pt x="1019804" y="-92648"/>
                  <a:pt x="2247375" y="-63196"/>
                  <a:pt x="3006952" y="0"/>
                </a:cubicBezTo>
                <a:cubicBezTo>
                  <a:pt x="3069153" y="2339"/>
                  <a:pt x="3113155" y="38174"/>
                  <a:pt x="3114676" y="107724"/>
                </a:cubicBezTo>
                <a:cubicBezTo>
                  <a:pt x="3078720" y="153286"/>
                  <a:pt x="3120915" y="432801"/>
                  <a:pt x="3114676" y="538607"/>
                </a:cubicBezTo>
                <a:cubicBezTo>
                  <a:pt x="3118841" y="606224"/>
                  <a:pt x="3064615" y="653414"/>
                  <a:pt x="3006952" y="646331"/>
                </a:cubicBezTo>
                <a:cubicBezTo>
                  <a:pt x="2118032" y="613838"/>
                  <a:pt x="1547813" y="526358"/>
                  <a:pt x="107724" y="646331"/>
                </a:cubicBezTo>
                <a:cubicBezTo>
                  <a:pt x="51074" y="652864"/>
                  <a:pt x="4974" y="596391"/>
                  <a:pt x="0" y="538607"/>
                </a:cubicBezTo>
                <a:cubicBezTo>
                  <a:pt x="18252" y="416073"/>
                  <a:pt x="26568" y="238005"/>
                  <a:pt x="0" y="107724"/>
                </a:cubicBezTo>
                <a:close/>
              </a:path>
              <a:path w="3114676" h="646331" stroke="0" extrusionOk="0">
                <a:moveTo>
                  <a:pt x="0" y="107724"/>
                </a:moveTo>
                <a:cubicBezTo>
                  <a:pt x="6266" y="48952"/>
                  <a:pt x="52987" y="-4213"/>
                  <a:pt x="107724" y="0"/>
                </a:cubicBezTo>
                <a:cubicBezTo>
                  <a:pt x="1434166" y="-3130"/>
                  <a:pt x="2021521" y="101176"/>
                  <a:pt x="3006952" y="0"/>
                </a:cubicBezTo>
                <a:cubicBezTo>
                  <a:pt x="3066987" y="1032"/>
                  <a:pt x="3116921" y="51196"/>
                  <a:pt x="3114676" y="107724"/>
                </a:cubicBezTo>
                <a:cubicBezTo>
                  <a:pt x="3111570" y="226814"/>
                  <a:pt x="3119171" y="488142"/>
                  <a:pt x="3114676" y="538607"/>
                </a:cubicBezTo>
                <a:cubicBezTo>
                  <a:pt x="3114994" y="589229"/>
                  <a:pt x="3063546" y="642209"/>
                  <a:pt x="3006952" y="646331"/>
                </a:cubicBezTo>
                <a:cubicBezTo>
                  <a:pt x="2011095" y="485086"/>
                  <a:pt x="452591"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7030A0"/>
                </a:solidFill>
                <a:latin typeface="Calibri" panose="020F0502020204030204" pitchFamily="34" charset="0"/>
                <a:cs typeface="Calibri" panose="020F0502020204030204" pitchFamily="34" charset="0"/>
              </a:rPr>
              <a:t>già</a:t>
            </a:r>
            <a:r>
              <a:rPr lang="en-US" sz="3600" b="1" dirty="0">
                <a:solidFill>
                  <a:srgbClr val="7030A0"/>
                </a:solidFill>
                <a:latin typeface="Calibri" panose="020F0502020204030204" pitchFamily="34" charset="0"/>
                <a:cs typeface="Calibri" panose="020F0502020204030204" pitchFamily="34" charset="0"/>
              </a:rPr>
              <a:t> – </a:t>
            </a:r>
            <a:r>
              <a:rPr lang="en-US" sz="3600" b="1" dirty="0" err="1">
                <a:solidFill>
                  <a:srgbClr val="7030A0"/>
                </a:solidFill>
                <a:latin typeface="Calibri" panose="020F0502020204030204" pitchFamily="34" charset="0"/>
                <a:cs typeface="Calibri" panose="020F0502020204030204" pitchFamily="34" charset="0"/>
              </a:rPr>
              <a:t>trẻ</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7030A0"/>
                </a:solidFill>
                <a:latin typeface="Calibri" panose="020F0502020204030204" pitchFamily="34" charset="0"/>
                <a:cs typeface="Calibri" panose="020F0502020204030204" pitchFamily="34" charset="0"/>
              </a:rPr>
              <a:t>C</a:t>
            </a:r>
            <a:r>
              <a:rPr lang="vi-VN" sz="4000" b="1" dirty="0">
                <a:solidFill>
                  <a:srgbClr val="7030A0"/>
                </a:solidFill>
                <a:latin typeface="Calibri" panose="020F0502020204030204" pitchFamily="34" charset="0"/>
                <a:cs typeface="Calibri" panose="020F0502020204030204" pitchFamily="34" charset="0"/>
              </a:rPr>
              <a:t>ặp từ chỉ đặc điểm có nghĩa trái ngược nhau</a:t>
            </a:r>
            <a:endParaRPr lang="en-US" sz="4000" dirty="0">
              <a:solidFill>
                <a:srgbClr val="7030A0"/>
              </a:solidFill>
            </a:endParaRPr>
          </a:p>
        </p:txBody>
      </p:sp>
      <p:sp>
        <p:nvSpPr>
          <p:cNvPr id="10" name="TextBox 9">
            <a:extLst>
              <a:ext uri="{FF2B5EF4-FFF2-40B4-BE49-F238E27FC236}">
                <a16:creationId xmlns:a16="http://schemas.microsoft.com/office/drawing/2014/main" id="{3927D2F5-3401-4B2E-906A-F624747EDB64}"/>
              </a:ext>
            </a:extLst>
          </p:cNvPr>
          <p:cNvSpPr txBox="1"/>
          <p:nvPr/>
        </p:nvSpPr>
        <p:spPr>
          <a:xfrm flipH="1">
            <a:off x="6331102" y="5471869"/>
            <a:ext cx="4664764" cy="646331"/>
          </a:xfrm>
          <a:custGeom>
            <a:avLst/>
            <a:gdLst>
              <a:gd name="connsiteX0" fmla="*/ 0 w 4664764"/>
              <a:gd name="connsiteY0" fmla="*/ 107724 h 646331"/>
              <a:gd name="connsiteX1" fmla="*/ 107724 w 4664764"/>
              <a:gd name="connsiteY1" fmla="*/ 0 h 646331"/>
              <a:gd name="connsiteX2" fmla="*/ 4557040 w 4664764"/>
              <a:gd name="connsiteY2" fmla="*/ 0 h 646331"/>
              <a:gd name="connsiteX3" fmla="*/ 4664764 w 4664764"/>
              <a:gd name="connsiteY3" fmla="*/ 107724 h 646331"/>
              <a:gd name="connsiteX4" fmla="*/ 4664764 w 4664764"/>
              <a:gd name="connsiteY4" fmla="*/ 538607 h 646331"/>
              <a:gd name="connsiteX5" fmla="*/ 4557040 w 4664764"/>
              <a:gd name="connsiteY5" fmla="*/ 646331 h 646331"/>
              <a:gd name="connsiteX6" fmla="*/ 107724 w 4664764"/>
              <a:gd name="connsiteY6" fmla="*/ 646331 h 646331"/>
              <a:gd name="connsiteX7" fmla="*/ 0 w 4664764"/>
              <a:gd name="connsiteY7" fmla="*/ 538607 h 646331"/>
              <a:gd name="connsiteX8" fmla="*/ 0 w 4664764"/>
              <a:gd name="connsiteY8" fmla="*/ 107724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764" h="646331" fill="none" extrusionOk="0">
                <a:moveTo>
                  <a:pt x="0" y="107724"/>
                </a:moveTo>
                <a:cubicBezTo>
                  <a:pt x="7390" y="48121"/>
                  <a:pt x="51857" y="-986"/>
                  <a:pt x="107724" y="0"/>
                </a:cubicBezTo>
                <a:cubicBezTo>
                  <a:pt x="1070738" y="-92648"/>
                  <a:pt x="3389383" y="-63196"/>
                  <a:pt x="4557040" y="0"/>
                </a:cubicBezTo>
                <a:cubicBezTo>
                  <a:pt x="4619241" y="2339"/>
                  <a:pt x="4663243" y="38174"/>
                  <a:pt x="4664764" y="107724"/>
                </a:cubicBezTo>
                <a:cubicBezTo>
                  <a:pt x="4628808" y="153286"/>
                  <a:pt x="4671003" y="432801"/>
                  <a:pt x="4664764" y="538607"/>
                </a:cubicBezTo>
                <a:cubicBezTo>
                  <a:pt x="4668929" y="606224"/>
                  <a:pt x="4614703" y="653414"/>
                  <a:pt x="4557040" y="646331"/>
                </a:cubicBezTo>
                <a:cubicBezTo>
                  <a:pt x="2894134" y="613838"/>
                  <a:pt x="1257772" y="526358"/>
                  <a:pt x="107724" y="646331"/>
                </a:cubicBezTo>
                <a:cubicBezTo>
                  <a:pt x="51074" y="652864"/>
                  <a:pt x="4974" y="596391"/>
                  <a:pt x="0" y="538607"/>
                </a:cubicBezTo>
                <a:cubicBezTo>
                  <a:pt x="18252" y="416073"/>
                  <a:pt x="26568" y="238005"/>
                  <a:pt x="0" y="107724"/>
                </a:cubicBezTo>
                <a:close/>
              </a:path>
              <a:path w="4664764" h="646331" stroke="0" extrusionOk="0">
                <a:moveTo>
                  <a:pt x="0" y="107724"/>
                </a:moveTo>
                <a:cubicBezTo>
                  <a:pt x="6266" y="48952"/>
                  <a:pt x="52987" y="-4213"/>
                  <a:pt x="107724" y="0"/>
                </a:cubicBezTo>
                <a:cubicBezTo>
                  <a:pt x="750290" y="-3130"/>
                  <a:pt x="3884287" y="101176"/>
                  <a:pt x="4557040" y="0"/>
                </a:cubicBezTo>
                <a:cubicBezTo>
                  <a:pt x="4617075" y="1032"/>
                  <a:pt x="4667009" y="51196"/>
                  <a:pt x="4664764" y="107724"/>
                </a:cubicBezTo>
                <a:cubicBezTo>
                  <a:pt x="4661658" y="226814"/>
                  <a:pt x="4669259" y="488142"/>
                  <a:pt x="4664764" y="538607"/>
                </a:cubicBezTo>
                <a:cubicBezTo>
                  <a:pt x="4665082" y="589229"/>
                  <a:pt x="4613634" y="642209"/>
                  <a:pt x="4557040" y="646331"/>
                </a:cubicBezTo>
                <a:cubicBezTo>
                  <a:pt x="2479032" y="485086"/>
                  <a:pt x="2112677" y="602571"/>
                  <a:pt x="107724" y="646331"/>
                </a:cubicBezTo>
                <a:cubicBezTo>
                  <a:pt x="44194" y="648837"/>
                  <a:pt x="5279" y="598867"/>
                  <a:pt x="0" y="538607"/>
                </a:cubicBezTo>
                <a:cubicBezTo>
                  <a:pt x="-30160" y="491838"/>
                  <a:pt x="-29268" y="180358"/>
                  <a:pt x="0" y="10772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7030A0"/>
                </a:solidFill>
                <a:latin typeface="Calibri" panose="020F0502020204030204" pitchFamily="34" charset="0"/>
                <a:cs typeface="Calibri" panose="020F0502020204030204" pitchFamily="34" charset="0"/>
              </a:rPr>
              <a:t>chăm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chỉ</a:t>
            </a:r>
            <a:r>
              <a:rPr lang="en-US" sz="3600" b="1" dirty="0">
                <a:solidFill>
                  <a:srgbClr val="7030A0"/>
                </a:solidFill>
                <a:latin typeface="Calibri" panose="020F0502020204030204" pitchFamily="34" charset="0"/>
                <a:cs typeface="Calibri" panose="020F0502020204030204" pitchFamily="34" charset="0"/>
              </a:rPr>
              <a:t> – </a:t>
            </a:r>
            <a:r>
              <a:rPr lang="en-US" sz="3600" b="1" dirty="0" err="1">
                <a:solidFill>
                  <a:srgbClr val="7030A0"/>
                </a:solidFill>
                <a:latin typeface="Calibri" panose="020F0502020204030204" pitchFamily="34" charset="0"/>
                <a:cs typeface="Calibri" panose="020F0502020204030204" pitchFamily="34" charset="0"/>
              </a:rPr>
              <a:t>lười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biếng</a:t>
            </a:r>
            <a:endParaRPr kumimoji="0" lang="vi-VN" sz="36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D12322F-47E3-458D-B94B-5C21A0DF8702}"/>
              </a:ext>
            </a:extLst>
          </p:cNvPr>
          <p:cNvSpPr txBox="1"/>
          <p:nvPr/>
        </p:nvSpPr>
        <p:spPr>
          <a:xfrm>
            <a:off x="2385830" y="5277096"/>
            <a:ext cx="2591164" cy="584775"/>
          </a:xfrm>
          <a:custGeom>
            <a:avLst/>
            <a:gdLst>
              <a:gd name="connsiteX0" fmla="*/ 0 w 2591164"/>
              <a:gd name="connsiteY0" fmla="*/ 97464 h 584775"/>
              <a:gd name="connsiteX1" fmla="*/ 97464 w 2591164"/>
              <a:gd name="connsiteY1" fmla="*/ 0 h 584775"/>
              <a:gd name="connsiteX2" fmla="*/ 2493700 w 2591164"/>
              <a:gd name="connsiteY2" fmla="*/ 0 h 584775"/>
              <a:gd name="connsiteX3" fmla="*/ 2591164 w 2591164"/>
              <a:gd name="connsiteY3" fmla="*/ 97464 h 584775"/>
              <a:gd name="connsiteX4" fmla="*/ 2591164 w 2591164"/>
              <a:gd name="connsiteY4" fmla="*/ 487311 h 584775"/>
              <a:gd name="connsiteX5" fmla="*/ 2493700 w 2591164"/>
              <a:gd name="connsiteY5" fmla="*/ 584775 h 584775"/>
              <a:gd name="connsiteX6" fmla="*/ 97464 w 2591164"/>
              <a:gd name="connsiteY6" fmla="*/ 584775 h 584775"/>
              <a:gd name="connsiteX7" fmla="*/ 0 w 2591164"/>
              <a:gd name="connsiteY7" fmla="*/ 487311 h 584775"/>
              <a:gd name="connsiteX8" fmla="*/ 0 w 2591164"/>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1164" h="584775" fill="none" extrusionOk="0">
                <a:moveTo>
                  <a:pt x="0" y="97464"/>
                </a:moveTo>
                <a:cubicBezTo>
                  <a:pt x="8843" y="43506"/>
                  <a:pt x="48731" y="-1385"/>
                  <a:pt x="97464" y="0"/>
                </a:cubicBezTo>
                <a:cubicBezTo>
                  <a:pt x="577003" y="-92648"/>
                  <a:pt x="1442112" y="-63196"/>
                  <a:pt x="2493700" y="0"/>
                </a:cubicBezTo>
                <a:cubicBezTo>
                  <a:pt x="2550302" y="2396"/>
                  <a:pt x="2590511" y="39319"/>
                  <a:pt x="2591164" y="97464"/>
                </a:cubicBezTo>
                <a:cubicBezTo>
                  <a:pt x="2607379" y="215451"/>
                  <a:pt x="2568505" y="344377"/>
                  <a:pt x="2591164" y="487311"/>
                </a:cubicBezTo>
                <a:cubicBezTo>
                  <a:pt x="2593612" y="545912"/>
                  <a:pt x="2544861" y="595092"/>
                  <a:pt x="2493700" y="584775"/>
                </a:cubicBezTo>
                <a:cubicBezTo>
                  <a:pt x="1649855" y="552282"/>
                  <a:pt x="749362" y="464802"/>
                  <a:pt x="97464" y="584775"/>
                </a:cubicBezTo>
                <a:cubicBezTo>
                  <a:pt x="44523" y="586813"/>
                  <a:pt x="3837" y="539820"/>
                  <a:pt x="0" y="487311"/>
                </a:cubicBezTo>
                <a:cubicBezTo>
                  <a:pt x="24501" y="401251"/>
                  <a:pt x="-14065" y="186892"/>
                  <a:pt x="0" y="97464"/>
                </a:cubicBezTo>
                <a:close/>
              </a:path>
              <a:path w="2591164" h="584775" stroke="0" extrusionOk="0">
                <a:moveTo>
                  <a:pt x="0" y="97464"/>
                </a:moveTo>
                <a:cubicBezTo>
                  <a:pt x="1813" y="43845"/>
                  <a:pt x="51378" y="-6856"/>
                  <a:pt x="97464" y="0"/>
                </a:cubicBezTo>
                <a:cubicBezTo>
                  <a:pt x="812654" y="-3130"/>
                  <a:pt x="1571722" y="101176"/>
                  <a:pt x="2493700" y="0"/>
                </a:cubicBezTo>
                <a:cubicBezTo>
                  <a:pt x="2548240" y="1359"/>
                  <a:pt x="2595789" y="49747"/>
                  <a:pt x="2591164" y="97464"/>
                </a:cubicBezTo>
                <a:cubicBezTo>
                  <a:pt x="2612126" y="142587"/>
                  <a:pt x="2613914" y="378163"/>
                  <a:pt x="2591164" y="487311"/>
                </a:cubicBezTo>
                <a:cubicBezTo>
                  <a:pt x="2591276" y="538007"/>
                  <a:pt x="2543335" y="578814"/>
                  <a:pt x="2493700" y="584775"/>
                </a:cubicBezTo>
                <a:cubicBezTo>
                  <a:pt x="2001152" y="423530"/>
                  <a:pt x="568038" y="541015"/>
                  <a:pt x="97464" y="584775"/>
                </a:cubicBezTo>
                <a:cubicBezTo>
                  <a:pt x="36043" y="589489"/>
                  <a:pt x="6817" y="542129"/>
                  <a:pt x="0" y="487311"/>
                </a:cubicBezTo>
                <a:cubicBezTo>
                  <a:pt x="-13519" y="307862"/>
                  <a:pt x="31316" y="274371"/>
                  <a:pt x="0" y="9746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xa</a:t>
            </a:r>
            <a:r>
              <a:rPr lang="en-US" sz="3200" b="1">
                <a:solidFill>
                  <a:srgbClr val="7030A0"/>
                </a:solidFill>
                <a:latin typeface="Calibri" panose="020F0502020204030204" pitchFamily="34" charset="0"/>
                <a:cs typeface="Calibri" panose="020F0502020204030204" pitchFamily="34" charset="0"/>
              </a:rPr>
              <a:t> – </a:t>
            </a:r>
            <a:r>
              <a:rPr lang="vi-VN" sz="3200" b="1">
                <a:solidFill>
                  <a:srgbClr val="7030A0"/>
                </a:solidFill>
                <a:latin typeface="Calibri" panose="020F0502020204030204" pitchFamily="34" charset="0"/>
                <a:cs typeface="Calibri" panose="020F0502020204030204" pitchFamily="34" charset="0"/>
              </a:rPr>
              <a:t>gần</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927D2F5-3401-4B2E-906A-F624747EDB64}"/>
              </a:ext>
            </a:extLst>
          </p:cNvPr>
          <p:cNvSpPr txBox="1"/>
          <p:nvPr/>
        </p:nvSpPr>
        <p:spPr>
          <a:xfrm flipH="1">
            <a:off x="6701323" y="4398798"/>
            <a:ext cx="2373420" cy="584775"/>
          </a:xfrm>
          <a:custGeom>
            <a:avLst/>
            <a:gdLst>
              <a:gd name="connsiteX0" fmla="*/ 0 w 2373420"/>
              <a:gd name="connsiteY0" fmla="*/ 97464 h 584775"/>
              <a:gd name="connsiteX1" fmla="*/ 97464 w 2373420"/>
              <a:gd name="connsiteY1" fmla="*/ 0 h 584775"/>
              <a:gd name="connsiteX2" fmla="*/ 2275956 w 2373420"/>
              <a:gd name="connsiteY2" fmla="*/ 0 h 584775"/>
              <a:gd name="connsiteX3" fmla="*/ 2373420 w 2373420"/>
              <a:gd name="connsiteY3" fmla="*/ 97464 h 584775"/>
              <a:gd name="connsiteX4" fmla="*/ 2373420 w 2373420"/>
              <a:gd name="connsiteY4" fmla="*/ 487311 h 584775"/>
              <a:gd name="connsiteX5" fmla="*/ 2275956 w 2373420"/>
              <a:gd name="connsiteY5" fmla="*/ 584775 h 584775"/>
              <a:gd name="connsiteX6" fmla="*/ 97464 w 2373420"/>
              <a:gd name="connsiteY6" fmla="*/ 584775 h 584775"/>
              <a:gd name="connsiteX7" fmla="*/ 0 w 2373420"/>
              <a:gd name="connsiteY7" fmla="*/ 487311 h 584775"/>
              <a:gd name="connsiteX8" fmla="*/ 0 w 2373420"/>
              <a:gd name="connsiteY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20" h="584775" fill="none" extrusionOk="0">
                <a:moveTo>
                  <a:pt x="0" y="97464"/>
                </a:moveTo>
                <a:cubicBezTo>
                  <a:pt x="8843" y="43506"/>
                  <a:pt x="48731" y="-1385"/>
                  <a:pt x="97464" y="0"/>
                </a:cubicBezTo>
                <a:cubicBezTo>
                  <a:pt x="696523" y="-92648"/>
                  <a:pt x="1573864" y="-63196"/>
                  <a:pt x="2275956" y="0"/>
                </a:cubicBezTo>
                <a:cubicBezTo>
                  <a:pt x="2332558" y="2396"/>
                  <a:pt x="2372767" y="39319"/>
                  <a:pt x="2373420" y="97464"/>
                </a:cubicBezTo>
                <a:cubicBezTo>
                  <a:pt x="2389635" y="215451"/>
                  <a:pt x="2350761" y="344377"/>
                  <a:pt x="2373420" y="487311"/>
                </a:cubicBezTo>
                <a:cubicBezTo>
                  <a:pt x="2375868" y="545912"/>
                  <a:pt x="2327117" y="595092"/>
                  <a:pt x="2275956" y="584775"/>
                </a:cubicBezTo>
                <a:cubicBezTo>
                  <a:pt x="2024134" y="552282"/>
                  <a:pt x="328168" y="464802"/>
                  <a:pt x="97464" y="584775"/>
                </a:cubicBezTo>
                <a:cubicBezTo>
                  <a:pt x="44523" y="586813"/>
                  <a:pt x="3837" y="539820"/>
                  <a:pt x="0" y="487311"/>
                </a:cubicBezTo>
                <a:cubicBezTo>
                  <a:pt x="24501" y="401251"/>
                  <a:pt x="-14065" y="186892"/>
                  <a:pt x="0" y="97464"/>
                </a:cubicBezTo>
                <a:close/>
              </a:path>
              <a:path w="2373420" h="584775" stroke="0" extrusionOk="0">
                <a:moveTo>
                  <a:pt x="0" y="97464"/>
                </a:moveTo>
                <a:cubicBezTo>
                  <a:pt x="1813" y="43845"/>
                  <a:pt x="51378" y="-6856"/>
                  <a:pt x="97464" y="0"/>
                </a:cubicBezTo>
                <a:cubicBezTo>
                  <a:pt x="324178" y="-3130"/>
                  <a:pt x="1586214" y="101176"/>
                  <a:pt x="2275956" y="0"/>
                </a:cubicBezTo>
                <a:cubicBezTo>
                  <a:pt x="2330496" y="1359"/>
                  <a:pt x="2378045" y="49747"/>
                  <a:pt x="2373420" y="97464"/>
                </a:cubicBezTo>
                <a:cubicBezTo>
                  <a:pt x="2394382" y="142587"/>
                  <a:pt x="2396170" y="378163"/>
                  <a:pt x="2373420" y="487311"/>
                </a:cubicBezTo>
                <a:cubicBezTo>
                  <a:pt x="2373532" y="538007"/>
                  <a:pt x="2325591" y="578814"/>
                  <a:pt x="2275956" y="584775"/>
                </a:cubicBezTo>
                <a:cubicBezTo>
                  <a:pt x="1674225" y="423530"/>
                  <a:pt x="674698" y="541015"/>
                  <a:pt x="97464" y="584775"/>
                </a:cubicBezTo>
                <a:cubicBezTo>
                  <a:pt x="36043" y="589489"/>
                  <a:pt x="6817" y="542129"/>
                  <a:pt x="0" y="487311"/>
                </a:cubicBezTo>
                <a:cubicBezTo>
                  <a:pt x="-13519" y="307862"/>
                  <a:pt x="31316" y="274371"/>
                  <a:pt x="0" y="97464"/>
                </a:cubicBezTo>
                <a:close/>
              </a:path>
            </a:pathLst>
          </a:custGeom>
          <a:solidFill>
            <a:srgbClr val="FFFF00"/>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trước</a:t>
            </a:r>
            <a:r>
              <a:rPr lang="en-US" sz="3200" b="1">
                <a:solidFill>
                  <a:srgbClr val="7030A0"/>
                </a:solidFill>
                <a:latin typeface="Calibri" panose="020F0502020204030204" pitchFamily="34" charset="0"/>
                <a:cs typeface="Calibri" panose="020F0502020204030204" pitchFamily="34" charset="0"/>
              </a:rPr>
              <a:t> – </a:t>
            </a:r>
            <a:r>
              <a:rPr lang="vi-VN" sz="3200" b="1">
                <a:solidFill>
                  <a:srgbClr val="7030A0"/>
                </a:solidFill>
                <a:latin typeface="Calibri" panose="020F0502020204030204" pitchFamily="34" charset="0"/>
                <a:cs typeface="Calibri" panose="020F0502020204030204" pitchFamily="34" charset="0"/>
              </a:rPr>
              <a:t>sau</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67116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lvl="0" algn="ctr">
              <a:defRPr/>
            </a:pPr>
            <a:r>
              <a:rPr lang="en-US" sz="3200" b="1" dirty="0">
                <a:solidFill>
                  <a:srgbClr val="FF0000"/>
                </a:solidFill>
                <a:latin typeface="Arial" panose="020B0604020202020204" pitchFamily="34" charset="0"/>
                <a:cs typeface="Arial" panose="020B0604020202020204" pitchFamily="34" charset="0"/>
              </a:rPr>
              <a:t>3. </a:t>
            </a:r>
            <a:r>
              <a:rPr lang="vi-VN" sz="3200" dirty="0">
                <a:solidFill>
                  <a:srgbClr val="002060"/>
                </a:solidFill>
                <a:latin typeface="Arial" panose="020B0604020202020204" pitchFamily="34" charset="0"/>
                <a:cs typeface="Arial" panose="020B0604020202020204" pitchFamily="34" charset="0"/>
              </a:rPr>
              <a:t>Đọc lại câu chuyện </a:t>
            </a:r>
            <a:r>
              <a:rPr lang="vi-VN" sz="3200" i="1" dirty="0">
                <a:solidFill>
                  <a:srgbClr val="002060"/>
                </a:solidFill>
                <a:latin typeface="Arial" panose="020B0604020202020204" pitchFamily="34" charset="0"/>
                <a:cs typeface="Arial" panose="020B0604020202020204" pitchFamily="34" charset="0"/>
              </a:rPr>
              <a:t>Đi tìm mặt trời</a:t>
            </a:r>
            <a:r>
              <a:rPr lang="vi-VN" sz="3200" dirty="0">
                <a:solidFill>
                  <a:srgbClr val="002060"/>
                </a:solidFill>
                <a:latin typeface="Arial" panose="020B0604020202020204" pitchFamily="34" charset="0"/>
                <a:cs typeface="Arial" panose="020B0604020202020204" pitchFamily="34" charset="0"/>
              </a:rPr>
              <a:t>, đặt câu khiến trong tình huống sau:</a:t>
            </a:r>
            <a:endParaRPr kumimoji="0" lang="en-US" sz="320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09725" y="1933592"/>
            <a:ext cx="8639175" cy="1077218"/>
          </a:xfrm>
          <a:custGeom>
            <a:avLst/>
            <a:gdLst>
              <a:gd name="connsiteX0" fmla="*/ 0 w 8639175"/>
              <a:gd name="connsiteY0" fmla="*/ 179540 h 1077218"/>
              <a:gd name="connsiteX1" fmla="*/ 179540 w 8639175"/>
              <a:gd name="connsiteY1" fmla="*/ 0 h 1077218"/>
              <a:gd name="connsiteX2" fmla="*/ 8459635 w 8639175"/>
              <a:gd name="connsiteY2" fmla="*/ 0 h 1077218"/>
              <a:gd name="connsiteX3" fmla="*/ 8639175 w 8639175"/>
              <a:gd name="connsiteY3" fmla="*/ 179540 h 1077218"/>
              <a:gd name="connsiteX4" fmla="*/ 8639175 w 8639175"/>
              <a:gd name="connsiteY4" fmla="*/ 897678 h 1077218"/>
              <a:gd name="connsiteX5" fmla="*/ 8459635 w 8639175"/>
              <a:gd name="connsiteY5" fmla="*/ 1077218 h 1077218"/>
              <a:gd name="connsiteX6" fmla="*/ 179540 w 8639175"/>
              <a:gd name="connsiteY6" fmla="*/ 1077218 h 1077218"/>
              <a:gd name="connsiteX7" fmla="*/ 0 w 8639175"/>
              <a:gd name="connsiteY7" fmla="*/ 897678 h 1077218"/>
              <a:gd name="connsiteX8" fmla="*/ 0 w 8639175"/>
              <a:gd name="connsiteY8"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077218" fill="none" extrusionOk="0">
                <a:moveTo>
                  <a:pt x="0" y="179540"/>
                </a:moveTo>
                <a:cubicBezTo>
                  <a:pt x="6009" y="80294"/>
                  <a:pt x="88607" y="-2235"/>
                  <a:pt x="179540" y="0"/>
                </a:cubicBezTo>
                <a:cubicBezTo>
                  <a:pt x="2270054" y="-92648"/>
                  <a:pt x="6694812" y="-63196"/>
                  <a:pt x="8459635" y="0"/>
                </a:cubicBezTo>
                <a:cubicBezTo>
                  <a:pt x="8564812" y="5200"/>
                  <a:pt x="8637368" y="68436"/>
                  <a:pt x="8639175" y="179540"/>
                </a:cubicBezTo>
                <a:cubicBezTo>
                  <a:pt x="8653346" y="434611"/>
                  <a:pt x="8643764" y="763441"/>
                  <a:pt x="8639175" y="897678"/>
                </a:cubicBezTo>
                <a:cubicBezTo>
                  <a:pt x="8643310" y="1004898"/>
                  <a:pt x="8555759" y="1088949"/>
                  <a:pt x="8459635" y="1077218"/>
                </a:cubicBezTo>
                <a:cubicBezTo>
                  <a:pt x="6091250" y="1044725"/>
                  <a:pt x="2159317" y="957245"/>
                  <a:pt x="179540" y="1077218"/>
                </a:cubicBezTo>
                <a:cubicBezTo>
                  <a:pt x="83835" y="1085149"/>
                  <a:pt x="12009" y="992708"/>
                  <a:pt x="0" y="897678"/>
                </a:cubicBezTo>
                <a:cubicBezTo>
                  <a:pt x="20088" y="677190"/>
                  <a:pt x="717" y="389480"/>
                  <a:pt x="0" y="179540"/>
                </a:cubicBezTo>
                <a:close/>
              </a:path>
              <a:path w="8639175" h="1077218" stroke="0" extrusionOk="0">
                <a:moveTo>
                  <a:pt x="0" y="179540"/>
                </a:moveTo>
                <a:cubicBezTo>
                  <a:pt x="14713" y="82078"/>
                  <a:pt x="88893" y="-7536"/>
                  <a:pt x="179540" y="0"/>
                </a:cubicBezTo>
                <a:cubicBezTo>
                  <a:pt x="3824967" y="-3130"/>
                  <a:pt x="5250239" y="101176"/>
                  <a:pt x="8459635" y="0"/>
                </a:cubicBezTo>
                <a:cubicBezTo>
                  <a:pt x="8567620" y="16839"/>
                  <a:pt x="8641526" y="83490"/>
                  <a:pt x="8639175" y="179540"/>
                </a:cubicBezTo>
                <a:cubicBezTo>
                  <a:pt x="8583637" y="333747"/>
                  <a:pt x="8694053" y="596793"/>
                  <a:pt x="8639175" y="897678"/>
                </a:cubicBezTo>
                <a:cubicBezTo>
                  <a:pt x="8639737" y="981143"/>
                  <a:pt x="8551507" y="1066862"/>
                  <a:pt x="8459635" y="1077218"/>
                </a:cubicBezTo>
                <a:cubicBezTo>
                  <a:pt x="7027334" y="915973"/>
                  <a:pt x="3490580" y="1033458"/>
                  <a:pt x="179540" y="1077218"/>
                </a:cubicBezTo>
                <a:cubicBezTo>
                  <a:pt x="68932" y="1084328"/>
                  <a:pt x="9742" y="998249"/>
                  <a:pt x="0" y="897678"/>
                </a:cubicBezTo>
                <a:cubicBezTo>
                  <a:pt x="48092" y="760565"/>
                  <a:pt x="-54284" y="335796"/>
                  <a:pt x="0" y="17954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en-US" sz="3200" dirty="0">
                <a:solidFill>
                  <a:srgbClr val="7030A0"/>
                </a:solidFill>
                <a:latin typeface="Arial" panose="020B0604020202020204" pitchFamily="34" charset="0"/>
                <a:cs typeface="Arial" panose="020B0604020202020204" pitchFamily="34" charset="0"/>
              </a:rPr>
              <a:t>a. </a:t>
            </a:r>
            <a:r>
              <a:rPr lang="en-US" sz="3200" dirty="0" err="1">
                <a:solidFill>
                  <a:srgbClr val="7030A0"/>
                </a:solidFill>
                <a:latin typeface="Arial" panose="020B0604020202020204" pitchFamily="34" charset="0"/>
                <a:cs typeface="Arial" panose="020B0604020202020204" pitchFamily="34" charset="0"/>
              </a:rPr>
              <a:t>Đóng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vai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gõ</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kiến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đến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nhờ</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công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liếu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điếu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hoặc</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chích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choè</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tìm</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mặt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trời</a:t>
            </a:r>
            <a:r>
              <a:rPr lang="en-US" sz="3200" dirty="0">
                <a:solidFill>
                  <a:srgbClr val="7030A0"/>
                </a:solidFill>
                <a:latin typeface="Arial" panose="020B0604020202020204" pitchFamily="34" charset="0"/>
                <a:cs typeface="Arial" panose="020B0604020202020204" pitchFamily="34" charset="0"/>
              </a:rPr>
              <a:t>.</a:t>
            </a:r>
            <a:endParaRPr kumimoji="0" lang="vi-VN" sz="32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42620" y="3429000"/>
            <a:ext cx="9029700" cy="1077218"/>
          </a:xfrm>
          <a:custGeom>
            <a:avLst/>
            <a:gdLst>
              <a:gd name="connsiteX0" fmla="*/ 0 w 9029700"/>
              <a:gd name="connsiteY0" fmla="*/ 179540 h 1077218"/>
              <a:gd name="connsiteX1" fmla="*/ 179540 w 9029700"/>
              <a:gd name="connsiteY1" fmla="*/ 0 h 1077218"/>
              <a:gd name="connsiteX2" fmla="*/ 8850160 w 9029700"/>
              <a:gd name="connsiteY2" fmla="*/ 0 h 1077218"/>
              <a:gd name="connsiteX3" fmla="*/ 9029700 w 9029700"/>
              <a:gd name="connsiteY3" fmla="*/ 179540 h 1077218"/>
              <a:gd name="connsiteX4" fmla="*/ 9029700 w 9029700"/>
              <a:gd name="connsiteY4" fmla="*/ 897678 h 1077218"/>
              <a:gd name="connsiteX5" fmla="*/ 8850160 w 9029700"/>
              <a:gd name="connsiteY5" fmla="*/ 1077218 h 1077218"/>
              <a:gd name="connsiteX6" fmla="*/ 179540 w 9029700"/>
              <a:gd name="connsiteY6" fmla="*/ 1077218 h 1077218"/>
              <a:gd name="connsiteX7" fmla="*/ 0 w 9029700"/>
              <a:gd name="connsiteY7" fmla="*/ 897678 h 1077218"/>
              <a:gd name="connsiteX8" fmla="*/ 0 w 9029700"/>
              <a:gd name="connsiteY8"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077218" fill="none" extrusionOk="0">
                <a:moveTo>
                  <a:pt x="0" y="179540"/>
                </a:moveTo>
                <a:cubicBezTo>
                  <a:pt x="6009" y="80294"/>
                  <a:pt x="88607" y="-2235"/>
                  <a:pt x="179540" y="0"/>
                </a:cubicBezTo>
                <a:cubicBezTo>
                  <a:pt x="1688136" y="-92648"/>
                  <a:pt x="5517748" y="-63196"/>
                  <a:pt x="8850160" y="0"/>
                </a:cubicBezTo>
                <a:cubicBezTo>
                  <a:pt x="8955337" y="5200"/>
                  <a:pt x="9027893" y="68436"/>
                  <a:pt x="9029700" y="179540"/>
                </a:cubicBezTo>
                <a:cubicBezTo>
                  <a:pt x="9043871" y="434611"/>
                  <a:pt x="9034289" y="763441"/>
                  <a:pt x="9029700" y="897678"/>
                </a:cubicBezTo>
                <a:cubicBezTo>
                  <a:pt x="9033835" y="1004898"/>
                  <a:pt x="8946284" y="1088949"/>
                  <a:pt x="8850160" y="1077218"/>
                </a:cubicBezTo>
                <a:cubicBezTo>
                  <a:pt x="5187237" y="1044725"/>
                  <a:pt x="2714777" y="957245"/>
                  <a:pt x="179540" y="1077218"/>
                </a:cubicBezTo>
                <a:cubicBezTo>
                  <a:pt x="83835" y="1085149"/>
                  <a:pt x="12009" y="992708"/>
                  <a:pt x="0" y="897678"/>
                </a:cubicBezTo>
                <a:cubicBezTo>
                  <a:pt x="20088" y="677190"/>
                  <a:pt x="717" y="389480"/>
                  <a:pt x="0" y="179540"/>
                </a:cubicBezTo>
                <a:close/>
              </a:path>
              <a:path w="9029700" h="1077218" stroke="0" extrusionOk="0">
                <a:moveTo>
                  <a:pt x="0" y="179540"/>
                </a:moveTo>
                <a:cubicBezTo>
                  <a:pt x="14713" y="82078"/>
                  <a:pt x="88893" y="-7536"/>
                  <a:pt x="179540" y="0"/>
                </a:cubicBezTo>
                <a:cubicBezTo>
                  <a:pt x="1961740" y="-3130"/>
                  <a:pt x="6649338" y="101176"/>
                  <a:pt x="8850160" y="0"/>
                </a:cubicBezTo>
                <a:cubicBezTo>
                  <a:pt x="8958145" y="16839"/>
                  <a:pt x="9032051" y="83490"/>
                  <a:pt x="9029700" y="179540"/>
                </a:cubicBezTo>
                <a:cubicBezTo>
                  <a:pt x="8974162" y="333747"/>
                  <a:pt x="9084578" y="596793"/>
                  <a:pt x="9029700" y="897678"/>
                </a:cubicBezTo>
                <a:cubicBezTo>
                  <a:pt x="9030262" y="981143"/>
                  <a:pt x="8942032" y="1066862"/>
                  <a:pt x="8850160" y="1077218"/>
                </a:cubicBezTo>
                <a:cubicBezTo>
                  <a:pt x="4988547" y="915973"/>
                  <a:pt x="2806035" y="1033458"/>
                  <a:pt x="179540" y="1077218"/>
                </a:cubicBezTo>
                <a:cubicBezTo>
                  <a:pt x="68932" y="1084328"/>
                  <a:pt x="9742" y="998249"/>
                  <a:pt x="0" y="897678"/>
                </a:cubicBezTo>
                <a:cubicBezTo>
                  <a:pt x="48092" y="760565"/>
                  <a:pt x="-54284" y="335796"/>
                  <a:pt x="0" y="17954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200" dirty="0">
                <a:solidFill>
                  <a:srgbClr val="7030A0"/>
                </a:solidFill>
                <a:cs typeface="Calibri" panose="020F0502020204030204" pitchFamily="34" charset="0"/>
              </a:rPr>
              <a:t>b. Đóng vai gà trống, nói lời đề nghị mặt trời chiếu ánh sáng cho khu rừng tối tăm, ẩm ướt</a:t>
            </a:r>
            <a:endParaRPr kumimoji="0" lang="vi-VN" sz="3200" i="0" u="none" strike="noStrike" kern="1200" cap="none" spc="0" normalizeH="0" baseline="0" noProof="0" dirty="0">
              <a:ln>
                <a:noFill/>
              </a:ln>
              <a:solidFill>
                <a:srgbClr val="7030A0"/>
              </a:solidFill>
              <a:effectLst/>
              <a:uLnTx/>
              <a:uFillTx/>
              <a:cs typeface="Calibri" panose="020F0502020204030204" pitchFamily="34" charset="0"/>
            </a:endParaRPr>
          </a:p>
        </p:txBody>
      </p:sp>
      <p:cxnSp>
        <p:nvCxnSpPr>
          <p:cNvPr id="3" name="Straight Connector 2">
            <a:extLst>
              <a:ext uri="{FF2B5EF4-FFF2-40B4-BE49-F238E27FC236}">
                <a16:creationId xmlns:a16="http://schemas.microsoft.com/office/drawing/2014/main" id="{6AA5840B-75DB-F6A3-9356-FBA006945D54}"/>
              </a:ext>
            </a:extLst>
          </p:cNvPr>
          <p:cNvCxnSpPr/>
          <p:nvPr/>
        </p:nvCxnSpPr>
        <p:spPr>
          <a:xfrm>
            <a:off x="1894114" y="1023256"/>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0CEB3D-F73C-C290-0472-BD6B7BF0F6BC}"/>
              </a:ext>
            </a:extLst>
          </p:cNvPr>
          <p:cNvCxnSpPr>
            <a:cxnSpLocks/>
          </p:cNvCxnSpPr>
          <p:nvPr/>
        </p:nvCxnSpPr>
        <p:spPr>
          <a:xfrm>
            <a:off x="3262880" y="1023256"/>
            <a:ext cx="4640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F7665C-A21D-EE91-7B60-02CB6CADF84A}"/>
              </a:ext>
            </a:extLst>
          </p:cNvPr>
          <p:cNvCxnSpPr>
            <a:cxnSpLocks/>
          </p:cNvCxnSpPr>
          <p:nvPr/>
        </p:nvCxnSpPr>
        <p:spPr>
          <a:xfrm>
            <a:off x="8380526" y="1023256"/>
            <a:ext cx="2291794"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22" presetClass="entr" presetSubtype="8" fill="hold"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250"/>
                            </p:stCondLst>
                            <p:childTnLst>
                              <p:par>
                                <p:cTn id="21" presetID="22" presetClass="entr" presetSubtype="8" fill="hold" nodeType="after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19200"/>
          </a:xfrm>
        </p:spPr>
        <p:txBody>
          <a:bodyPr rtlCol="0">
            <a:normAutofit fontScale="90000"/>
          </a:bodyPr>
          <a:lstStyle/>
          <a:p>
            <a:pPr eaLnBrk="1" fontAlgn="auto" hangingPunct="1">
              <a:spcAft>
                <a:spcPts val="0"/>
              </a:spcAft>
              <a:defRPr/>
            </a:pPr>
            <a:r>
              <a:rPr lang="en-US" altLang="en-US" b="1" dirty="0">
                <a:solidFill>
                  <a:srgbClr val="C00000"/>
                </a:solidFill>
                <a:latin typeface="Nunito Black" pitchFamily="2" charset="0"/>
              </a:rPr>
              <a:t>                    </a:t>
            </a:r>
            <a:r>
              <a:rPr lang="vi-VN" altLang="en-US" sz="3600" b="1" dirty="0">
                <a:solidFill>
                  <a:srgbClr val="C00000"/>
                </a:solidFill>
                <a:latin typeface="Nunito Black" pitchFamily="2" charset="0"/>
              </a:rPr>
              <a:t>Đi tìm mặt trời</a:t>
            </a:r>
            <a:br>
              <a:rPr lang="vi-VN" altLang="en-US" dirty="0">
                <a:solidFill>
                  <a:srgbClr val="C00000"/>
                </a:solidFill>
                <a:latin typeface="Nunito Black" pitchFamily="2" charset="0"/>
              </a:rPr>
            </a:br>
            <a:endParaRPr lang="en-US" dirty="0"/>
          </a:p>
        </p:txBody>
      </p:sp>
      <p:sp>
        <p:nvSpPr>
          <p:cNvPr id="77827" name="Content Placeholder 2"/>
          <p:cNvSpPr>
            <a:spLocks noGrp="1" noChangeArrowheads="1"/>
          </p:cNvSpPr>
          <p:nvPr>
            <p:ph idx="1"/>
          </p:nvPr>
        </p:nvSpPr>
        <p:spPr>
          <a:xfrm>
            <a:off x="0" y="838200"/>
            <a:ext cx="12039600" cy="6019800"/>
          </a:xfrm>
        </p:spPr>
        <p:txBody>
          <a:bodyPr/>
          <a:lstStyle/>
          <a:p>
            <a:pPr eaLnBrk="1" hangingPunct="1">
              <a:lnSpc>
                <a:spcPct val="100000"/>
              </a:lnSpc>
              <a:spcBef>
                <a:spcPct val="0"/>
              </a:spcBef>
              <a:buFontTx/>
              <a:buNone/>
            </a:pPr>
            <a:r>
              <a:rPr lang="en-US" altLang="en-US" sz="2000">
                <a:solidFill>
                  <a:srgbClr val="002060"/>
                </a:solidFill>
                <a:latin typeface="Nunito Black" pitchFamily="2" charset="0"/>
              </a:rPr>
              <a:t>		</a:t>
            </a:r>
            <a:endParaRPr lang="en-US" altLang="en-US" sz="2000"/>
          </a:p>
        </p:txBody>
      </p:sp>
      <p:sp>
        <p:nvSpPr>
          <p:cNvPr id="68612" name="TextBox 4"/>
          <p:cNvSpPr txBox="1">
            <a:spLocks noChangeArrowheads="1"/>
          </p:cNvSpPr>
          <p:nvPr/>
        </p:nvSpPr>
        <p:spPr bwMode="auto">
          <a:xfrm>
            <a:off x="0" y="488093"/>
            <a:ext cx="12039600" cy="618630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Ngày xưa, muôn loài sống trong rừng già tối tăm, ẩm ướt. Gõ kiến được giao nhiệm vụ đến các nhà hỏi xem ai có thể đi tìm mặt trời.</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Gõ kiến gõ cửa nhà công, công mải múa. Gõ cửa nhà liếu điếu, liếu điếu bận cãi nhau. Gõ cửa nhà chích chòe, chích chòe mải hót,… Chỉ có gà trống nhận lời đi tìm mặt trời.</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 Trời đất ơi…. ơi…!</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Gà trống vui sướng bay về. Bay tới đâu, ánh sáng theo đến đấy. Đất rừng sáng tươi như tranh vẽ.</a:t>
            </a:r>
          </a:p>
          <a:p>
            <a:pPr algn="just" defTabSz="1219170" fontAlgn="base">
              <a:lnSpc>
                <a:spcPct val="100000"/>
              </a:lnSpc>
              <a:spcBef>
                <a:spcPct val="0"/>
              </a:spcBef>
              <a:spcAft>
                <a:spcPct val="0"/>
              </a:spcAft>
              <a:buNone/>
              <a:defRPr/>
            </a:pPr>
            <a:r>
              <a:rPr lang="en-US" altLang="en-US" sz="2200">
                <a:solidFill>
                  <a:srgbClr val="002060"/>
                </a:solidFill>
                <a:latin typeface="Nunito Black" pitchFamily="2" charset="0"/>
              </a:rPr>
              <a:t>    </a:t>
            </a:r>
            <a:r>
              <a:rPr lang="vi-VN" altLang="en-US" sz="2200">
                <a:solidFill>
                  <a:srgbClr val="002060"/>
                </a:solidFill>
                <a:latin typeface="Nunito Black" pitchFamily="2" charset="0"/>
              </a:rPr>
              <a:t>Từ đó, khi gà trống cất tiếng gáy là mặt trời hiện ra, chiếu ánh sáng cho mọi người, mọi vật.</a:t>
            </a:r>
          </a:p>
          <a:p>
            <a:pPr algn="r" defTabSz="1219170" fontAlgn="base">
              <a:lnSpc>
                <a:spcPct val="100000"/>
              </a:lnSpc>
              <a:spcBef>
                <a:spcPct val="0"/>
              </a:spcBef>
              <a:spcAft>
                <a:spcPct val="0"/>
              </a:spcAft>
              <a:buNone/>
              <a:defRPr/>
            </a:pPr>
            <a:r>
              <a:rPr lang="vi-VN" altLang="en-US" sz="2200">
                <a:solidFill>
                  <a:srgbClr val="000000"/>
                </a:solidFill>
                <a:latin typeface="Nunito Black" pitchFamily="2" charset="0"/>
              </a:rPr>
              <a:t>(Theo Vũ Tú Nam)</a:t>
            </a:r>
            <a:endParaRPr lang="en-US" altLang="en-US" sz="2200">
              <a:solidFill>
                <a:srgbClr val="000000"/>
              </a:solidFill>
              <a:latin typeface="Arial" panose="020B0604020202020204" pitchFamily="34" charset="0"/>
            </a:endParaRPr>
          </a:p>
        </p:txBody>
      </p:sp>
    </p:spTree>
    <p:extLst>
      <p:ext uri="{BB962C8B-B14F-4D97-AF65-F5344CB8AC3E}">
        <p14:creationId xmlns:p14="http://schemas.microsoft.com/office/powerpoint/2010/main" val="271105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lại câu chuyện </a:t>
            </a:r>
            <a:r>
              <a:rPr kumimoji="0" lang="vi-VN"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Đi tìm mặt trời</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đặt câu khiến trong tình huống sau:</a:t>
            </a:r>
            <a:endPar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09725" y="1933592"/>
            <a:ext cx="8639175" cy="1077218"/>
          </a:xfrm>
          <a:custGeom>
            <a:avLst/>
            <a:gdLst>
              <a:gd name="connsiteX0" fmla="*/ 0 w 8639175"/>
              <a:gd name="connsiteY0" fmla="*/ 179540 h 1077218"/>
              <a:gd name="connsiteX1" fmla="*/ 179540 w 8639175"/>
              <a:gd name="connsiteY1" fmla="*/ 0 h 1077218"/>
              <a:gd name="connsiteX2" fmla="*/ 8459635 w 8639175"/>
              <a:gd name="connsiteY2" fmla="*/ 0 h 1077218"/>
              <a:gd name="connsiteX3" fmla="*/ 8639175 w 8639175"/>
              <a:gd name="connsiteY3" fmla="*/ 179540 h 1077218"/>
              <a:gd name="connsiteX4" fmla="*/ 8639175 w 8639175"/>
              <a:gd name="connsiteY4" fmla="*/ 897678 h 1077218"/>
              <a:gd name="connsiteX5" fmla="*/ 8459635 w 8639175"/>
              <a:gd name="connsiteY5" fmla="*/ 1077218 h 1077218"/>
              <a:gd name="connsiteX6" fmla="*/ 179540 w 8639175"/>
              <a:gd name="connsiteY6" fmla="*/ 1077218 h 1077218"/>
              <a:gd name="connsiteX7" fmla="*/ 0 w 8639175"/>
              <a:gd name="connsiteY7" fmla="*/ 897678 h 1077218"/>
              <a:gd name="connsiteX8" fmla="*/ 0 w 8639175"/>
              <a:gd name="connsiteY8"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077218" fill="none" extrusionOk="0">
                <a:moveTo>
                  <a:pt x="0" y="179540"/>
                </a:moveTo>
                <a:cubicBezTo>
                  <a:pt x="6009" y="80294"/>
                  <a:pt x="88607" y="-2235"/>
                  <a:pt x="179540" y="0"/>
                </a:cubicBezTo>
                <a:cubicBezTo>
                  <a:pt x="2270054" y="-92648"/>
                  <a:pt x="6694812" y="-63196"/>
                  <a:pt x="8459635" y="0"/>
                </a:cubicBezTo>
                <a:cubicBezTo>
                  <a:pt x="8564812" y="5200"/>
                  <a:pt x="8637368" y="68436"/>
                  <a:pt x="8639175" y="179540"/>
                </a:cubicBezTo>
                <a:cubicBezTo>
                  <a:pt x="8653346" y="434611"/>
                  <a:pt x="8643764" y="763441"/>
                  <a:pt x="8639175" y="897678"/>
                </a:cubicBezTo>
                <a:cubicBezTo>
                  <a:pt x="8643310" y="1004898"/>
                  <a:pt x="8555759" y="1088949"/>
                  <a:pt x="8459635" y="1077218"/>
                </a:cubicBezTo>
                <a:cubicBezTo>
                  <a:pt x="6091250" y="1044725"/>
                  <a:pt x="2159317" y="957245"/>
                  <a:pt x="179540" y="1077218"/>
                </a:cubicBezTo>
                <a:cubicBezTo>
                  <a:pt x="83835" y="1085149"/>
                  <a:pt x="12009" y="992708"/>
                  <a:pt x="0" y="897678"/>
                </a:cubicBezTo>
                <a:cubicBezTo>
                  <a:pt x="20088" y="677190"/>
                  <a:pt x="717" y="389480"/>
                  <a:pt x="0" y="179540"/>
                </a:cubicBezTo>
                <a:close/>
              </a:path>
              <a:path w="8639175" h="1077218" stroke="0" extrusionOk="0">
                <a:moveTo>
                  <a:pt x="0" y="179540"/>
                </a:moveTo>
                <a:cubicBezTo>
                  <a:pt x="14713" y="82078"/>
                  <a:pt x="88893" y="-7536"/>
                  <a:pt x="179540" y="0"/>
                </a:cubicBezTo>
                <a:cubicBezTo>
                  <a:pt x="3824967" y="-3130"/>
                  <a:pt x="5250239" y="101176"/>
                  <a:pt x="8459635" y="0"/>
                </a:cubicBezTo>
                <a:cubicBezTo>
                  <a:pt x="8567620" y="16839"/>
                  <a:pt x="8641526" y="83490"/>
                  <a:pt x="8639175" y="179540"/>
                </a:cubicBezTo>
                <a:cubicBezTo>
                  <a:pt x="8583637" y="333747"/>
                  <a:pt x="8694053" y="596793"/>
                  <a:pt x="8639175" y="897678"/>
                </a:cubicBezTo>
                <a:cubicBezTo>
                  <a:pt x="8639737" y="981143"/>
                  <a:pt x="8551507" y="1066862"/>
                  <a:pt x="8459635" y="1077218"/>
                </a:cubicBezTo>
                <a:cubicBezTo>
                  <a:pt x="7027334" y="915973"/>
                  <a:pt x="3490580" y="1033458"/>
                  <a:pt x="179540" y="1077218"/>
                </a:cubicBezTo>
                <a:cubicBezTo>
                  <a:pt x="68932" y="1084328"/>
                  <a:pt x="9742" y="998249"/>
                  <a:pt x="0" y="897678"/>
                </a:cubicBezTo>
                <a:cubicBezTo>
                  <a:pt x="48092" y="760565"/>
                  <a:pt x="-54284" y="335796"/>
                  <a:pt x="0" y="17954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Đóng</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vai</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gõ</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kiến</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nhờ</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công</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liếu</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điếu</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hoặc</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chích</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choè</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đi</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mặt</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trời</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42620" y="3429000"/>
            <a:ext cx="9029700" cy="1077218"/>
          </a:xfrm>
          <a:custGeom>
            <a:avLst/>
            <a:gdLst>
              <a:gd name="connsiteX0" fmla="*/ 0 w 9029700"/>
              <a:gd name="connsiteY0" fmla="*/ 179540 h 1077218"/>
              <a:gd name="connsiteX1" fmla="*/ 179540 w 9029700"/>
              <a:gd name="connsiteY1" fmla="*/ 0 h 1077218"/>
              <a:gd name="connsiteX2" fmla="*/ 8850160 w 9029700"/>
              <a:gd name="connsiteY2" fmla="*/ 0 h 1077218"/>
              <a:gd name="connsiteX3" fmla="*/ 9029700 w 9029700"/>
              <a:gd name="connsiteY3" fmla="*/ 179540 h 1077218"/>
              <a:gd name="connsiteX4" fmla="*/ 9029700 w 9029700"/>
              <a:gd name="connsiteY4" fmla="*/ 897678 h 1077218"/>
              <a:gd name="connsiteX5" fmla="*/ 8850160 w 9029700"/>
              <a:gd name="connsiteY5" fmla="*/ 1077218 h 1077218"/>
              <a:gd name="connsiteX6" fmla="*/ 179540 w 9029700"/>
              <a:gd name="connsiteY6" fmla="*/ 1077218 h 1077218"/>
              <a:gd name="connsiteX7" fmla="*/ 0 w 9029700"/>
              <a:gd name="connsiteY7" fmla="*/ 897678 h 1077218"/>
              <a:gd name="connsiteX8" fmla="*/ 0 w 9029700"/>
              <a:gd name="connsiteY8"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077218" fill="none" extrusionOk="0">
                <a:moveTo>
                  <a:pt x="0" y="179540"/>
                </a:moveTo>
                <a:cubicBezTo>
                  <a:pt x="6009" y="80294"/>
                  <a:pt x="88607" y="-2235"/>
                  <a:pt x="179540" y="0"/>
                </a:cubicBezTo>
                <a:cubicBezTo>
                  <a:pt x="1688136" y="-92648"/>
                  <a:pt x="5517748" y="-63196"/>
                  <a:pt x="8850160" y="0"/>
                </a:cubicBezTo>
                <a:cubicBezTo>
                  <a:pt x="8955337" y="5200"/>
                  <a:pt x="9027893" y="68436"/>
                  <a:pt x="9029700" y="179540"/>
                </a:cubicBezTo>
                <a:cubicBezTo>
                  <a:pt x="9043871" y="434611"/>
                  <a:pt x="9034289" y="763441"/>
                  <a:pt x="9029700" y="897678"/>
                </a:cubicBezTo>
                <a:cubicBezTo>
                  <a:pt x="9033835" y="1004898"/>
                  <a:pt x="8946284" y="1088949"/>
                  <a:pt x="8850160" y="1077218"/>
                </a:cubicBezTo>
                <a:cubicBezTo>
                  <a:pt x="5187237" y="1044725"/>
                  <a:pt x="2714777" y="957245"/>
                  <a:pt x="179540" y="1077218"/>
                </a:cubicBezTo>
                <a:cubicBezTo>
                  <a:pt x="83835" y="1085149"/>
                  <a:pt x="12009" y="992708"/>
                  <a:pt x="0" y="897678"/>
                </a:cubicBezTo>
                <a:cubicBezTo>
                  <a:pt x="20088" y="677190"/>
                  <a:pt x="717" y="389480"/>
                  <a:pt x="0" y="179540"/>
                </a:cubicBezTo>
                <a:close/>
              </a:path>
              <a:path w="9029700" h="1077218" stroke="0" extrusionOk="0">
                <a:moveTo>
                  <a:pt x="0" y="179540"/>
                </a:moveTo>
                <a:cubicBezTo>
                  <a:pt x="14713" y="82078"/>
                  <a:pt x="88893" y="-7536"/>
                  <a:pt x="179540" y="0"/>
                </a:cubicBezTo>
                <a:cubicBezTo>
                  <a:pt x="1961740" y="-3130"/>
                  <a:pt x="6649338" y="101176"/>
                  <a:pt x="8850160" y="0"/>
                </a:cubicBezTo>
                <a:cubicBezTo>
                  <a:pt x="8958145" y="16839"/>
                  <a:pt x="9032051" y="83490"/>
                  <a:pt x="9029700" y="179540"/>
                </a:cubicBezTo>
                <a:cubicBezTo>
                  <a:pt x="8974162" y="333747"/>
                  <a:pt x="9084578" y="596793"/>
                  <a:pt x="9029700" y="897678"/>
                </a:cubicBezTo>
                <a:cubicBezTo>
                  <a:pt x="9030262" y="981143"/>
                  <a:pt x="8942032" y="1066862"/>
                  <a:pt x="8850160" y="1077218"/>
                </a:cubicBezTo>
                <a:cubicBezTo>
                  <a:pt x="4988547" y="915973"/>
                  <a:pt x="2806035" y="1033458"/>
                  <a:pt x="179540" y="1077218"/>
                </a:cubicBezTo>
                <a:cubicBezTo>
                  <a:pt x="68932" y="1084328"/>
                  <a:pt x="9742" y="998249"/>
                  <a:pt x="0" y="897678"/>
                </a:cubicBezTo>
                <a:cubicBezTo>
                  <a:pt x="48092" y="760565"/>
                  <a:pt x="-54284" y="335796"/>
                  <a:pt x="0" y="17954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30A0"/>
                </a:solidFill>
                <a:effectLst/>
                <a:uLnTx/>
                <a:uFillTx/>
                <a:latin typeface="Arial" panose="020B0604020202020204" pitchFamily="34" charset="0"/>
                <a:ea typeface="+mn-ea"/>
                <a:cs typeface="Calibri" panose="020F0502020204030204" pitchFamily="34" charset="0"/>
              </a:rPr>
              <a:t>b. Đóng vai gà trống, nói lời đề nghị mặt trời chiếu ánh sáng cho khu rừng tối tăm, ẩm ướt</a:t>
            </a:r>
          </a:p>
        </p:txBody>
      </p:sp>
      <p:sp>
        <p:nvSpPr>
          <p:cNvPr id="2" name="Cloud Callout 1"/>
          <p:cNvSpPr/>
          <p:nvPr/>
        </p:nvSpPr>
        <p:spPr>
          <a:xfrm>
            <a:off x="8643485" y="4888702"/>
            <a:ext cx="2541070" cy="1310301"/>
          </a:xfrm>
          <a:prstGeom prst="cloudCallou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vở</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AA5840B-75DB-F6A3-9356-FBA006945D54}"/>
              </a:ext>
            </a:extLst>
          </p:cNvPr>
          <p:cNvCxnSpPr/>
          <p:nvPr/>
        </p:nvCxnSpPr>
        <p:spPr>
          <a:xfrm>
            <a:off x="1894114" y="1023256"/>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0CEB3D-F73C-C290-0472-BD6B7BF0F6BC}"/>
              </a:ext>
            </a:extLst>
          </p:cNvPr>
          <p:cNvCxnSpPr>
            <a:cxnSpLocks/>
          </p:cNvCxnSpPr>
          <p:nvPr/>
        </p:nvCxnSpPr>
        <p:spPr>
          <a:xfrm>
            <a:off x="3262880" y="1023256"/>
            <a:ext cx="4640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F7665C-A21D-EE91-7B60-02CB6CADF84A}"/>
              </a:ext>
            </a:extLst>
          </p:cNvPr>
          <p:cNvCxnSpPr>
            <a:cxnSpLocks/>
          </p:cNvCxnSpPr>
          <p:nvPr/>
        </p:nvCxnSpPr>
        <p:spPr>
          <a:xfrm>
            <a:off x="8380526" y="1023256"/>
            <a:ext cx="2291794"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4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lại câu chuyện </a:t>
            </a:r>
            <a:r>
              <a:rPr kumimoji="0" lang="vi-VN"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Đi tìm mặt trời</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đặt câu khiến trong tình huống sau:</a:t>
            </a:r>
            <a:endPar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AA5840B-75DB-F6A3-9356-FBA006945D54}"/>
              </a:ext>
            </a:extLst>
          </p:cNvPr>
          <p:cNvCxnSpPr/>
          <p:nvPr/>
        </p:nvCxnSpPr>
        <p:spPr>
          <a:xfrm>
            <a:off x="1894114" y="1023256"/>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0CEB3D-F73C-C290-0472-BD6B7BF0F6BC}"/>
              </a:ext>
            </a:extLst>
          </p:cNvPr>
          <p:cNvCxnSpPr>
            <a:cxnSpLocks/>
          </p:cNvCxnSpPr>
          <p:nvPr/>
        </p:nvCxnSpPr>
        <p:spPr>
          <a:xfrm>
            <a:off x="3262880" y="1023256"/>
            <a:ext cx="4640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F7665C-A21D-EE91-7B60-02CB6CADF84A}"/>
              </a:ext>
            </a:extLst>
          </p:cNvPr>
          <p:cNvCxnSpPr>
            <a:cxnSpLocks/>
          </p:cNvCxnSpPr>
          <p:nvPr/>
        </p:nvCxnSpPr>
        <p:spPr>
          <a:xfrm>
            <a:off x="8380526" y="1023256"/>
            <a:ext cx="2291794"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Folded Corner 3"/>
          <p:cNvSpPr/>
          <p:nvPr/>
        </p:nvSpPr>
        <p:spPr>
          <a:xfrm>
            <a:off x="651294" y="1711521"/>
            <a:ext cx="7680590" cy="1283522"/>
          </a:xfrm>
          <a:prstGeom prst="foldedCorner">
            <a:avLst/>
          </a:prstGeom>
          <a:solidFill>
            <a:schemeClr val="accent4">
              <a:lumMod val="20000"/>
              <a:lumOff val="8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2100" dirty="0">
              <a:solidFill>
                <a:srgbClr val="00B050"/>
              </a:solidFill>
              <a:latin typeface="Nunito Black" pitchFamily="2" charset="0"/>
            </a:endParaRPr>
          </a:p>
          <a:p>
            <a:pPr algn="ctr" defTabSz="685783">
              <a:defRPr/>
            </a:pPr>
            <a:endParaRPr lang="en-US" sz="2400" dirty="0">
              <a:solidFill>
                <a:srgbClr val="0070C0"/>
              </a:solidFill>
              <a:latin typeface="Nunito Black" pitchFamily="2" charset="0"/>
            </a:endParaRPr>
          </a:p>
          <a:p>
            <a:pPr defTabSz="685783">
              <a:defRPr/>
            </a:pPr>
            <a:r>
              <a:rPr lang="en-US" sz="3200" dirty="0">
                <a:solidFill>
                  <a:srgbClr val="0070C0"/>
                </a:solidFill>
                <a:latin typeface="Nunito Black" pitchFamily="2" charset="0"/>
              </a:rPr>
              <a:t>a. </a:t>
            </a:r>
            <a:r>
              <a:rPr lang="en-US" sz="3200" dirty="0" err="1">
                <a:solidFill>
                  <a:srgbClr val="0070C0"/>
                </a:solidFill>
                <a:latin typeface="Nunito Black" pitchFamily="2" charset="0"/>
              </a:rPr>
              <a:t>Đóng</a:t>
            </a:r>
            <a:r>
              <a:rPr lang="en-US" sz="3200" dirty="0">
                <a:solidFill>
                  <a:srgbClr val="0070C0"/>
                </a:solidFill>
                <a:latin typeface="Nunito Black" pitchFamily="2" charset="0"/>
              </a:rPr>
              <a:t> </a:t>
            </a:r>
            <a:r>
              <a:rPr lang="en-US" sz="3200" dirty="0" err="1">
                <a:solidFill>
                  <a:srgbClr val="0070C0"/>
                </a:solidFill>
                <a:latin typeface="Nunito Black" pitchFamily="2" charset="0"/>
              </a:rPr>
              <a:t>vai</a:t>
            </a:r>
            <a:r>
              <a:rPr lang="en-US" sz="3200" dirty="0">
                <a:solidFill>
                  <a:srgbClr val="0070C0"/>
                </a:solidFill>
                <a:latin typeface="Nunito Black" pitchFamily="2" charset="0"/>
              </a:rPr>
              <a:t> </a:t>
            </a:r>
            <a:r>
              <a:rPr lang="en-US" sz="3200" dirty="0" err="1">
                <a:solidFill>
                  <a:srgbClr val="0070C0"/>
                </a:solidFill>
                <a:latin typeface="Nunito Black" pitchFamily="2" charset="0"/>
              </a:rPr>
              <a:t>gõ</a:t>
            </a:r>
            <a:r>
              <a:rPr lang="en-US" sz="3200" dirty="0">
                <a:solidFill>
                  <a:srgbClr val="0070C0"/>
                </a:solidFill>
                <a:latin typeface="Nunito Black" pitchFamily="2" charset="0"/>
              </a:rPr>
              <a:t> </a:t>
            </a:r>
            <a:r>
              <a:rPr lang="en-US" sz="3200" dirty="0" err="1">
                <a:solidFill>
                  <a:srgbClr val="0070C0"/>
                </a:solidFill>
                <a:latin typeface="Nunito Black" pitchFamily="2" charset="0"/>
              </a:rPr>
              <a:t>kiến</a:t>
            </a:r>
            <a:r>
              <a:rPr lang="en-US" sz="3200" dirty="0">
                <a:solidFill>
                  <a:srgbClr val="0070C0"/>
                </a:solidFill>
                <a:latin typeface="Nunito Black" pitchFamily="2" charset="0"/>
              </a:rPr>
              <a:t>, </a:t>
            </a:r>
            <a:r>
              <a:rPr lang="en-US" sz="3200" dirty="0" err="1">
                <a:solidFill>
                  <a:srgbClr val="0070C0"/>
                </a:solidFill>
                <a:latin typeface="Nunito Black" pitchFamily="2" charset="0"/>
              </a:rPr>
              <a:t>nhờ</a:t>
            </a:r>
            <a:r>
              <a:rPr lang="en-US" sz="3200" dirty="0">
                <a:solidFill>
                  <a:srgbClr val="0070C0"/>
                </a:solidFill>
                <a:latin typeface="Nunito Black" pitchFamily="2" charset="0"/>
              </a:rPr>
              <a:t> </a:t>
            </a:r>
            <a:r>
              <a:rPr lang="en-US" sz="3200" dirty="0" err="1">
                <a:solidFill>
                  <a:srgbClr val="0070C0"/>
                </a:solidFill>
                <a:latin typeface="Nunito Black" pitchFamily="2" charset="0"/>
              </a:rPr>
              <a:t>công</a:t>
            </a:r>
            <a:r>
              <a:rPr lang="en-US" sz="3200" dirty="0">
                <a:solidFill>
                  <a:srgbClr val="0070C0"/>
                </a:solidFill>
                <a:latin typeface="Nunito Black" pitchFamily="2" charset="0"/>
              </a:rPr>
              <a:t>, </a:t>
            </a:r>
            <a:r>
              <a:rPr lang="en-US" sz="3200" dirty="0" err="1">
                <a:solidFill>
                  <a:srgbClr val="0070C0"/>
                </a:solidFill>
                <a:latin typeface="Nunito Black" pitchFamily="2" charset="0"/>
              </a:rPr>
              <a:t>liếu</a:t>
            </a:r>
            <a:r>
              <a:rPr lang="en-US" sz="3200" dirty="0">
                <a:solidFill>
                  <a:srgbClr val="0070C0"/>
                </a:solidFill>
                <a:latin typeface="Nunito Black" pitchFamily="2" charset="0"/>
              </a:rPr>
              <a:t> </a:t>
            </a:r>
            <a:r>
              <a:rPr lang="en-US" sz="3200" dirty="0" err="1">
                <a:solidFill>
                  <a:srgbClr val="0070C0"/>
                </a:solidFill>
                <a:latin typeface="Nunito Black" pitchFamily="2" charset="0"/>
              </a:rPr>
              <a:t>điếu</a:t>
            </a:r>
            <a:r>
              <a:rPr lang="en-US" sz="3200" dirty="0">
                <a:solidFill>
                  <a:srgbClr val="0070C0"/>
                </a:solidFill>
                <a:latin typeface="Nunito Black" pitchFamily="2" charset="0"/>
              </a:rPr>
              <a:t> </a:t>
            </a:r>
            <a:r>
              <a:rPr lang="en-US" sz="3200" dirty="0" err="1">
                <a:solidFill>
                  <a:srgbClr val="0070C0"/>
                </a:solidFill>
                <a:latin typeface="Nunito Black" pitchFamily="2" charset="0"/>
              </a:rPr>
              <a:t>hoặc</a:t>
            </a:r>
            <a:r>
              <a:rPr lang="en-US" sz="3200" dirty="0">
                <a:solidFill>
                  <a:srgbClr val="0070C0"/>
                </a:solidFill>
                <a:latin typeface="Nunito Black" pitchFamily="2" charset="0"/>
              </a:rPr>
              <a:t> </a:t>
            </a:r>
            <a:r>
              <a:rPr lang="en-US" sz="3200" dirty="0" err="1">
                <a:solidFill>
                  <a:srgbClr val="0070C0"/>
                </a:solidFill>
                <a:latin typeface="Nunito Black" pitchFamily="2" charset="0"/>
              </a:rPr>
              <a:t>chích</a:t>
            </a:r>
            <a:r>
              <a:rPr lang="en-US" sz="3200" dirty="0">
                <a:solidFill>
                  <a:srgbClr val="0070C0"/>
                </a:solidFill>
                <a:latin typeface="Nunito Black" pitchFamily="2" charset="0"/>
              </a:rPr>
              <a:t> </a:t>
            </a:r>
            <a:r>
              <a:rPr lang="en-US" sz="3200" dirty="0" err="1">
                <a:solidFill>
                  <a:srgbClr val="0070C0"/>
                </a:solidFill>
                <a:latin typeface="Nunito Black" pitchFamily="2" charset="0"/>
              </a:rPr>
              <a:t>chòe</a:t>
            </a:r>
            <a:r>
              <a:rPr lang="en-US" sz="3200" dirty="0">
                <a:solidFill>
                  <a:srgbClr val="0070C0"/>
                </a:solidFill>
                <a:latin typeface="Nunito Black" pitchFamily="2" charset="0"/>
              </a:rPr>
              <a:t> </a:t>
            </a:r>
            <a:r>
              <a:rPr lang="en-US" sz="3200" dirty="0" err="1">
                <a:solidFill>
                  <a:srgbClr val="0070C0"/>
                </a:solidFill>
                <a:latin typeface="Nunito Black" pitchFamily="2" charset="0"/>
              </a:rPr>
              <a:t>đi</a:t>
            </a:r>
            <a:r>
              <a:rPr lang="en-US" sz="3200" dirty="0">
                <a:solidFill>
                  <a:srgbClr val="0070C0"/>
                </a:solidFill>
                <a:latin typeface="Nunito Black" pitchFamily="2" charset="0"/>
              </a:rPr>
              <a:t> </a:t>
            </a:r>
            <a:r>
              <a:rPr lang="en-US" sz="3200" dirty="0" err="1">
                <a:solidFill>
                  <a:srgbClr val="0070C0"/>
                </a:solidFill>
                <a:latin typeface="Nunito Black" pitchFamily="2" charset="0"/>
              </a:rPr>
              <a:t>tìm</a:t>
            </a:r>
            <a:r>
              <a:rPr lang="en-US" sz="3200" dirty="0">
                <a:solidFill>
                  <a:srgbClr val="0070C0"/>
                </a:solidFill>
                <a:latin typeface="Nunito Black" pitchFamily="2" charset="0"/>
              </a:rPr>
              <a:t> </a:t>
            </a:r>
            <a:r>
              <a:rPr lang="en-US" sz="3200" dirty="0" err="1">
                <a:solidFill>
                  <a:srgbClr val="0070C0"/>
                </a:solidFill>
                <a:latin typeface="Nunito Black" pitchFamily="2" charset="0"/>
              </a:rPr>
              <a:t>mặt</a:t>
            </a:r>
            <a:r>
              <a:rPr lang="en-US" sz="3200" dirty="0">
                <a:solidFill>
                  <a:srgbClr val="0070C0"/>
                </a:solidFill>
                <a:latin typeface="Nunito Black" pitchFamily="2" charset="0"/>
              </a:rPr>
              <a:t> </a:t>
            </a:r>
            <a:r>
              <a:rPr lang="en-US" sz="3200" err="1">
                <a:solidFill>
                  <a:srgbClr val="0070C0"/>
                </a:solidFill>
                <a:latin typeface="Nunito Black" pitchFamily="2" charset="0"/>
              </a:rPr>
              <a:t>trời</a:t>
            </a:r>
            <a:r>
              <a:rPr lang="en-US" sz="3200">
                <a:solidFill>
                  <a:srgbClr val="0070C0"/>
                </a:solidFill>
                <a:latin typeface="Nunito Black" pitchFamily="2" charset="0"/>
              </a:rPr>
              <a:t>.</a:t>
            </a:r>
            <a:br>
              <a:rPr lang="en-US" sz="2800" dirty="0">
                <a:solidFill>
                  <a:prstClr val="white"/>
                </a:solidFill>
                <a:latin typeface="Calibri" panose="020F0502020204030204"/>
              </a:rPr>
            </a:br>
            <a:endParaRPr lang="en-US" sz="2800" dirty="0">
              <a:solidFill>
                <a:prstClr val="white"/>
              </a:solidFill>
              <a:latin typeface="Calibri" panose="020F0502020204030204"/>
            </a:endParaRPr>
          </a:p>
        </p:txBody>
      </p:sp>
      <p:sp>
        <p:nvSpPr>
          <p:cNvPr id="13" name="TextBox 12"/>
          <p:cNvSpPr txBox="1"/>
          <p:nvPr/>
        </p:nvSpPr>
        <p:spPr>
          <a:xfrm>
            <a:off x="651294" y="3400620"/>
            <a:ext cx="10752827" cy="1077218"/>
          </a:xfrm>
          <a:custGeom>
            <a:avLst/>
            <a:gdLst>
              <a:gd name="connsiteX0" fmla="*/ 0 w 3711317"/>
              <a:gd name="connsiteY0" fmla="*/ 0 h 1384995"/>
              <a:gd name="connsiteX1" fmla="*/ 3711317 w 3711317"/>
              <a:gd name="connsiteY1" fmla="*/ 0 h 1384995"/>
              <a:gd name="connsiteX2" fmla="*/ 3711317 w 3711317"/>
              <a:gd name="connsiteY2" fmla="*/ 1384995 h 1384995"/>
              <a:gd name="connsiteX3" fmla="*/ 0 w 3711317"/>
              <a:gd name="connsiteY3" fmla="*/ 1384995 h 1384995"/>
              <a:gd name="connsiteX4" fmla="*/ 0 w 3711317"/>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317" h="1384995" fill="none" extrusionOk="0">
                <a:moveTo>
                  <a:pt x="0" y="0"/>
                </a:moveTo>
                <a:cubicBezTo>
                  <a:pt x="836195" y="-46412"/>
                  <a:pt x="2424616" y="-87334"/>
                  <a:pt x="3711317" y="0"/>
                </a:cubicBezTo>
                <a:cubicBezTo>
                  <a:pt x="3696665" y="623484"/>
                  <a:pt x="3780380" y="1215220"/>
                  <a:pt x="3711317" y="1384995"/>
                </a:cubicBezTo>
                <a:cubicBezTo>
                  <a:pt x="2897196" y="1320364"/>
                  <a:pt x="1838514" y="1483712"/>
                  <a:pt x="0" y="1384995"/>
                </a:cubicBezTo>
                <a:cubicBezTo>
                  <a:pt x="98563" y="775095"/>
                  <a:pt x="-86276" y="395939"/>
                  <a:pt x="0" y="0"/>
                </a:cubicBezTo>
                <a:close/>
              </a:path>
              <a:path w="3711317" h="1384995" stroke="0" extrusionOk="0">
                <a:moveTo>
                  <a:pt x="0" y="0"/>
                </a:moveTo>
                <a:cubicBezTo>
                  <a:pt x="1229700" y="93874"/>
                  <a:pt x="2983543" y="-150815"/>
                  <a:pt x="3711317" y="0"/>
                </a:cubicBezTo>
                <a:cubicBezTo>
                  <a:pt x="3794283" y="490784"/>
                  <a:pt x="3744457" y="976055"/>
                  <a:pt x="3711317" y="1384995"/>
                </a:cubicBezTo>
                <a:cubicBezTo>
                  <a:pt x="1929103" y="1428065"/>
                  <a:pt x="808489" y="1447574"/>
                  <a:pt x="0" y="1384995"/>
                </a:cubicBezTo>
                <a:cubicBezTo>
                  <a:pt x="-89730" y="927252"/>
                  <a:pt x="55856" y="464397"/>
                  <a:pt x="0" y="0"/>
                </a:cubicBezTo>
                <a:close/>
              </a:path>
            </a:pathLst>
          </a:custGeom>
          <a:solidFill>
            <a:schemeClr val="accent5">
              <a:lumMod val="40000"/>
              <a:lumOff val="60000"/>
            </a:schemeClr>
          </a:solidFill>
          <a:ln>
            <a:solidFill>
              <a:schemeClr val="tx1"/>
            </a:solidFill>
            <a:prstDash val="lgDash"/>
          </a:ln>
        </p:spPr>
        <p:txBody>
          <a:bodyPr wrap="square">
            <a:spAutoFit/>
          </a:bodyPr>
          <a:lstStyle/>
          <a:p>
            <a:pPr defTabSz="685783">
              <a:defRPr/>
            </a:pPr>
            <a:r>
              <a:rPr lang="vi-VN" sz="3200" dirty="0">
                <a:solidFill>
                  <a:srgbClr val="000000"/>
                </a:solidFill>
                <a:latin typeface="Nunito Black" pitchFamily="2" charset="0"/>
              </a:rPr>
              <a:t>- Công ơi, </a:t>
            </a:r>
            <a:r>
              <a:rPr lang="vi-VN" sz="3200">
                <a:solidFill>
                  <a:srgbClr val="000000"/>
                </a:solidFill>
                <a:latin typeface="Nunito Black" pitchFamily="2" charset="0"/>
              </a:rPr>
              <a:t>cậu </a:t>
            </a:r>
            <a:r>
              <a:rPr lang="vi-VN" sz="3200">
                <a:solidFill>
                  <a:srgbClr val="FF0000"/>
                </a:solidFill>
                <a:latin typeface="Nunito Black" pitchFamily="2" charset="0"/>
              </a:rPr>
              <a:t>hãy</a:t>
            </a:r>
            <a:r>
              <a:rPr lang="vi-VN" sz="3200">
                <a:solidFill>
                  <a:srgbClr val="000000"/>
                </a:solidFill>
                <a:latin typeface="Nunito Black" pitchFamily="2" charset="0"/>
              </a:rPr>
              <a:t> đi tìm mặt trời cứu cư dân trong khu rừng </a:t>
            </a:r>
            <a:r>
              <a:rPr lang="vi-VN" sz="3200">
                <a:solidFill>
                  <a:srgbClr val="FF0000"/>
                </a:solidFill>
                <a:latin typeface="Nunito Black" pitchFamily="2" charset="0"/>
              </a:rPr>
              <a:t>nhé</a:t>
            </a:r>
            <a:r>
              <a:rPr lang="vi-VN" sz="3200">
                <a:solidFill>
                  <a:srgbClr val="000000"/>
                </a:solidFill>
                <a:latin typeface="Nunito Black" pitchFamily="2" charset="0"/>
              </a:rPr>
              <a:t>!</a:t>
            </a:r>
            <a:endParaRPr lang="en-US" sz="3200" dirty="0">
              <a:solidFill>
                <a:srgbClr val="FF0000"/>
              </a:solidFill>
              <a:latin typeface="Nunito Black" pitchFamily="2" charset="0"/>
            </a:endParaRPr>
          </a:p>
        </p:txBody>
      </p:sp>
      <p:sp>
        <p:nvSpPr>
          <p:cNvPr id="14" name="TextBox 13"/>
          <p:cNvSpPr txBox="1"/>
          <p:nvPr/>
        </p:nvSpPr>
        <p:spPr>
          <a:xfrm>
            <a:off x="651294" y="4728815"/>
            <a:ext cx="10613179" cy="584775"/>
          </a:xfrm>
          <a:custGeom>
            <a:avLst/>
            <a:gdLst>
              <a:gd name="connsiteX0" fmla="*/ 0 w 2851856"/>
              <a:gd name="connsiteY0" fmla="*/ 0 h 1815882"/>
              <a:gd name="connsiteX1" fmla="*/ 2851856 w 2851856"/>
              <a:gd name="connsiteY1" fmla="*/ 0 h 1815882"/>
              <a:gd name="connsiteX2" fmla="*/ 2851856 w 2851856"/>
              <a:gd name="connsiteY2" fmla="*/ 1815882 h 1815882"/>
              <a:gd name="connsiteX3" fmla="*/ 0 w 2851856"/>
              <a:gd name="connsiteY3" fmla="*/ 1815882 h 1815882"/>
              <a:gd name="connsiteX4" fmla="*/ 0 w 2851856"/>
              <a:gd name="connsiteY4" fmla="*/ 0 h 18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856" h="1815882" fill="none" extrusionOk="0">
                <a:moveTo>
                  <a:pt x="0" y="0"/>
                </a:moveTo>
                <a:cubicBezTo>
                  <a:pt x="984644" y="-46412"/>
                  <a:pt x="2369523" y="-87334"/>
                  <a:pt x="2851856" y="0"/>
                </a:cubicBezTo>
                <a:cubicBezTo>
                  <a:pt x="2731857" y="691249"/>
                  <a:pt x="2948177" y="1309561"/>
                  <a:pt x="2851856" y="1815882"/>
                </a:cubicBezTo>
                <a:cubicBezTo>
                  <a:pt x="1624320" y="1751251"/>
                  <a:pt x="785542" y="1914599"/>
                  <a:pt x="0" y="1815882"/>
                </a:cubicBezTo>
                <a:cubicBezTo>
                  <a:pt x="26762" y="1384000"/>
                  <a:pt x="-30639" y="191523"/>
                  <a:pt x="0" y="0"/>
                </a:cubicBezTo>
                <a:close/>
              </a:path>
              <a:path w="2851856" h="1815882" stroke="0" extrusionOk="0">
                <a:moveTo>
                  <a:pt x="0" y="0"/>
                </a:moveTo>
                <a:cubicBezTo>
                  <a:pt x="549213" y="93874"/>
                  <a:pt x="2426563" y="-150815"/>
                  <a:pt x="2851856" y="0"/>
                </a:cubicBezTo>
                <a:cubicBezTo>
                  <a:pt x="2695986" y="485919"/>
                  <a:pt x="2840302" y="1622835"/>
                  <a:pt x="2851856" y="1815882"/>
                </a:cubicBezTo>
                <a:cubicBezTo>
                  <a:pt x="2157960" y="1858952"/>
                  <a:pt x="1396744" y="1878461"/>
                  <a:pt x="0" y="1815882"/>
                </a:cubicBezTo>
                <a:cubicBezTo>
                  <a:pt x="-72617" y="982098"/>
                  <a:pt x="-154598" y="874411"/>
                  <a:pt x="0" y="0"/>
                </a:cubicBezTo>
                <a:close/>
              </a:path>
            </a:pathLst>
          </a:custGeom>
          <a:solidFill>
            <a:schemeClr val="accent4">
              <a:lumMod val="40000"/>
              <a:lumOff val="60000"/>
            </a:schemeClr>
          </a:solidFill>
          <a:ln>
            <a:solidFill>
              <a:schemeClr val="tx1"/>
            </a:solidFill>
            <a:prstDash val="lgDash"/>
          </a:ln>
        </p:spPr>
        <p:txBody>
          <a:bodyPr wrap="square">
            <a:spAutoFit/>
          </a:bodyPr>
          <a:lstStyle/>
          <a:p>
            <a:pPr defTabSz="685783">
              <a:defRPr/>
            </a:pPr>
            <a:r>
              <a:rPr lang="en-US" sz="3200" dirty="0">
                <a:solidFill>
                  <a:srgbClr val="000000"/>
                </a:solidFill>
                <a:latin typeface="Nunito Black" pitchFamily="2" charset="0"/>
              </a:rPr>
              <a:t>- </a:t>
            </a:r>
            <a:r>
              <a:rPr lang="en-US" sz="3200" dirty="0" err="1">
                <a:solidFill>
                  <a:srgbClr val="000000"/>
                </a:solidFill>
                <a:latin typeface="Nunito Black" pitchFamily="2" charset="0"/>
              </a:rPr>
              <a:t>Liếu</a:t>
            </a:r>
            <a:r>
              <a:rPr lang="en-US" sz="3200" dirty="0">
                <a:solidFill>
                  <a:srgbClr val="000000"/>
                </a:solidFill>
                <a:latin typeface="Nunito Black" pitchFamily="2" charset="0"/>
              </a:rPr>
              <a:t> </a:t>
            </a:r>
            <a:r>
              <a:rPr lang="en-US" sz="3200" dirty="0" err="1">
                <a:solidFill>
                  <a:srgbClr val="000000"/>
                </a:solidFill>
                <a:latin typeface="Nunito Black" pitchFamily="2" charset="0"/>
              </a:rPr>
              <a:t>điếu</a:t>
            </a:r>
            <a:r>
              <a:rPr lang="en-US" sz="3200" dirty="0">
                <a:solidFill>
                  <a:srgbClr val="000000"/>
                </a:solidFill>
                <a:latin typeface="Nunito Black" pitchFamily="2" charset="0"/>
              </a:rPr>
              <a:t> </a:t>
            </a:r>
            <a:r>
              <a:rPr lang="en-US" sz="3200" dirty="0" err="1">
                <a:solidFill>
                  <a:srgbClr val="FF0000"/>
                </a:solidFill>
                <a:latin typeface="Nunito Black" pitchFamily="2" charset="0"/>
              </a:rPr>
              <a:t>hãy</a:t>
            </a:r>
            <a:r>
              <a:rPr lang="en-US" sz="3200" dirty="0">
                <a:solidFill>
                  <a:srgbClr val="FF0000"/>
                </a:solidFill>
                <a:latin typeface="Nunito Black" pitchFamily="2" charset="0"/>
              </a:rPr>
              <a:t> </a:t>
            </a:r>
            <a:r>
              <a:rPr lang="en-US" sz="3200" dirty="0" err="1">
                <a:solidFill>
                  <a:prstClr val="black"/>
                </a:solidFill>
                <a:latin typeface="Nunito Black" pitchFamily="2" charset="0"/>
              </a:rPr>
              <a:t>đi</a:t>
            </a:r>
            <a:r>
              <a:rPr lang="en-US" sz="3200" dirty="0">
                <a:solidFill>
                  <a:srgbClr val="FF0000"/>
                </a:solidFill>
                <a:latin typeface="Nunito Black" pitchFamily="2" charset="0"/>
              </a:rPr>
              <a:t> </a:t>
            </a:r>
            <a:r>
              <a:rPr lang="en-US" sz="3200" dirty="0" err="1">
                <a:solidFill>
                  <a:srgbClr val="000000"/>
                </a:solidFill>
                <a:latin typeface="Nunito Black" pitchFamily="2" charset="0"/>
              </a:rPr>
              <a:t>tìm</a:t>
            </a:r>
            <a:r>
              <a:rPr lang="en-US" sz="3200" dirty="0">
                <a:solidFill>
                  <a:srgbClr val="000000"/>
                </a:solidFill>
                <a:latin typeface="Nunito Black" pitchFamily="2" charset="0"/>
              </a:rPr>
              <a:t> </a:t>
            </a:r>
            <a:r>
              <a:rPr lang="en-US" sz="3200" dirty="0" err="1">
                <a:solidFill>
                  <a:srgbClr val="000000"/>
                </a:solidFill>
                <a:latin typeface="Nunito Black" pitchFamily="2" charset="0"/>
              </a:rPr>
              <a:t>mặt</a:t>
            </a:r>
            <a:r>
              <a:rPr lang="en-US" sz="3200" dirty="0">
                <a:solidFill>
                  <a:srgbClr val="000000"/>
                </a:solidFill>
                <a:latin typeface="Nunito Black" pitchFamily="2" charset="0"/>
              </a:rPr>
              <a:t> </a:t>
            </a:r>
            <a:r>
              <a:rPr lang="en-US" sz="3200" dirty="0" err="1">
                <a:solidFill>
                  <a:srgbClr val="000000"/>
                </a:solidFill>
                <a:latin typeface="Nunito Black" pitchFamily="2" charset="0"/>
              </a:rPr>
              <a:t>trời</a:t>
            </a:r>
            <a:r>
              <a:rPr lang="en-US" sz="3200" dirty="0">
                <a:solidFill>
                  <a:srgbClr val="000000"/>
                </a:solidFill>
                <a:latin typeface="Nunito Black" pitchFamily="2" charset="0"/>
              </a:rPr>
              <a:t> </a:t>
            </a:r>
            <a:r>
              <a:rPr lang="en-US" sz="3200" dirty="0" err="1">
                <a:solidFill>
                  <a:srgbClr val="000000"/>
                </a:solidFill>
                <a:latin typeface="Nunito Black" pitchFamily="2" charset="0"/>
              </a:rPr>
              <a:t>giúp</a:t>
            </a:r>
            <a:r>
              <a:rPr lang="en-US" sz="3200" dirty="0">
                <a:solidFill>
                  <a:srgbClr val="000000"/>
                </a:solidFill>
                <a:latin typeface="Nunito Black" pitchFamily="2" charset="0"/>
              </a:rPr>
              <a:t> </a:t>
            </a:r>
            <a:r>
              <a:rPr lang="en-US" sz="3200" dirty="0" err="1">
                <a:solidFill>
                  <a:srgbClr val="000000"/>
                </a:solidFill>
                <a:latin typeface="Nunito Black" pitchFamily="2" charset="0"/>
              </a:rPr>
              <a:t>khu</a:t>
            </a:r>
            <a:r>
              <a:rPr lang="en-US" sz="3200" dirty="0">
                <a:solidFill>
                  <a:srgbClr val="000000"/>
                </a:solidFill>
                <a:latin typeface="Nunito Black" pitchFamily="2" charset="0"/>
              </a:rPr>
              <a:t> </a:t>
            </a:r>
            <a:r>
              <a:rPr lang="en-US" sz="3200" dirty="0" err="1">
                <a:solidFill>
                  <a:srgbClr val="000000"/>
                </a:solidFill>
                <a:latin typeface="Nunito Black" pitchFamily="2" charset="0"/>
              </a:rPr>
              <a:t>rừng</a:t>
            </a:r>
            <a:r>
              <a:rPr lang="en-US" sz="3200" dirty="0">
                <a:solidFill>
                  <a:srgbClr val="000000"/>
                </a:solidFill>
                <a:latin typeface="Nunito Black" pitchFamily="2" charset="0"/>
              </a:rPr>
              <a:t> </a:t>
            </a:r>
            <a:r>
              <a:rPr lang="en-US" sz="3200" dirty="0" err="1">
                <a:solidFill>
                  <a:srgbClr val="FF0000"/>
                </a:solidFill>
                <a:latin typeface="Nunito Black" pitchFamily="2" charset="0"/>
              </a:rPr>
              <a:t>nhé</a:t>
            </a:r>
            <a:r>
              <a:rPr lang="en-US" sz="3200" dirty="0">
                <a:solidFill>
                  <a:srgbClr val="FF0000"/>
                </a:solidFill>
                <a:latin typeface="Nunito Black" pitchFamily="2" charset="0"/>
              </a:rPr>
              <a:t>!</a:t>
            </a:r>
          </a:p>
        </p:txBody>
      </p:sp>
      <p:sp>
        <p:nvSpPr>
          <p:cNvPr id="15" name="TextBox 6"/>
          <p:cNvSpPr>
            <a:spLocks/>
          </p:cNvSpPr>
          <p:nvPr/>
        </p:nvSpPr>
        <p:spPr bwMode="auto">
          <a:xfrm>
            <a:off x="803694" y="5534220"/>
            <a:ext cx="10613179" cy="584775"/>
          </a:xfrm>
          <a:custGeom>
            <a:avLst/>
            <a:gdLst>
              <a:gd name="T0" fmla="*/ 0 w 3149631"/>
              <a:gd name="T1" fmla="*/ 0 h 1815882"/>
              <a:gd name="T2" fmla="*/ 2147483646 w 3149631"/>
              <a:gd name="T3" fmla="*/ 0 h 1815882"/>
              <a:gd name="T4" fmla="*/ 2147483646 w 3149631"/>
              <a:gd name="T5" fmla="*/ 17 h 1815882"/>
              <a:gd name="T6" fmla="*/ 0 w 3149631"/>
              <a:gd name="T7" fmla="*/ 17 h 1815882"/>
              <a:gd name="T8" fmla="*/ 0 w 3149631"/>
              <a:gd name="T9" fmla="*/ 0 h 1815882"/>
              <a:gd name="T10" fmla="*/ 0 60000 65536"/>
              <a:gd name="T11" fmla="*/ 0 60000 65536"/>
              <a:gd name="T12" fmla="*/ 0 60000 65536"/>
              <a:gd name="T13" fmla="*/ 0 60000 65536"/>
              <a:gd name="T14" fmla="*/ 0 60000 65536"/>
              <a:gd name="T15" fmla="*/ 0 w 3149631"/>
              <a:gd name="T16" fmla="*/ 0 h 1815882"/>
              <a:gd name="T17" fmla="*/ 3149631 w 3149631"/>
              <a:gd name="T18" fmla="*/ 1815882 h 1815882"/>
            </a:gdLst>
            <a:ahLst/>
            <a:cxnLst>
              <a:cxn ang="T10">
                <a:pos x="T0" y="T1"/>
              </a:cxn>
              <a:cxn ang="T11">
                <a:pos x="T2" y="T3"/>
              </a:cxn>
              <a:cxn ang="T12">
                <a:pos x="T4" y="T5"/>
              </a:cxn>
              <a:cxn ang="T13">
                <a:pos x="T6" y="T7"/>
              </a:cxn>
              <a:cxn ang="T14">
                <a:pos x="T8" y="T9"/>
              </a:cxn>
            </a:cxnLst>
            <a:rect l="T15" t="T16" r="T17" b="T18"/>
            <a:pathLst>
              <a:path w="3149631" h="1815882" fill="none" extrusionOk="0">
                <a:moveTo>
                  <a:pt x="0" y="0"/>
                </a:moveTo>
                <a:cubicBezTo>
                  <a:pt x="418871" y="-46412"/>
                  <a:pt x="1915070" y="-87334"/>
                  <a:pt x="3149631" y="0"/>
                </a:cubicBezTo>
                <a:cubicBezTo>
                  <a:pt x="3029632" y="691249"/>
                  <a:pt x="3245952" y="1309561"/>
                  <a:pt x="3149631" y="1815882"/>
                </a:cubicBezTo>
                <a:cubicBezTo>
                  <a:pt x="2238103" y="1751251"/>
                  <a:pt x="813584" y="1914599"/>
                  <a:pt x="0" y="1815882"/>
                </a:cubicBezTo>
                <a:cubicBezTo>
                  <a:pt x="26762" y="1384000"/>
                  <a:pt x="-30639" y="191523"/>
                  <a:pt x="0" y="0"/>
                </a:cubicBezTo>
                <a:close/>
              </a:path>
              <a:path w="3149631" h="1815882" stroke="0" extrusionOk="0">
                <a:moveTo>
                  <a:pt x="0" y="0"/>
                </a:moveTo>
                <a:cubicBezTo>
                  <a:pt x="508219" y="93874"/>
                  <a:pt x="1685268" y="-150815"/>
                  <a:pt x="3149631" y="0"/>
                </a:cubicBezTo>
                <a:cubicBezTo>
                  <a:pt x="2993761" y="485919"/>
                  <a:pt x="3138077" y="1622835"/>
                  <a:pt x="3149631" y="1815882"/>
                </a:cubicBezTo>
                <a:cubicBezTo>
                  <a:pt x="2088246" y="1858952"/>
                  <a:pt x="919344" y="1878461"/>
                  <a:pt x="0" y="1815882"/>
                </a:cubicBezTo>
                <a:cubicBezTo>
                  <a:pt x="-72617" y="982098"/>
                  <a:pt x="-154598" y="874411"/>
                  <a:pt x="0" y="0"/>
                </a:cubicBezTo>
                <a:close/>
              </a:path>
            </a:pathLst>
          </a:custGeom>
          <a:solidFill>
            <a:srgbClr val="FFC000"/>
          </a:solidFill>
          <a:ln w="9525">
            <a:solidFill>
              <a:schemeClr val="tx1"/>
            </a:solidFill>
            <a:prstDash val="lgDash"/>
            <a:miter lim="800000"/>
            <a:headEnd/>
            <a:tailEnd/>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fontAlgn="base">
              <a:lnSpc>
                <a:spcPct val="100000"/>
              </a:lnSpc>
              <a:spcBef>
                <a:spcPct val="0"/>
              </a:spcBef>
              <a:spcAft>
                <a:spcPct val="0"/>
              </a:spcAft>
              <a:buNone/>
              <a:defRPr/>
            </a:pPr>
            <a:r>
              <a:rPr lang="en-US" altLang="en-US" sz="2100">
                <a:solidFill>
                  <a:srgbClr val="000000"/>
                </a:solidFill>
                <a:latin typeface="Nunito Black" pitchFamily="2" charset="0"/>
              </a:rPr>
              <a:t> </a:t>
            </a:r>
            <a:r>
              <a:rPr lang="en-US" altLang="en-US" sz="3200">
                <a:solidFill>
                  <a:srgbClr val="000000"/>
                </a:solidFill>
                <a:latin typeface="Nunito Black" pitchFamily="2" charset="0"/>
              </a:rPr>
              <a:t>- </a:t>
            </a:r>
            <a:r>
              <a:rPr lang="vi-VN" altLang="en-US" sz="3200">
                <a:solidFill>
                  <a:srgbClr val="000000"/>
                </a:solidFill>
                <a:latin typeface="Nunito Black" pitchFamily="2" charset="0"/>
              </a:rPr>
              <a:t>Chích chòe</a:t>
            </a:r>
            <a:r>
              <a:rPr lang="en-US" altLang="en-US" sz="3200">
                <a:solidFill>
                  <a:srgbClr val="000000"/>
                </a:solidFill>
                <a:latin typeface="Nunito Black" pitchFamily="2" charset="0"/>
              </a:rPr>
              <a:t> </a:t>
            </a:r>
            <a:r>
              <a:rPr lang="en-US" altLang="en-US" sz="3200">
                <a:solidFill>
                  <a:srgbClr val="FF0000"/>
                </a:solidFill>
                <a:latin typeface="Nunito Black" pitchFamily="2" charset="0"/>
              </a:rPr>
              <a:t>đi</a:t>
            </a:r>
            <a:r>
              <a:rPr lang="en-US" altLang="en-US" sz="3200">
                <a:solidFill>
                  <a:srgbClr val="000000"/>
                </a:solidFill>
                <a:latin typeface="Nunito Black" pitchFamily="2" charset="0"/>
              </a:rPr>
              <a:t> tìm mặt trời giúp khu rừng </a:t>
            </a:r>
            <a:r>
              <a:rPr lang="vi-VN" altLang="en-US" sz="3200">
                <a:solidFill>
                  <a:srgbClr val="000000"/>
                </a:solidFill>
                <a:latin typeface="Nunito Black" pitchFamily="2" charset="0"/>
              </a:rPr>
              <a:t>nhé</a:t>
            </a:r>
            <a:r>
              <a:rPr lang="en-US" altLang="en-US" sz="3200">
                <a:solidFill>
                  <a:srgbClr val="FF0000"/>
                </a:solidFill>
                <a:latin typeface="Nunito Black" pitchFamily="2" charset="0"/>
              </a:rPr>
              <a:t>!</a:t>
            </a:r>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113" y="1571821"/>
            <a:ext cx="2632053" cy="115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54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lại câu chuyện </a:t>
            </a:r>
            <a:r>
              <a:rPr kumimoji="0" lang="vi-VN"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Đi tìm mặt trời</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đặt câu khiến trong tình huống sau:</a:t>
            </a:r>
            <a:endPar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AA5840B-75DB-F6A3-9356-FBA006945D54}"/>
              </a:ext>
            </a:extLst>
          </p:cNvPr>
          <p:cNvCxnSpPr/>
          <p:nvPr/>
        </p:nvCxnSpPr>
        <p:spPr>
          <a:xfrm>
            <a:off x="1894114" y="1023256"/>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0CEB3D-F73C-C290-0472-BD6B7BF0F6BC}"/>
              </a:ext>
            </a:extLst>
          </p:cNvPr>
          <p:cNvCxnSpPr>
            <a:cxnSpLocks/>
          </p:cNvCxnSpPr>
          <p:nvPr/>
        </p:nvCxnSpPr>
        <p:spPr>
          <a:xfrm>
            <a:off x="3262880" y="1023256"/>
            <a:ext cx="4640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F7665C-A21D-EE91-7B60-02CB6CADF84A}"/>
              </a:ext>
            </a:extLst>
          </p:cNvPr>
          <p:cNvCxnSpPr>
            <a:cxnSpLocks/>
          </p:cNvCxnSpPr>
          <p:nvPr/>
        </p:nvCxnSpPr>
        <p:spPr>
          <a:xfrm>
            <a:off x="8380526" y="1023256"/>
            <a:ext cx="2291794"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Folded Corner 4"/>
          <p:cNvSpPr/>
          <p:nvPr/>
        </p:nvSpPr>
        <p:spPr>
          <a:xfrm>
            <a:off x="1183976" y="1685149"/>
            <a:ext cx="10280530" cy="1381125"/>
          </a:xfrm>
          <a:prstGeom prst="foldedCorner">
            <a:avLst/>
          </a:prstGeom>
          <a:solidFill>
            <a:schemeClr val="accent6">
              <a:lumMod val="40000"/>
              <a:lumOff val="6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3000" dirty="0">
              <a:solidFill>
                <a:srgbClr val="00B050"/>
              </a:solidFill>
              <a:latin typeface="Arial" panose="020B0604020202020204" pitchFamily="34" charset="0"/>
              <a:cs typeface="Arial" panose="020B0604020202020204" pitchFamily="34" charset="0"/>
            </a:endParaRPr>
          </a:p>
          <a:p>
            <a:pPr algn="ctr" defTabSz="514350" eaLnBrk="1" fontAlgn="auto" hangingPunct="1">
              <a:spcBef>
                <a:spcPts val="0"/>
              </a:spcBef>
              <a:spcAft>
                <a:spcPts val="0"/>
              </a:spcAft>
              <a:defRPr/>
            </a:pPr>
            <a:endParaRPr lang="en-US" sz="3000" dirty="0">
              <a:solidFill>
                <a:srgbClr val="0070C0"/>
              </a:solidFill>
              <a:latin typeface="Arial" panose="020B0604020202020204" pitchFamily="34" charset="0"/>
              <a:cs typeface="Arial" panose="020B0604020202020204" pitchFamily="34" charset="0"/>
            </a:endParaRPr>
          </a:p>
          <a:p>
            <a:pPr algn="ctr" defTabSz="514350" eaLnBrk="1" fontAlgn="auto" hangingPunct="1">
              <a:spcBef>
                <a:spcPts val="0"/>
              </a:spcBef>
              <a:spcAft>
                <a:spcPts val="0"/>
              </a:spcAft>
              <a:defRPr/>
            </a:pPr>
            <a:endParaRPr lang="en-US" sz="3000" dirty="0">
              <a:solidFill>
                <a:srgbClr val="0070C0"/>
              </a:solidFill>
              <a:latin typeface="Arial" panose="020B0604020202020204" pitchFamily="34" charset="0"/>
              <a:cs typeface="Arial" panose="020B0604020202020204" pitchFamily="34" charset="0"/>
            </a:endParaRPr>
          </a:p>
          <a:p>
            <a:pPr defTabSz="514350" eaLnBrk="1" fontAlgn="auto" hangingPunct="1">
              <a:spcBef>
                <a:spcPts val="0"/>
              </a:spcBef>
              <a:spcAft>
                <a:spcPts val="0"/>
              </a:spcAft>
              <a:defRPr/>
            </a:pPr>
            <a:r>
              <a:rPr lang="vi-VN" sz="3000" dirty="0">
                <a:solidFill>
                  <a:srgbClr val="0070C0"/>
                </a:solidFill>
                <a:latin typeface="Arial" panose="020B0604020202020204" pitchFamily="34" charset="0"/>
                <a:cs typeface="Arial" panose="020B0604020202020204" pitchFamily="34" charset="0"/>
              </a:rPr>
              <a:t>b. Đóng vai gà trống, nói lời đề nghị mặt trời chiếu ánh sáng cho khu rừng tối tăm, ẩm ướt.</a:t>
            </a:r>
            <a:br>
              <a:rPr lang="vi-VN" sz="3000" dirty="0">
                <a:solidFill>
                  <a:srgbClr val="0070C0"/>
                </a:solidFill>
                <a:latin typeface="Arial" panose="020B0604020202020204" pitchFamily="34" charset="0"/>
                <a:cs typeface="Arial" panose="020B0604020202020204" pitchFamily="34" charset="0"/>
              </a:rPr>
            </a:br>
            <a:br>
              <a:rPr lang="vi-VN" sz="3000" dirty="0">
                <a:solidFill>
                  <a:prstClr val="white"/>
                </a:solidFill>
                <a:latin typeface="Arial" panose="020B0604020202020204" pitchFamily="34" charset="0"/>
                <a:cs typeface="Arial" panose="020B0604020202020204" pitchFamily="34" charset="0"/>
              </a:rPr>
            </a:br>
            <a:br>
              <a:rPr lang="en-US" sz="3000" dirty="0">
                <a:solidFill>
                  <a:prstClr val="white"/>
                </a:solidFill>
                <a:latin typeface="Arial" panose="020B0604020202020204" pitchFamily="34" charset="0"/>
                <a:cs typeface="Arial" panose="020B0604020202020204" pitchFamily="34" charset="0"/>
              </a:rPr>
            </a:br>
            <a:endParaRPr lang="en-US" sz="3000" dirty="0">
              <a:solidFill>
                <a:prstClr val="white"/>
              </a:solidFill>
              <a:latin typeface="Arial" panose="020B0604020202020204" pitchFamily="34" charset="0"/>
              <a:cs typeface="Arial" panose="020B0604020202020204" pitchFamily="34" charset="0"/>
            </a:endParaRPr>
          </a:p>
        </p:txBody>
      </p:sp>
      <p:pic>
        <p:nvPicPr>
          <p:cNvPr id="1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0963" y="3886151"/>
            <a:ext cx="16589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peech Bubble: Rectangle with Corners Rounded 8"/>
          <p:cNvSpPr/>
          <p:nvPr/>
        </p:nvSpPr>
        <p:spPr>
          <a:xfrm>
            <a:off x="715019" y="3299907"/>
            <a:ext cx="8278510" cy="3043019"/>
          </a:xfrm>
          <a:prstGeom prst="wedgeRoundRectCallout">
            <a:avLst>
              <a:gd name="adj1" fmla="val 70530"/>
              <a:gd name="adj2" fmla="val -13703"/>
              <a:gd name="adj3" fmla="val 16667"/>
            </a:avLst>
          </a:prstGeom>
          <a:solidFill>
            <a:schemeClr val="accent2">
              <a:lumMod val="60000"/>
              <a:lumOff val="40000"/>
            </a:schemeClr>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defTabSz="514350">
              <a:defRPr/>
            </a:pPr>
            <a:r>
              <a:rPr lang="en-US" sz="3000">
                <a:solidFill>
                  <a:srgbClr val="002060"/>
                </a:solidFill>
                <a:latin typeface="Arial" panose="020B0604020202020204" pitchFamily="34" charset="0"/>
                <a:cs typeface="Arial" panose="020B0604020202020204" pitchFamily="34" charset="0"/>
              </a:rPr>
              <a:t> </a:t>
            </a:r>
            <a:endParaRPr lang="vi-VN" sz="3000">
              <a:solidFill>
                <a:srgbClr val="002060"/>
              </a:solidFill>
              <a:latin typeface="Arial" panose="020B0604020202020204" pitchFamily="34" charset="0"/>
              <a:cs typeface="Arial" panose="020B0604020202020204" pitchFamily="34" charset="0"/>
            </a:endParaRPr>
          </a:p>
          <a:p>
            <a:pPr lvl="0" defTabSz="514350">
              <a:defRPr/>
            </a:pPr>
            <a:endParaRPr lang="vi-VN" sz="3000">
              <a:solidFill>
                <a:srgbClr val="002060"/>
              </a:solidFill>
              <a:latin typeface="Arial" panose="020B0604020202020204" pitchFamily="34" charset="0"/>
              <a:cs typeface="Arial" panose="020B0604020202020204" pitchFamily="34" charset="0"/>
            </a:endParaRPr>
          </a:p>
          <a:p>
            <a:pPr lvl="0" defTabSz="514350">
              <a:defRPr/>
            </a:pPr>
            <a:endParaRPr lang="vi-VN" sz="3000">
              <a:solidFill>
                <a:srgbClr val="002060"/>
              </a:solidFill>
              <a:latin typeface="Arial" panose="020B0604020202020204" pitchFamily="34" charset="0"/>
              <a:cs typeface="Arial" panose="020B0604020202020204" pitchFamily="34" charset="0"/>
            </a:endParaRPr>
          </a:p>
          <a:p>
            <a:pPr lvl="0" defTabSz="514350">
              <a:defRPr/>
            </a:pPr>
            <a:r>
              <a:rPr lang="vi-VN" sz="3000">
                <a:solidFill>
                  <a:srgbClr val="FF0000"/>
                </a:solidFill>
                <a:latin typeface="Arial" panose="020B0604020202020204" pitchFamily="34" charset="0"/>
                <a:cs typeface="Arial" panose="020B0604020202020204" pitchFamily="34" charset="0"/>
              </a:rPr>
              <a:t>+</a:t>
            </a:r>
            <a:r>
              <a:rPr lang="vi-VN" sz="3000">
                <a:solidFill>
                  <a:srgbClr val="002060"/>
                </a:solidFill>
                <a:latin typeface="Arial" panose="020B0604020202020204" pitchFamily="34" charset="0"/>
                <a:cs typeface="Arial" panose="020B0604020202020204" pitchFamily="34" charset="0"/>
              </a:rPr>
              <a:t> Ông</a:t>
            </a:r>
            <a:r>
              <a:rPr lang="en-US" sz="3000">
                <a:solidFill>
                  <a:srgbClr val="002060"/>
                </a:solidFill>
                <a:latin typeface="Arial" panose="020B0604020202020204" pitchFamily="34" charset="0"/>
                <a:cs typeface="Arial" panose="020B0604020202020204" pitchFamily="34" charset="0"/>
              </a:rPr>
              <a:t> mặt trời</a:t>
            </a:r>
            <a:r>
              <a:rPr lang="vi-VN" sz="3000">
                <a:solidFill>
                  <a:srgbClr val="002060"/>
                </a:solidFill>
                <a:latin typeface="Arial" panose="020B0604020202020204" pitchFamily="34" charset="0"/>
                <a:cs typeface="Arial" panose="020B0604020202020204" pitchFamily="34" charset="0"/>
              </a:rPr>
              <a:t> ơi, ông</a:t>
            </a:r>
            <a:r>
              <a:rPr lang="en-US" sz="3000">
                <a:solidFill>
                  <a:srgbClr val="002060"/>
                </a:solidFill>
                <a:latin typeface="Arial" panose="020B0604020202020204" pitchFamily="34" charset="0"/>
                <a:cs typeface="Arial" panose="020B0604020202020204" pitchFamily="34" charset="0"/>
              </a:rPr>
              <a:t> </a:t>
            </a:r>
            <a:r>
              <a:rPr lang="en-US" sz="3000">
                <a:solidFill>
                  <a:srgbClr val="FF0000"/>
                </a:solidFill>
                <a:latin typeface="Arial" panose="020B0604020202020204" pitchFamily="34" charset="0"/>
                <a:cs typeface="Arial" panose="020B0604020202020204" pitchFamily="34" charset="0"/>
              </a:rPr>
              <a:t>hãy </a:t>
            </a:r>
            <a:r>
              <a:rPr lang="en-US" sz="3000" dirty="0" err="1">
                <a:solidFill>
                  <a:srgbClr val="002060"/>
                </a:solidFill>
                <a:latin typeface="Arial" panose="020B0604020202020204" pitchFamily="34" charset="0"/>
                <a:cs typeface="Arial" panose="020B0604020202020204" pitchFamily="34" charset="0"/>
              </a:rPr>
              <a:t>chiếu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sáng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cho</a:t>
            </a:r>
            <a:r>
              <a:rPr lang="en-US" sz="3000" dirty="0">
                <a:solidFill>
                  <a:srgbClr val="002060"/>
                </a:solidFill>
                <a:latin typeface="Arial" panose="020B0604020202020204" pitchFamily="34" charset="0"/>
                <a:cs typeface="Arial" panose="020B0604020202020204" pitchFamily="34" charset="0"/>
              </a:rPr>
              <a:t> </a:t>
            </a:r>
            <a:r>
              <a:rPr lang="en-US" sz="3000" err="1">
                <a:solidFill>
                  <a:srgbClr val="002060"/>
                </a:solidFill>
                <a:latin typeface="Arial" panose="020B0604020202020204" pitchFamily="34" charset="0"/>
                <a:cs typeface="Arial" panose="020B0604020202020204" pitchFamily="34" charset="0"/>
              </a:rPr>
              <a:t>khu</a:t>
            </a:r>
            <a:r>
              <a:rPr lang="en-US" sz="3000">
                <a:solidFill>
                  <a:srgbClr val="002060"/>
                </a:solidFill>
                <a:latin typeface="Arial" panose="020B0604020202020204" pitchFamily="34" charset="0"/>
                <a:cs typeface="Arial" panose="020B0604020202020204" pitchFamily="34" charset="0"/>
              </a:rPr>
              <a:t> rừng </a:t>
            </a:r>
            <a:r>
              <a:rPr lang="vi-VN" sz="3000">
                <a:solidFill>
                  <a:srgbClr val="002060"/>
                </a:solidFill>
                <a:latin typeface="Arial" panose="020B0604020202020204" pitchFamily="34" charset="0"/>
                <a:cs typeface="Arial" panose="020B0604020202020204" pitchFamily="34" charset="0"/>
              </a:rPr>
              <a:t>tối</a:t>
            </a:r>
            <a:r>
              <a:rPr lang="en-US" sz="3000">
                <a:solidFill>
                  <a:srgbClr val="002060"/>
                </a:solidFill>
                <a:latin typeface="Arial" panose="020B0604020202020204" pitchFamily="34" charset="0"/>
                <a:cs typeface="Arial" panose="020B0604020202020204" pitchFamily="34" charset="0"/>
              </a:rPr>
              <a:t> tăm</a:t>
            </a:r>
            <a:r>
              <a:rPr lang="vi-VN" sz="3000">
                <a:solidFill>
                  <a:srgbClr val="002060"/>
                </a:solidFill>
                <a:latin typeface="Arial" panose="020B0604020202020204" pitchFamily="34" charset="0"/>
                <a:cs typeface="Arial" panose="020B0604020202020204" pitchFamily="34" charset="0"/>
              </a:rPr>
              <a:t>,</a:t>
            </a:r>
            <a:r>
              <a:rPr lang="en-US" sz="300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ẩm</a:t>
            </a:r>
            <a:r>
              <a:rPr lang="en-US" sz="3000" dirty="0">
                <a:solidFill>
                  <a:srgbClr val="002060"/>
                </a:solidFill>
                <a:latin typeface="Arial" panose="020B0604020202020204" pitchFamily="34" charset="0"/>
                <a:cs typeface="Arial" panose="020B0604020202020204" pitchFamily="34" charset="0"/>
              </a:rPr>
              <a:t> </a:t>
            </a:r>
            <a:r>
              <a:rPr lang="en-US" sz="3000" err="1">
                <a:solidFill>
                  <a:srgbClr val="002060"/>
                </a:solidFill>
                <a:latin typeface="Arial" panose="020B0604020202020204" pitchFamily="34" charset="0"/>
                <a:cs typeface="Arial" panose="020B0604020202020204" pitchFamily="34" charset="0"/>
              </a:rPr>
              <a:t>thấp</a:t>
            </a:r>
            <a:r>
              <a:rPr lang="en-US" sz="3000">
                <a:solidFill>
                  <a:srgbClr val="002060"/>
                </a:solidFill>
                <a:latin typeface="Arial" panose="020B0604020202020204" pitchFamily="34" charset="0"/>
                <a:cs typeface="Arial" panose="020B0604020202020204" pitchFamily="34" charset="0"/>
              </a:rPr>
              <a:t> của </a:t>
            </a:r>
            <a:r>
              <a:rPr lang="en-US" sz="3000" err="1">
                <a:solidFill>
                  <a:srgbClr val="002060"/>
                </a:solidFill>
                <a:latin typeface="Arial" panose="020B0604020202020204" pitchFamily="34" charset="0"/>
                <a:cs typeface="Arial" panose="020B0604020202020204" pitchFamily="34" charset="0"/>
              </a:rPr>
              <a:t>chúng</a:t>
            </a:r>
            <a:r>
              <a:rPr lang="en-US" sz="3000">
                <a:solidFill>
                  <a:srgbClr val="002060"/>
                </a:solidFill>
                <a:latin typeface="Arial" panose="020B0604020202020204" pitchFamily="34" charset="0"/>
                <a:cs typeface="Arial" panose="020B0604020202020204" pitchFamily="34" charset="0"/>
              </a:rPr>
              <a:t> cháu</a:t>
            </a:r>
            <a:r>
              <a:rPr lang="vi-VN" sz="3000">
                <a:solidFill>
                  <a:srgbClr val="002060"/>
                </a:solidFill>
                <a:latin typeface="Arial" panose="020B0604020202020204" pitchFamily="34" charset="0"/>
                <a:cs typeface="Arial" panose="020B0604020202020204" pitchFamily="34" charset="0"/>
              </a:rPr>
              <a:t> </a:t>
            </a:r>
            <a:r>
              <a:rPr lang="vi-VN" sz="3000">
                <a:solidFill>
                  <a:srgbClr val="FF0000"/>
                </a:solidFill>
                <a:latin typeface="Arial" panose="020B0604020202020204" pitchFamily="34" charset="0"/>
                <a:cs typeface="Arial" panose="020B0604020202020204" pitchFamily="34" charset="0"/>
              </a:rPr>
              <a:t>đi</a:t>
            </a:r>
            <a:r>
              <a:rPr lang="en-US" sz="3000">
                <a:solidFill>
                  <a:srgbClr val="002060"/>
                </a:solidFill>
                <a:latin typeface="Arial" panose="020B0604020202020204" pitchFamily="34" charset="0"/>
                <a:cs typeface="Arial" panose="020B0604020202020204" pitchFamily="34" charset="0"/>
              </a:rPr>
              <a:t>!</a:t>
            </a:r>
            <a:br>
              <a:rPr lang="en-US" sz="3000">
                <a:solidFill>
                  <a:srgbClr val="002060"/>
                </a:solidFill>
                <a:latin typeface="Arial" panose="020B0604020202020204" pitchFamily="34" charset="0"/>
                <a:cs typeface="Arial" panose="020B0604020202020204" pitchFamily="34" charset="0"/>
              </a:rPr>
            </a:br>
            <a:r>
              <a:rPr lang="vi-VN" sz="3200">
                <a:solidFill>
                  <a:srgbClr val="FF0000"/>
                </a:solidFill>
                <a:latin typeface="Calibri" panose="020F0502020204030204" pitchFamily="34" charset="0"/>
                <a:cs typeface="Calibri" panose="020F0502020204030204" pitchFamily="34" charset="0"/>
              </a:rPr>
              <a:t>+</a:t>
            </a:r>
            <a:r>
              <a:rPr lang="en-US" sz="3200">
                <a:solidFill>
                  <a:srgbClr val="FF0000"/>
                </a:solidFill>
                <a:latin typeface="Calibri" panose="020F0502020204030204" pitchFamily="34" charset="0"/>
                <a:cs typeface="Calibri" panose="020F0502020204030204" pitchFamily="34" charset="0"/>
              </a:rPr>
              <a:t> </a:t>
            </a:r>
            <a:r>
              <a:rPr lang="en-US" sz="3200">
                <a:solidFill>
                  <a:srgbClr val="002060"/>
                </a:solidFill>
                <a:latin typeface="Calibri" panose="020F0502020204030204" pitchFamily="34" charset="0"/>
                <a:cs typeface="Calibri" panose="020F0502020204030204" pitchFamily="34" charset="0"/>
              </a:rPr>
              <a:t>Thưa mặt trời,</a:t>
            </a:r>
            <a:r>
              <a:rPr lang="vi-VN" sz="3200">
                <a:solidFill>
                  <a:srgbClr val="002060"/>
                </a:solidFill>
                <a:latin typeface="Calibri" panose="020F0502020204030204" pitchFamily="34" charset="0"/>
                <a:cs typeface="Calibri" panose="020F0502020204030204" pitchFamily="34" charset="0"/>
              </a:rPr>
              <a:t> mong </a:t>
            </a:r>
            <a:r>
              <a:rPr lang="en-US" sz="3200">
                <a:solidFill>
                  <a:srgbClr val="002060"/>
                </a:solidFill>
                <a:latin typeface="Calibri" panose="020F0502020204030204" pitchFamily="34" charset="0"/>
                <a:cs typeface="Calibri" panose="020F0502020204030204" pitchFamily="34" charset="0"/>
              </a:rPr>
              <a:t>ông </a:t>
            </a:r>
            <a:r>
              <a:rPr lang="vi-VN" sz="3200">
                <a:solidFill>
                  <a:srgbClr val="FF0000"/>
                </a:solidFill>
                <a:latin typeface="Calibri" panose="020F0502020204030204" pitchFamily="34" charset="0"/>
                <a:cs typeface="Calibri" panose="020F0502020204030204" pitchFamily="34" charset="0"/>
              </a:rPr>
              <a:t>hãy</a:t>
            </a:r>
            <a:r>
              <a:rPr lang="vi-VN" sz="3200">
                <a:solidFill>
                  <a:srgbClr val="002060"/>
                </a:solidFill>
                <a:latin typeface="Calibri" panose="020F0502020204030204" pitchFamily="34" charset="0"/>
                <a:cs typeface="Calibri" panose="020F0502020204030204" pitchFamily="34" charset="0"/>
              </a:rPr>
              <a:t> </a:t>
            </a:r>
            <a:r>
              <a:rPr lang="en-US" sz="3200">
                <a:solidFill>
                  <a:srgbClr val="002060"/>
                </a:solidFill>
                <a:latin typeface="Calibri" panose="020F0502020204030204" pitchFamily="34" charset="0"/>
                <a:cs typeface="Calibri" panose="020F0502020204030204" pitchFamily="34" charset="0"/>
              </a:rPr>
              <a:t>chiếu ánh sáng cho khu rừng tối tăm, ẩm ướt này</a:t>
            </a:r>
            <a:r>
              <a:rPr lang="vi-VN" sz="3200">
                <a:solidFill>
                  <a:srgbClr val="002060"/>
                </a:solidFill>
                <a:latin typeface="Calibri" panose="020F0502020204030204" pitchFamily="34" charset="0"/>
                <a:cs typeface="Calibri" panose="020F0502020204030204" pitchFamily="34" charset="0"/>
              </a:rPr>
              <a:t> </a:t>
            </a:r>
            <a:r>
              <a:rPr lang="vi-VN" sz="3200">
                <a:solidFill>
                  <a:srgbClr val="FF0000"/>
                </a:solidFill>
                <a:latin typeface="Calibri" panose="020F0502020204030204" pitchFamily="34" charset="0"/>
                <a:cs typeface="Calibri" panose="020F0502020204030204" pitchFamily="34" charset="0"/>
              </a:rPr>
              <a:t>đi</a:t>
            </a:r>
            <a:r>
              <a:rPr lang="en-US" sz="3200">
                <a:solidFill>
                  <a:srgbClr val="FF0000"/>
                </a:solidFill>
                <a:latin typeface="Calibri" panose="020F0502020204030204" pitchFamily="34" charset="0"/>
                <a:cs typeface="Calibri" panose="020F0502020204030204" pitchFamily="34" charset="0"/>
              </a:rPr>
              <a:t>!</a:t>
            </a:r>
            <a:endParaRPr lang="vi-VN" sz="3200">
              <a:solidFill>
                <a:srgbClr val="FF0000"/>
              </a:solidFill>
              <a:latin typeface="Calibri" panose="020F0502020204030204" pitchFamily="34" charset="0"/>
              <a:cs typeface="Calibri" panose="020F0502020204030204" pitchFamily="34" charset="0"/>
            </a:endParaRPr>
          </a:p>
          <a:p>
            <a:pPr defTabSz="514350" eaLnBrk="1" fontAlgn="auto" hangingPunct="1">
              <a:spcBef>
                <a:spcPts val="0"/>
              </a:spcBef>
              <a:spcAft>
                <a:spcPts val="0"/>
              </a:spcAft>
              <a:defRPr/>
            </a:pPr>
            <a:br>
              <a:rPr lang="en-US" sz="3000" dirty="0">
                <a:solidFill>
                  <a:prstClr val="white"/>
                </a:solidFill>
                <a:latin typeface="Arial" panose="020B0604020202020204" pitchFamily="34" charset="0"/>
                <a:cs typeface="Arial" panose="020B0604020202020204" pitchFamily="34" charset="0"/>
              </a:rPr>
            </a:br>
            <a:endParaRPr lang="en-US" sz="3000" dirty="0">
              <a:solidFill>
                <a:prstClr val="white"/>
              </a:solidFill>
              <a:latin typeface="Arial" panose="020B0604020202020204" pitchFamily="34" charset="0"/>
              <a:cs typeface="Arial" panose="020B0604020202020204" pitchFamily="34" charset="0"/>
            </a:endParaRPr>
          </a:p>
          <a:p>
            <a:pPr algn="ctr" defTabSz="514350" eaLnBrk="1" fontAlgn="auto" hangingPunct="1">
              <a:spcBef>
                <a:spcPts val="0"/>
              </a:spcBef>
              <a:spcAft>
                <a:spcPts val="0"/>
              </a:spcAft>
              <a:defRPr/>
            </a:pPr>
            <a:endParaRPr lang="en-US" sz="3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1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6562" name="TextBox 5"/>
          <p:cNvSpPr txBox="1">
            <a:spLocks noChangeArrowheads="1"/>
          </p:cNvSpPr>
          <p:nvPr/>
        </p:nvSpPr>
        <p:spPr bwMode="auto">
          <a:xfrm>
            <a:off x="784188" y="304801"/>
            <a:ext cx="94445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914377" fontAlgn="base">
              <a:lnSpc>
                <a:spcPct val="100000"/>
              </a:lnSpc>
              <a:spcBef>
                <a:spcPct val="0"/>
              </a:spcBef>
              <a:spcAft>
                <a:spcPct val="0"/>
              </a:spcAft>
              <a:buNone/>
            </a:pPr>
            <a:r>
              <a:rPr lang="en-US" altLang="en-US" sz="2800">
                <a:solidFill>
                  <a:srgbClr val="344E6D"/>
                </a:solidFill>
                <a:latin typeface="Arial" panose="020B0604020202020204" pitchFamily="34" charset="0"/>
                <a:cs typeface="Arial" panose="020B0604020202020204" pitchFamily="34" charset="0"/>
              </a:rPr>
              <a:t>    - Câu khiến là câu dùng để làm gì?</a:t>
            </a:r>
          </a:p>
        </p:txBody>
      </p:sp>
      <p:sp>
        <p:nvSpPr>
          <p:cNvPr id="8" name="TextBox 7"/>
          <p:cNvSpPr txBox="1">
            <a:spLocks noChangeArrowheads="1"/>
          </p:cNvSpPr>
          <p:nvPr/>
        </p:nvSpPr>
        <p:spPr bwMode="auto">
          <a:xfrm>
            <a:off x="784188" y="990600"/>
            <a:ext cx="1082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2800">
                <a:solidFill>
                  <a:srgbClr val="344E6D"/>
                </a:solidFill>
                <a:cs typeface="Arial" panose="020B0604020202020204" pitchFamily="34" charset="0"/>
              </a:rPr>
              <a:t> </a:t>
            </a:r>
            <a:r>
              <a:rPr lang="en-US" altLang="en-US" sz="2800">
                <a:solidFill>
                  <a:srgbClr val="FF0000"/>
                </a:solidFill>
                <a:cs typeface="Arial" panose="020B0604020202020204" pitchFamily="34" charset="0"/>
              </a:rPr>
              <a:t>Câu khiến là câu dùng để nêu yêu cầu, đề nghị, mong muốn… của người nói, người viết đối với người khác. </a:t>
            </a:r>
          </a:p>
        </p:txBody>
      </p:sp>
      <p:sp>
        <p:nvSpPr>
          <p:cNvPr id="10" name="TextBox 9"/>
          <p:cNvSpPr txBox="1">
            <a:spLocks noChangeArrowheads="1"/>
          </p:cNvSpPr>
          <p:nvPr/>
        </p:nvSpPr>
        <p:spPr bwMode="auto">
          <a:xfrm>
            <a:off x="784188" y="2209801"/>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2800">
                <a:solidFill>
                  <a:srgbClr val="344E6D"/>
                </a:solidFill>
                <a:cs typeface="Arial" panose="020B0604020202020204" pitchFamily="34" charset="0"/>
              </a:rPr>
              <a:t>- Trong câu khiến thường có từ  gì?</a:t>
            </a:r>
            <a:endParaRPr lang="en-US" altLang="en-US" sz="2800">
              <a:solidFill>
                <a:prstClr val="black"/>
              </a:solidFill>
              <a:cs typeface="Arial" panose="020B0604020202020204" pitchFamily="34" charset="0"/>
            </a:endParaRPr>
          </a:p>
        </p:txBody>
      </p:sp>
      <p:sp>
        <p:nvSpPr>
          <p:cNvPr id="16" name="TextBox 15"/>
          <p:cNvSpPr txBox="1">
            <a:spLocks noChangeArrowheads="1"/>
          </p:cNvSpPr>
          <p:nvPr/>
        </p:nvSpPr>
        <p:spPr bwMode="auto">
          <a:xfrm>
            <a:off x="784188" y="2971801"/>
            <a:ext cx="11664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2800">
                <a:solidFill>
                  <a:srgbClr val="FF0000"/>
                </a:solidFill>
                <a:cs typeface="Arial" panose="020B0604020202020204" pitchFamily="34" charset="0"/>
              </a:rPr>
              <a:t>Trong câu khiến thường có từ  hãy , đừng, chớ, đi, thôi, nào, nhé…</a:t>
            </a:r>
          </a:p>
        </p:txBody>
      </p:sp>
      <p:sp>
        <p:nvSpPr>
          <p:cNvPr id="18" name="TextBox 17"/>
          <p:cNvSpPr txBox="1">
            <a:spLocks noChangeArrowheads="1"/>
          </p:cNvSpPr>
          <p:nvPr/>
        </p:nvSpPr>
        <p:spPr bwMode="auto">
          <a:xfrm>
            <a:off x="784188" y="3877494"/>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2800">
                <a:solidFill>
                  <a:srgbClr val="344E6D"/>
                </a:solidFill>
                <a:cs typeface="Arial" panose="020B0604020202020204" pitchFamily="34" charset="0"/>
              </a:rPr>
              <a:t>- Cuối câu khiến thường có dấu gì?</a:t>
            </a:r>
            <a:endParaRPr lang="en-US" altLang="en-US" sz="2800">
              <a:solidFill>
                <a:prstClr val="black"/>
              </a:solidFill>
              <a:cs typeface="Arial" panose="020B0604020202020204" pitchFamily="34" charset="0"/>
            </a:endParaRPr>
          </a:p>
        </p:txBody>
      </p:sp>
      <p:sp>
        <p:nvSpPr>
          <p:cNvPr id="20" name="TextBox 19"/>
          <p:cNvSpPr txBox="1">
            <a:spLocks noChangeArrowheads="1"/>
          </p:cNvSpPr>
          <p:nvPr/>
        </p:nvSpPr>
        <p:spPr bwMode="auto">
          <a:xfrm>
            <a:off x="784188" y="4639494"/>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2800">
                <a:solidFill>
                  <a:srgbClr val="FF0000"/>
                </a:solidFill>
                <a:cs typeface="Arial" panose="020B0604020202020204" pitchFamily="34" charset="0"/>
              </a:rPr>
              <a:t>Cuối câu khiến thường có dấu chấm than.</a:t>
            </a:r>
          </a:p>
        </p:txBody>
      </p:sp>
    </p:spTree>
    <p:extLst>
      <p:ext uri="{BB962C8B-B14F-4D97-AF65-F5344CB8AC3E}">
        <p14:creationId xmlns:p14="http://schemas.microsoft.com/office/powerpoint/2010/main" val="3032005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ppt_x"/>
                                          </p:val>
                                        </p:tav>
                                        <p:tav tm="100000">
                                          <p:val>
                                            <p:strVal val="#ppt_x"/>
                                          </p:val>
                                        </p:tav>
                                      </p:tavLst>
                                    </p:anim>
                                    <p:anim calcmode="lin" valueType="num">
                                      <p:cBhvr additive="base">
                                        <p:cTn id="8"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xit" presetSubtype="21" fill="hold" grpId="1" nodeType="clickEffect">
                                  <p:stCondLst>
                                    <p:cond delay="0"/>
                                  </p:stCondLst>
                                  <p:childTnLst>
                                    <p:animEffect transition="out" filter="barn(inVertical)">
                                      <p:cBhvr>
                                        <p:cTn id="18" dur="500"/>
                                        <p:tgtEl>
                                          <p:spTgt spid="66562"/>
                                        </p:tgtEl>
                                      </p:cBhvr>
                                    </p:animEffect>
                                    <p:set>
                                      <p:cBhvr>
                                        <p:cTn id="19" dur="1" fill="hold">
                                          <p:stCondLst>
                                            <p:cond delay="499"/>
                                          </p:stCondLst>
                                        </p:cTn>
                                        <p:tgtEl>
                                          <p:spTgt spid="6656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000"/>
                                        <p:tgtEl>
                                          <p:spTgt spid="10">
                                            <p:txEl>
                                              <p:pRg st="0" end="0"/>
                                            </p:txEl>
                                          </p:spTgt>
                                        </p:tgtEl>
                                      </p:cBhvr>
                                    </p:animEffect>
                                    <p:anim calcmode="lin" valueType="num">
                                      <p:cBhvr>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0" presetClass="exit" presetSubtype="0" fill="hold" grpId="0" nodeType="clickEffect">
                                  <p:stCondLst>
                                    <p:cond delay="0"/>
                                  </p:stCondLst>
                                  <p:childTnLst>
                                    <p:animEffect transition="out" filter="wedge">
                                      <p:cBhvr>
                                        <p:cTn id="35" dur="500"/>
                                        <p:tgtEl>
                                          <p:spTgt spid="10">
                                            <p:txEl>
                                              <p:pRg st="0" end="0"/>
                                            </p:txEl>
                                          </p:spTgt>
                                        </p:tgtEl>
                                      </p:cBhvr>
                                    </p:animEffect>
                                    <p:set>
                                      <p:cBhvr>
                                        <p:cTn id="36"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down)">
                                      <p:cBhvr>
                                        <p:cTn id="41" dur="500"/>
                                        <p:tgtEl>
                                          <p:spTgt spid="1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 calcmode="lin" valueType="num">
                                      <p:cBhvr additive="base">
                                        <p:cTn id="4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18">
                                            <p:txEl>
                                              <p:pRg st="0" end="0"/>
                                            </p:txEl>
                                          </p:spTgt>
                                        </p:tgtEl>
                                      </p:cBhvr>
                                    </p:animEffect>
                                    <p:set>
                                      <p:cBhvr>
                                        <p:cTn id="52" dur="1" fill="hold">
                                          <p:stCondLst>
                                            <p:cond delay="499"/>
                                          </p:stCondLst>
                                        </p:cTn>
                                        <p:tgtEl>
                                          <p:spTgt spid="1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2" grpId="1"/>
      <p:bldP spid="8" grpId="0"/>
      <p:bldP spid="10" grpId="0" build="allAtOnce"/>
      <p:bldP spid="1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noChangeArrowheads="1"/>
          </p:cNvSpPr>
          <p:nvPr>
            <p:ph type="title"/>
          </p:nvPr>
        </p:nvSpPr>
        <p:spPr/>
        <p:txBody>
          <a:bodyPr/>
          <a:lstStyle/>
          <a:p>
            <a:pPr eaLnBrk="1" hangingPunct="1"/>
            <a:endParaRPr lang="en-US" altLang="en-US"/>
          </a:p>
        </p:txBody>
      </p:sp>
      <p:sp>
        <p:nvSpPr>
          <p:cNvPr id="81923" name="Content Placeholder 2"/>
          <p:cNvSpPr>
            <a:spLocks noGrp="1" noChangeArrowheads="1"/>
          </p:cNvSpPr>
          <p:nvPr>
            <p:ph idx="1"/>
          </p:nvPr>
        </p:nvSpPr>
        <p:spPr/>
        <p:txBody>
          <a:bodyPr/>
          <a:lstStyle/>
          <a:p>
            <a:pPr eaLnBrk="1" hangingPunct="1"/>
            <a:endParaRPr lang="en-US" altLang="en-US"/>
          </a:p>
        </p:txBody>
      </p:sp>
      <p:pic>
        <p:nvPicPr>
          <p:cNvPr id="81924" name="Picture 3"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196668" y="2852583"/>
            <a:ext cx="6543253" cy="761747"/>
          </a:xfrm>
          <a:prstGeom prst="rect">
            <a:avLst/>
          </a:prstGeom>
          <a:noFill/>
        </p:spPr>
        <p:txBody>
          <a:bodyPr>
            <a:prstTxWarp prst="textPlain">
              <a:avLst/>
            </a:prstTxWarp>
            <a:spAutoFit/>
          </a:bodyPr>
          <a:lstStyle/>
          <a:p>
            <a:pPr algn="ctr" defTabSz="685783">
              <a:defRPr/>
            </a:pP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Đặt</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câu</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khiến</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t>
            </a:r>
          </a:p>
        </p:txBody>
      </p:sp>
      <p:sp>
        <p:nvSpPr>
          <p:cNvPr id="7" name="TextBox 6"/>
          <p:cNvSpPr txBox="1"/>
          <p:nvPr/>
        </p:nvSpPr>
        <p:spPr>
          <a:xfrm>
            <a:off x="2741624" y="1744640"/>
            <a:ext cx="6543253" cy="784830"/>
          </a:xfrm>
          <a:prstGeom prst="rect">
            <a:avLst/>
          </a:prstGeom>
          <a:noFill/>
        </p:spPr>
        <p:txBody>
          <a:bodyPr>
            <a:spAutoFit/>
          </a:bodyPr>
          <a:lstStyle/>
          <a:p>
            <a:pPr algn="ctr" defTabSz="685783">
              <a:defRPr/>
            </a:pPr>
            <a:r>
              <a:rPr lang="en-US" sz="4500" dirty="0">
                <a:ln w="0"/>
                <a:gradFill>
                  <a:gsLst>
                    <a:gs pos="0">
                      <a:srgbClr val="9C85C0">
                        <a:lumMod val="50000"/>
                      </a:srgbClr>
                    </a:gs>
                    <a:gs pos="50000">
                      <a:srgbClr val="9C85C0"/>
                    </a:gs>
                    <a:gs pos="100000">
                      <a:srgbClr val="9C85C0">
                        <a:lumMod val="60000"/>
                        <a:lumOff val="40000"/>
                      </a:srgbClr>
                    </a:gs>
                  </a:gsLst>
                  <a:lin ang="5400000"/>
                </a:gradFill>
                <a:effectLst>
                  <a:reflection blurRad="6350" stA="53000" endA="300" endPos="35500" dir="5400000" sy="-90000" algn="bl" rotWithShape="0"/>
                </a:effectLst>
                <a:latin typeface="UTM Showcard" panose="02040603050506020204" pitchFamily="18" charset="0"/>
              </a:rPr>
              <a:t>VẬN DỤNG</a:t>
            </a:r>
          </a:p>
        </p:txBody>
      </p:sp>
    </p:spTree>
    <p:extLst>
      <p:ext uri="{BB962C8B-B14F-4D97-AF65-F5344CB8AC3E}">
        <p14:creationId xmlns:p14="http://schemas.microsoft.com/office/powerpoint/2010/main" val="2264508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3407428" y="2063804"/>
            <a:ext cx="5377144" cy="1912447"/>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Arial" panose="020B0604020202020204" pitchFamily="34" charset="0"/>
                <a:ea typeface="White Xmas PERSONAL USE" pitchFamily="50" charset="0"/>
                <a:cs typeface="Arial" panose="020B0604020202020204" pitchFamily="34"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2" presetClass="emph" presetSubtype="0" repeatCount="indefinite" fill="hold" grpId="1"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extLst>
    <p:ext uri="{E180D4A7-C9FB-4DFB-919C-405C955672EB}">
      <p14:showEvtLst xmlns:p14="http://schemas.microsoft.com/office/powerpoint/2010/main">
        <p14:playEvt time="94"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noChangeArrowheads="1"/>
          </p:cNvSpPr>
          <p:nvPr>
            <p:ph type="title"/>
          </p:nvPr>
        </p:nvSpPr>
        <p:spPr/>
        <p:txBody>
          <a:bodyPr/>
          <a:lstStyle/>
          <a:p>
            <a:pPr eaLnBrk="1" hangingPunct="1"/>
            <a:endParaRPr lang="en-US" altLang="en-US"/>
          </a:p>
        </p:txBody>
      </p:sp>
      <p:sp>
        <p:nvSpPr>
          <p:cNvPr id="86019" name="Content Placeholder 2"/>
          <p:cNvSpPr>
            <a:spLocks noGrp="1" noChangeArrowheads="1"/>
          </p:cNvSpPr>
          <p:nvPr>
            <p:ph idx="1"/>
          </p:nvPr>
        </p:nvSpPr>
        <p:spPr/>
        <p:txBody>
          <a:bodyPr/>
          <a:lstStyle/>
          <a:p>
            <a:pPr eaLnBrk="1" hangingPunct="1"/>
            <a:endParaRPr lang="en-US" altLang="en-US"/>
          </a:p>
        </p:txBody>
      </p:sp>
      <p:pic>
        <p:nvPicPr>
          <p:cNvPr id="86020" name="Picture 3"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196668" y="2852583"/>
            <a:ext cx="6543253" cy="761747"/>
          </a:xfrm>
          <a:prstGeom prst="rect">
            <a:avLst/>
          </a:prstGeom>
          <a:noFill/>
        </p:spPr>
        <p:txBody>
          <a:bodyPr>
            <a:prstTxWarp prst="textPlain">
              <a:avLst/>
            </a:prstTxWarp>
            <a:spAutoFit/>
          </a:bodyPr>
          <a:lstStyle/>
          <a:p>
            <a:pPr algn="ctr" defTabSz="685783">
              <a:defRPr/>
            </a:pP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nhanh</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đúng</a:t>
            </a:r>
            <a:endPar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endParaRPr>
          </a:p>
        </p:txBody>
      </p:sp>
      <p:sp>
        <p:nvSpPr>
          <p:cNvPr id="7" name="TextBox 6"/>
          <p:cNvSpPr txBox="1"/>
          <p:nvPr/>
        </p:nvSpPr>
        <p:spPr>
          <a:xfrm>
            <a:off x="2741624" y="1744640"/>
            <a:ext cx="6543253" cy="784830"/>
          </a:xfrm>
          <a:prstGeom prst="rect">
            <a:avLst/>
          </a:prstGeom>
          <a:noFill/>
        </p:spPr>
        <p:txBody>
          <a:bodyPr>
            <a:spAutoFit/>
          </a:bodyPr>
          <a:lstStyle/>
          <a:p>
            <a:pPr algn="ctr" defTabSz="685783">
              <a:defRPr/>
            </a:pPr>
            <a:r>
              <a:rPr lang="en-US" sz="4500" dirty="0">
                <a:ln w="0"/>
                <a:gradFill>
                  <a:gsLst>
                    <a:gs pos="0">
                      <a:srgbClr val="9C85C0">
                        <a:lumMod val="50000"/>
                      </a:srgbClr>
                    </a:gs>
                    <a:gs pos="50000">
                      <a:srgbClr val="9C85C0"/>
                    </a:gs>
                    <a:gs pos="100000">
                      <a:srgbClr val="9C85C0">
                        <a:lumMod val="60000"/>
                        <a:lumOff val="40000"/>
                      </a:srgbClr>
                    </a:gs>
                  </a:gsLst>
                  <a:lin ang="5400000"/>
                </a:gradFill>
                <a:effectLst>
                  <a:reflection blurRad="6350" stA="53000" endA="300" endPos="35500" dir="5400000" sy="-90000" algn="bl" rotWithShape="0"/>
                </a:effectLst>
                <a:latin typeface="UTM Showcard" panose="02040603050506020204" pitchFamily="18" charset="0"/>
              </a:rPr>
              <a:t>TRÒ CHƠI</a:t>
            </a:r>
          </a:p>
        </p:txBody>
      </p:sp>
    </p:spTree>
    <p:extLst>
      <p:ext uri="{BB962C8B-B14F-4D97-AF65-F5344CB8AC3E}">
        <p14:creationId xmlns:p14="http://schemas.microsoft.com/office/powerpoint/2010/main" val="2950052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noChangeArrowheads="1"/>
          </p:cNvSpPr>
          <p:nvPr>
            <p:ph type="title"/>
          </p:nvPr>
        </p:nvSpPr>
        <p:spPr/>
        <p:txBody>
          <a:bodyPr/>
          <a:lstStyle/>
          <a:p>
            <a:pPr eaLnBrk="1" hangingPunct="1"/>
            <a:endParaRPr lang="en-US" altLang="en-US"/>
          </a:p>
        </p:txBody>
      </p:sp>
      <p:sp>
        <p:nvSpPr>
          <p:cNvPr id="87043" name="Content Placeholder 2"/>
          <p:cNvSpPr>
            <a:spLocks noGrp="1" noChangeArrowheads="1"/>
          </p:cNvSpPr>
          <p:nvPr>
            <p:ph idx="1"/>
          </p:nvPr>
        </p:nvSpPr>
        <p:spPr/>
        <p:txBody>
          <a:bodyPr/>
          <a:lstStyle/>
          <a:p>
            <a:pPr eaLnBrk="1" hangingPunct="1"/>
            <a:endParaRPr lang="en-US" altLang="en-US"/>
          </a:p>
        </p:txBody>
      </p:sp>
      <p:pic>
        <p:nvPicPr>
          <p:cNvPr id="87044" name="Picture 3"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4" cstate="print">
            <a:duotone>
              <a:schemeClr val="accent2">
                <a:shade val="45000"/>
                <a:satMod val="135000"/>
              </a:schemeClr>
              <a:prstClr val="white"/>
            </a:duotone>
          </a:blip>
          <a:stretch>
            <a:fillRect/>
          </a:stretch>
        </p:blipFill>
        <p:spPr>
          <a:xfrm>
            <a:off x="2152651" y="1197919"/>
            <a:ext cx="845108" cy="845108"/>
          </a:xfrm>
          <a:prstGeom prst="rect">
            <a:avLst/>
          </a:prstGeom>
        </p:spPr>
      </p:pic>
      <p:sp>
        <p:nvSpPr>
          <p:cNvPr id="6" name="TextBox 5"/>
          <p:cNvSpPr txBox="1"/>
          <p:nvPr/>
        </p:nvSpPr>
        <p:spPr>
          <a:xfrm>
            <a:off x="2362200" y="1280584"/>
            <a:ext cx="6544733" cy="784830"/>
          </a:xfrm>
          <a:prstGeom prst="rect">
            <a:avLst/>
          </a:prstGeom>
          <a:noFill/>
        </p:spPr>
        <p:txBody>
          <a:bodyPr>
            <a:spAutoFit/>
          </a:bodyPr>
          <a:lstStyle/>
          <a:p>
            <a:pPr algn="ctr" defTabSz="685783">
              <a:defRPr/>
            </a:pP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nhanh</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đúng</a:t>
            </a:r>
            <a:endPar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endParaRPr>
          </a:p>
        </p:txBody>
      </p:sp>
      <p:sp>
        <p:nvSpPr>
          <p:cNvPr id="7" name="TextBox 6"/>
          <p:cNvSpPr txBox="1"/>
          <p:nvPr/>
        </p:nvSpPr>
        <p:spPr>
          <a:xfrm>
            <a:off x="2385484" y="2461684"/>
            <a:ext cx="6096000" cy="1077218"/>
          </a:xfrm>
          <a:prstGeom prst="rect">
            <a:avLst/>
          </a:prstGeom>
          <a:solidFill>
            <a:srgbClr val="993300">
              <a:alpha val="60000"/>
            </a:srgbClr>
          </a:solidFill>
          <a:ln w="38100">
            <a:solidFill>
              <a:srgbClr val="800000"/>
            </a:solidFill>
            <a:prstDash val="sysDash"/>
          </a:ln>
        </p:spPr>
        <p:txBody>
          <a:bodyPr>
            <a:spAutoFit/>
          </a:bodyPr>
          <a:lstStyle/>
          <a:p>
            <a:pPr algn="ctr" defTabSz="685646">
              <a:buClr>
                <a:srgbClr val="000000"/>
              </a:buClr>
              <a:defRPr/>
            </a:pP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1: </a:t>
            </a:r>
            <a:r>
              <a:rPr lang="en-US" sz="3200" kern="0" dirty="0" err="1">
                <a:solidFill>
                  <a:srgbClr val="000000"/>
                </a:solidFill>
                <a:latin typeface="UTM Androgyne" panose="02040603050506020204" pitchFamily="18" charset="0"/>
                <a:cs typeface="Arial"/>
                <a:sym typeface="Arial"/>
              </a:rPr>
              <a:t>Đâu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là</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cặp</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từ</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trái</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nghĩa</a:t>
            </a:r>
            <a:r>
              <a:rPr lang="en-US" sz="3200" kern="0" dirty="0">
                <a:solidFill>
                  <a:srgbClr val="000000"/>
                </a:solidFill>
                <a:latin typeface="UTM Androgyne" panose="02040603050506020204" pitchFamily="18" charset="0"/>
                <a:cs typeface="Arial"/>
                <a:sym typeface="Arial"/>
              </a:rPr>
              <a:t>?</a:t>
            </a:r>
          </a:p>
        </p:txBody>
      </p:sp>
      <p:sp>
        <p:nvSpPr>
          <p:cNvPr id="8" name="TextBox 7"/>
          <p:cNvSpPr txBox="1"/>
          <p:nvPr/>
        </p:nvSpPr>
        <p:spPr>
          <a:xfrm>
            <a:off x="5562600" y="4991100"/>
            <a:ext cx="5105400"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C. </a:t>
            </a:r>
            <a:r>
              <a:rPr lang="en-US" altLang="en-US" sz="3200" dirty="0" err="1">
                <a:solidFill>
                  <a:prstClr val="black"/>
                </a:solidFill>
                <a:latin typeface="UTM Androgyne" panose="02040603050506020204" pitchFamily="18" charset="0"/>
              </a:rPr>
              <a:t>Chăm</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chỉ</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lười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biếng</a:t>
            </a:r>
            <a:endParaRPr lang="en-US" sz="3200" kern="0" dirty="0">
              <a:solidFill>
                <a:srgbClr val="000000"/>
              </a:solidFill>
              <a:latin typeface="UTM Androgyne" panose="02040603050506020204" pitchFamily="18" charset="0"/>
              <a:cs typeface="Arial"/>
              <a:sym typeface="Arial"/>
            </a:endParaRPr>
          </a:p>
        </p:txBody>
      </p:sp>
      <p:sp>
        <p:nvSpPr>
          <p:cNvPr id="9" name="TextBox 8"/>
          <p:cNvSpPr txBox="1"/>
          <p:nvPr/>
        </p:nvSpPr>
        <p:spPr>
          <a:xfrm>
            <a:off x="5562600" y="4260851"/>
            <a:ext cx="5105400"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B. </a:t>
            </a:r>
            <a:r>
              <a:rPr lang="en-US" sz="3200" dirty="0" err="1">
                <a:solidFill>
                  <a:prstClr val="black"/>
                </a:solidFill>
                <a:latin typeface="UTM Androgyne" panose="02040603050506020204" pitchFamily="18" charset="0"/>
                <a:sym typeface="Arial"/>
              </a:rPr>
              <a:t>Cần</a:t>
            </a:r>
            <a:r>
              <a:rPr lang="en-US" sz="3200" dirty="0">
                <a:solidFill>
                  <a:prstClr val="black"/>
                </a:solidFill>
                <a:latin typeface="UTM Androgyne" panose="02040603050506020204" pitchFamily="18" charset="0"/>
                <a:sym typeface="Arial"/>
              </a:rPr>
              <a:t> </a:t>
            </a:r>
            <a:r>
              <a:rPr lang="en-US" sz="3200" dirty="0" err="1">
                <a:solidFill>
                  <a:prstClr val="black"/>
                </a:solidFill>
                <a:latin typeface="UTM Androgyne" panose="02040603050506020204" pitchFamily="18" charset="0"/>
                <a:sym typeface="Arial"/>
              </a:rPr>
              <a:t>cù</a:t>
            </a:r>
            <a:r>
              <a:rPr lang="en-US" sz="3200" dirty="0">
                <a:solidFill>
                  <a:prstClr val="black"/>
                </a:solidFill>
                <a:latin typeface="UTM Androgyne" panose="02040603050506020204" pitchFamily="18" charset="0"/>
                <a:sym typeface="Arial"/>
              </a:rPr>
              <a:t> – </a:t>
            </a:r>
            <a:r>
              <a:rPr lang="en-US" sz="3200" dirty="0" err="1">
                <a:solidFill>
                  <a:prstClr val="black"/>
                </a:solidFill>
                <a:latin typeface="UTM Androgyne" panose="02040603050506020204" pitchFamily="18" charset="0"/>
                <a:sym typeface="Arial"/>
              </a:rPr>
              <a:t>chăm</a:t>
            </a:r>
            <a:r>
              <a:rPr lang="en-US" sz="3200" dirty="0">
                <a:solidFill>
                  <a:prstClr val="black"/>
                </a:solidFill>
                <a:latin typeface="UTM Androgyne" panose="02040603050506020204" pitchFamily="18" charset="0"/>
                <a:sym typeface="Arial"/>
              </a:rPr>
              <a:t> </a:t>
            </a:r>
            <a:r>
              <a:rPr lang="en-US" sz="3200" dirty="0" err="1">
                <a:solidFill>
                  <a:prstClr val="black"/>
                </a:solidFill>
                <a:latin typeface="UTM Androgyne" panose="02040603050506020204" pitchFamily="18" charset="0"/>
                <a:sym typeface="Arial"/>
              </a:rPr>
              <a:t>chỉ</a:t>
            </a:r>
            <a:endParaRPr lang="en-US" sz="3200" kern="0" dirty="0">
              <a:solidFill>
                <a:srgbClr val="000000"/>
              </a:solidFill>
              <a:latin typeface="UTM Androgyne" panose="02040603050506020204" pitchFamily="18" charset="0"/>
              <a:cs typeface="Arial"/>
              <a:sym typeface="Arial"/>
            </a:endParaRPr>
          </a:p>
        </p:txBody>
      </p:sp>
      <p:sp>
        <p:nvSpPr>
          <p:cNvPr id="10" name="TextBox 9"/>
          <p:cNvSpPr txBox="1"/>
          <p:nvPr/>
        </p:nvSpPr>
        <p:spPr>
          <a:xfrm>
            <a:off x="5562600" y="3541184"/>
            <a:ext cx="5105400"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A. </a:t>
            </a:r>
            <a:r>
              <a:rPr lang="en-US" sz="3200" dirty="0" err="1">
                <a:solidFill>
                  <a:prstClr val="black"/>
                </a:solidFill>
                <a:latin typeface="UTM Androgyne" panose="02040603050506020204" pitchFamily="18" charset="0"/>
                <a:sym typeface="Arial"/>
              </a:rPr>
              <a:t>Chăm</a:t>
            </a:r>
            <a:r>
              <a:rPr lang="en-US" sz="3200" dirty="0">
                <a:solidFill>
                  <a:prstClr val="black"/>
                </a:solidFill>
                <a:latin typeface="UTM Androgyne" panose="02040603050506020204" pitchFamily="18" charset="0"/>
                <a:sym typeface="Arial"/>
              </a:rPr>
              <a:t> </a:t>
            </a:r>
            <a:r>
              <a:rPr lang="en-US" sz="3200" dirty="0" err="1">
                <a:solidFill>
                  <a:prstClr val="black"/>
                </a:solidFill>
                <a:latin typeface="UTM Androgyne" panose="02040603050506020204" pitchFamily="18" charset="0"/>
                <a:sym typeface="Arial"/>
              </a:rPr>
              <a:t>chỉ</a:t>
            </a:r>
            <a:r>
              <a:rPr lang="en-US" sz="3200" dirty="0">
                <a:solidFill>
                  <a:prstClr val="black"/>
                </a:solidFill>
                <a:latin typeface="UTM Androgyne" panose="02040603050506020204" pitchFamily="18" charset="0"/>
                <a:sym typeface="Arial"/>
              </a:rPr>
              <a:t>- </a:t>
            </a:r>
            <a:r>
              <a:rPr lang="en-US" sz="3200" dirty="0" err="1">
                <a:solidFill>
                  <a:prstClr val="black"/>
                </a:solidFill>
                <a:latin typeface="UTM Androgyne" panose="02040603050506020204" pitchFamily="18" charset="0"/>
                <a:sym typeface="Arial"/>
              </a:rPr>
              <a:t>siêng</a:t>
            </a:r>
            <a:r>
              <a:rPr lang="en-US" sz="3200" dirty="0">
                <a:solidFill>
                  <a:prstClr val="black"/>
                </a:solidFill>
                <a:latin typeface="UTM Androgyne" panose="02040603050506020204" pitchFamily="18" charset="0"/>
                <a:sym typeface="Arial"/>
              </a:rPr>
              <a:t> </a:t>
            </a:r>
            <a:r>
              <a:rPr lang="en-US" sz="3200" dirty="0" err="1">
                <a:solidFill>
                  <a:prstClr val="black"/>
                </a:solidFill>
                <a:latin typeface="UTM Androgyne" panose="02040603050506020204" pitchFamily="18" charset="0"/>
                <a:sym typeface="Arial"/>
              </a:rPr>
              <a:t>năng</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501761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noChangeArrowheads="1"/>
          </p:cNvSpPr>
          <p:nvPr>
            <p:ph type="title"/>
          </p:nvPr>
        </p:nvSpPr>
        <p:spPr/>
        <p:txBody>
          <a:bodyPr/>
          <a:lstStyle/>
          <a:p>
            <a:pPr eaLnBrk="1" hangingPunct="1"/>
            <a:endParaRPr lang="en-US" altLang="en-US"/>
          </a:p>
        </p:txBody>
      </p:sp>
      <p:sp>
        <p:nvSpPr>
          <p:cNvPr id="88067" name="Content Placeholder 2"/>
          <p:cNvSpPr>
            <a:spLocks noGrp="1" noChangeArrowheads="1"/>
          </p:cNvSpPr>
          <p:nvPr>
            <p:ph idx="1"/>
          </p:nvPr>
        </p:nvSpPr>
        <p:spPr/>
        <p:txBody>
          <a:bodyPr/>
          <a:lstStyle/>
          <a:p>
            <a:pPr eaLnBrk="1" hangingPunct="1"/>
            <a:endParaRPr lang="en-US" altLang="en-US"/>
          </a:p>
        </p:txBody>
      </p:sp>
      <p:pic>
        <p:nvPicPr>
          <p:cNvPr id="88068" name="Picture 3"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4" cstate="print">
            <a:duotone>
              <a:schemeClr val="accent2">
                <a:shade val="45000"/>
                <a:satMod val="135000"/>
              </a:schemeClr>
              <a:prstClr val="white"/>
            </a:duotone>
          </a:blip>
          <a:stretch>
            <a:fillRect/>
          </a:stretch>
        </p:blipFill>
        <p:spPr>
          <a:xfrm>
            <a:off x="2152651" y="1197919"/>
            <a:ext cx="845108" cy="845108"/>
          </a:xfrm>
          <a:prstGeom prst="rect">
            <a:avLst/>
          </a:prstGeom>
        </p:spPr>
      </p:pic>
      <p:sp>
        <p:nvSpPr>
          <p:cNvPr id="6" name="TextBox 5"/>
          <p:cNvSpPr txBox="1"/>
          <p:nvPr/>
        </p:nvSpPr>
        <p:spPr>
          <a:xfrm>
            <a:off x="2362200" y="1280584"/>
            <a:ext cx="6544733" cy="784830"/>
          </a:xfrm>
          <a:prstGeom prst="rect">
            <a:avLst/>
          </a:prstGeom>
          <a:noFill/>
        </p:spPr>
        <p:txBody>
          <a:bodyPr>
            <a:spAutoFit/>
          </a:bodyPr>
          <a:lstStyle/>
          <a:p>
            <a:pPr algn="ctr" defTabSz="685783">
              <a:defRPr/>
            </a:pP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nhanh</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đúng</a:t>
            </a:r>
            <a:endPar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endParaRPr>
          </a:p>
        </p:txBody>
      </p:sp>
      <p:sp>
        <p:nvSpPr>
          <p:cNvPr id="7" name="TextBox 6"/>
          <p:cNvSpPr txBox="1"/>
          <p:nvPr/>
        </p:nvSpPr>
        <p:spPr>
          <a:xfrm>
            <a:off x="2997200" y="2194985"/>
            <a:ext cx="5427133" cy="600036"/>
          </a:xfrm>
          <a:prstGeom prst="rect">
            <a:avLst/>
          </a:prstGeom>
          <a:solidFill>
            <a:srgbClr val="993300">
              <a:alpha val="60000"/>
            </a:srgbClr>
          </a:solidFill>
          <a:ln w="38100">
            <a:solidFill>
              <a:srgbClr val="800000"/>
            </a:solidFill>
            <a:prstDash val="sysDash"/>
          </a:ln>
        </p:spPr>
        <p:txBody>
          <a:bodyPr>
            <a:spAutoFit/>
          </a:bodyPr>
          <a:lstStyle/>
          <a:p>
            <a:pPr defTabSz="685646">
              <a:buClr>
                <a:srgbClr val="000000"/>
              </a:buClr>
              <a:defRPr/>
            </a:pPr>
            <a:r>
              <a:rPr lang="en-US" sz="3299" kern="0" dirty="0" err="1">
                <a:solidFill>
                  <a:srgbClr val="000000"/>
                </a:solidFill>
                <a:latin typeface="UTM Androgyne" panose="02040603050506020204" pitchFamily="18" charset="0"/>
                <a:cs typeface="Arial"/>
                <a:sym typeface="Arial"/>
              </a:rPr>
              <a:t>Câu</a:t>
            </a:r>
            <a:r>
              <a:rPr lang="en-US" sz="3299" kern="0" dirty="0">
                <a:solidFill>
                  <a:srgbClr val="000000"/>
                </a:solidFill>
                <a:latin typeface="UTM Androgyne" panose="02040603050506020204" pitchFamily="18" charset="0"/>
                <a:cs typeface="Arial"/>
                <a:sym typeface="Arial"/>
              </a:rPr>
              <a:t> 2: </a:t>
            </a:r>
            <a:r>
              <a:rPr lang="en-US" sz="3299" kern="0" dirty="0" err="1">
                <a:solidFill>
                  <a:srgbClr val="000000"/>
                </a:solidFill>
                <a:latin typeface="UTM Androgyne" panose="02040603050506020204" pitchFamily="18" charset="0"/>
                <a:cs typeface="Arial"/>
                <a:sym typeface="Arial"/>
              </a:rPr>
              <a:t>Câu</a:t>
            </a:r>
            <a:r>
              <a:rPr lang="en-US" sz="3299" kern="0" dirty="0">
                <a:solidFill>
                  <a:srgbClr val="000000"/>
                </a:solidFill>
                <a:latin typeface="UTM Androgyne" panose="02040603050506020204" pitchFamily="18" charset="0"/>
                <a:cs typeface="Arial"/>
                <a:sym typeface="Arial"/>
              </a:rPr>
              <a:t> </a:t>
            </a:r>
            <a:r>
              <a:rPr lang="en-US" sz="3299" kern="0" dirty="0" err="1">
                <a:solidFill>
                  <a:srgbClr val="000000"/>
                </a:solidFill>
                <a:latin typeface="UTM Androgyne" panose="02040603050506020204" pitchFamily="18" charset="0"/>
                <a:cs typeface="Arial"/>
                <a:sym typeface="Arial"/>
              </a:rPr>
              <a:t>khiến</a:t>
            </a:r>
            <a:r>
              <a:rPr lang="en-US" sz="3299" kern="0" dirty="0">
                <a:solidFill>
                  <a:srgbClr val="000000"/>
                </a:solidFill>
                <a:latin typeface="UTM Androgyne" panose="02040603050506020204" pitchFamily="18" charset="0"/>
                <a:cs typeface="Arial"/>
                <a:sym typeface="Arial"/>
              </a:rPr>
              <a:t> </a:t>
            </a:r>
            <a:r>
              <a:rPr lang="en-US" sz="3299" kern="0" dirty="0" err="1">
                <a:solidFill>
                  <a:srgbClr val="000000"/>
                </a:solidFill>
                <a:latin typeface="UTM Androgyne" panose="02040603050506020204" pitchFamily="18" charset="0"/>
                <a:cs typeface="Arial"/>
                <a:sym typeface="Arial"/>
              </a:rPr>
              <a:t>dùng</a:t>
            </a:r>
            <a:r>
              <a:rPr lang="en-US" sz="3299" kern="0" dirty="0">
                <a:solidFill>
                  <a:srgbClr val="000000"/>
                </a:solidFill>
                <a:latin typeface="UTM Androgyne" panose="02040603050506020204" pitchFamily="18" charset="0"/>
                <a:cs typeface="Arial"/>
                <a:sym typeface="Arial"/>
              </a:rPr>
              <a:t> để:</a:t>
            </a:r>
          </a:p>
        </p:txBody>
      </p:sp>
      <p:sp>
        <p:nvSpPr>
          <p:cNvPr id="8" name="TextBox 7"/>
          <p:cNvSpPr txBox="1"/>
          <p:nvPr/>
        </p:nvSpPr>
        <p:spPr>
          <a:xfrm>
            <a:off x="3454400" y="4506385"/>
            <a:ext cx="7315200" cy="1569660"/>
          </a:xfrm>
          <a:prstGeom prst="rect">
            <a:avLst/>
          </a:prstGeom>
          <a:solidFill>
            <a:schemeClr val="accent4">
              <a:lumMod val="60000"/>
              <a:lumOff val="4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C. </a:t>
            </a:r>
            <a:r>
              <a:rPr lang="en-US" altLang="en-US" sz="3200" dirty="0" err="1">
                <a:solidFill>
                  <a:prstClr val="black"/>
                </a:solidFill>
                <a:latin typeface="UTM Androgyne" panose="02040603050506020204" pitchFamily="18" charset="0"/>
              </a:rPr>
              <a:t>Nêu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yêu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cầu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đề</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nghị</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mong</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muốn</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của</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người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nói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người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viết</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với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người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khác</a:t>
            </a:r>
            <a:r>
              <a:rPr lang="en-US" altLang="en-US" sz="3200" dirty="0">
                <a:solidFill>
                  <a:prstClr val="black"/>
                </a:solidFill>
                <a:latin typeface="UTM Androgyne" panose="02040603050506020204" pitchFamily="18" charset="0"/>
              </a:rPr>
              <a:t>.</a:t>
            </a:r>
            <a:endParaRPr lang="en-US" sz="3200" kern="0" dirty="0">
              <a:solidFill>
                <a:srgbClr val="000000"/>
              </a:solidFill>
              <a:latin typeface="UTM Androgyne" panose="02040603050506020204" pitchFamily="18" charset="0"/>
              <a:cs typeface="Arial"/>
              <a:sym typeface="Arial"/>
            </a:endParaRPr>
          </a:p>
        </p:txBody>
      </p:sp>
      <p:sp>
        <p:nvSpPr>
          <p:cNvPr id="9" name="TextBox 8"/>
          <p:cNvSpPr txBox="1"/>
          <p:nvPr/>
        </p:nvSpPr>
        <p:spPr>
          <a:xfrm>
            <a:off x="3556000" y="3776133"/>
            <a:ext cx="7213600" cy="584775"/>
          </a:xfrm>
          <a:prstGeom prst="rect">
            <a:avLst/>
          </a:prstGeom>
          <a:solidFill>
            <a:schemeClr val="accent4">
              <a:lumMod val="60000"/>
              <a:lumOff val="4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B. </a:t>
            </a:r>
            <a:r>
              <a:rPr lang="en-US" altLang="en-US" sz="3200" dirty="0" err="1">
                <a:solidFill>
                  <a:prstClr val="black"/>
                </a:solidFill>
                <a:latin typeface="UTM Androgyne" panose="02040603050506020204" pitchFamily="18" charset="0"/>
              </a:rPr>
              <a:t>Miêu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tả</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kể</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lại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sự</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vật</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sự</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việc</a:t>
            </a:r>
            <a:r>
              <a:rPr lang="en-US" altLang="en-US" sz="3200" dirty="0">
                <a:solidFill>
                  <a:prstClr val="black"/>
                </a:solidFill>
                <a:latin typeface="UTM Androgyne" panose="02040603050506020204" pitchFamily="18" charset="0"/>
              </a:rPr>
              <a:t>… </a:t>
            </a:r>
            <a:endParaRPr lang="en-US" sz="3200" kern="0" dirty="0">
              <a:solidFill>
                <a:srgbClr val="000000"/>
              </a:solidFill>
              <a:latin typeface="UTM Androgyne" panose="02040603050506020204" pitchFamily="18" charset="0"/>
              <a:cs typeface="Arial"/>
              <a:sym typeface="Arial"/>
            </a:endParaRPr>
          </a:p>
        </p:txBody>
      </p:sp>
      <p:sp>
        <p:nvSpPr>
          <p:cNvPr id="10" name="TextBox 9"/>
          <p:cNvSpPr txBox="1"/>
          <p:nvPr/>
        </p:nvSpPr>
        <p:spPr>
          <a:xfrm>
            <a:off x="3556000" y="3058584"/>
            <a:ext cx="7213600" cy="584775"/>
          </a:xfrm>
          <a:prstGeom prst="rect">
            <a:avLst/>
          </a:prstGeom>
          <a:solidFill>
            <a:schemeClr val="accent4">
              <a:lumMod val="60000"/>
              <a:lumOff val="4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A. </a:t>
            </a:r>
            <a:r>
              <a:rPr lang="en-US" altLang="en-US" sz="3200" dirty="0" err="1">
                <a:solidFill>
                  <a:prstClr val="black"/>
                </a:solidFill>
                <a:latin typeface="UTM Androgyne" panose="02040603050506020204" pitchFamily="18" charset="0"/>
              </a:rPr>
              <a:t>Hỏi</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những</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điều</a:t>
            </a:r>
            <a:r>
              <a:rPr lang="en-US" altLang="en-US" sz="3200" dirty="0">
                <a:solidFill>
                  <a:prstClr val="black"/>
                </a:solidFill>
                <a:latin typeface="UTM Androgyne" panose="02040603050506020204" pitchFamily="18" charset="0"/>
              </a:rPr>
              <a:t> chưa </a:t>
            </a:r>
            <a:r>
              <a:rPr lang="en-US" altLang="en-US" sz="3200" dirty="0" err="1">
                <a:solidFill>
                  <a:prstClr val="black"/>
                </a:solidFill>
                <a:latin typeface="UTM Androgyne" panose="02040603050506020204" pitchFamily="18" charset="0"/>
              </a:rPr>
              <a:t>biết</a:t>
            </a:r>
            <a:r>
              <a:rPr lang="en-US" altLang="en-US" sz="3200" dirty="0">
                <a:solidFill>
                  <a:prstClr val="black"/>
                </a:solidFill>
                <a:latin typeface="UTM Androgyne" panose="02040603050506020204" pitchFamily="18" charset="0"/>
              </a:rPr>
              <a:t>…</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1676001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32" presetClass="emph" presetSubtype="0" repeatCount="3000" fill="hold" grpId="1"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noChangeArrowheads="1"/>
          </p:cNvSpPr>
          <p:nvPr>
            <p:ph type="title"/>
          </p:nvPr>
        </p:nvSpPr>
        <p:spPr/>
        <p:txBody>
          <a:bodyPr/>
          <a:lstStyle/>
          <a:p>
            <a:pPr eaLnBrk="1" hangingPunct="1"/>
            <a:r>
              <a:rPr lang="en-US" altLang="en-US"/>
              <a:t>S</a:t>
            </a:r>
          </a:p>
        </p:txBody>
      </p:sp>
      <p:sp>
        <p:nvSpPr>
          <p:cNvPr id="89091" name="Content Placeholder 2"/>
          <p:cNvSpPr>
            <a:spLocks noGrp="1" noChangeArrowheads="1"/>
          </p:cNvSpPr>
          <p:nvPr>
            <p:ph idx="1"/>
          </p:nvPr>
        </p:nvSpPr>
        <p:spPr/>
        <p:txBody>
          <a:bodyPr/>
          <a:lstStyle/>
          <a:p>
            <a:pPr eaLnBrk="1" hangingPunct="1"/>
            <a:endParaRPr lang="en-US" altLang="en-US"/>
          </a:p>
        </p:txBody>
      </p:sp>
      <p:pic>
        <p:nvPicPr>
          <p:cNvPr id="89092" name="Picture 3"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4" cstate="print">
            <a:duotone>
              <a:schemeClr val="accent2">
                <a:shade val="45000"/>
                <a:satMod val="135000"/>
              </a:schemeClr>
              <a:prstClr val="white"/>
            </a:duotone>
          </a:blip>
          <a:stretch>
            <a:fillRect/>
          </a:stretch>
        </p:blipFill>
        <p:spPr>
          <a:xfrm>
            <a:off x="2152651" y="1197919"/>
            <a:ext cx="845108" cy="845108"/>
          </a:xfrm>
          <a:prstGeom prst="rect">
            <a:avLst/>
          </a:prstGeom>
        </p:spPr>
      </p:pic>
      <p:sp>
        <p:nvSpPr>
          <p:cNvPr id="6" name="TextBox 5"/>
          <p:cNvSpPr txBox="1"/>
          <p:nvPr/>
        </p:nvSpPr>
        <p:spPr>
          <a:xfrm>
            <a:off x="2362200" y="1280584"/>
            <a:ext cx="6544733" cy="784830"/>
          </a:xfrm>
          <a:prstGeom prst="rect">
            <a:avLst/>
          </a:prstGeom>
          <a:noFill/>
        </p:spPr>
        <p:txBody>
          <a:bodyPr>
            <a:spAutoFit/>
          </a:bodyPr>
          <a:lstStyle/>
          <a:p>
            <a:pPr algn="ctr" defTabSz="685783">
              <a:defRPr/>
            </a:pP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nhanh</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đúng</a:t>
            </a:r>
            <a:endPar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endParaRPr>
          </a:p>
        </p:txBody>
      </p:sp>
      <p:sp>
        <p:nvSpPr>
          <p:cNvPr id="7" name="TextBox 6"/>
          <p:cNvSpPr txBox="1"/>
          <p:nvPr/>
        </p:nvSpPr>
        <p:spPr>
          <a:xfrm>
            <a:off x="2145524" y="2418036"/>
            <a:ext cx="7528983" cy="584775"/>
          </a:xfrm>
          <a:prstGeom prst="rect">
            <a:avLst/>
          </a:prstGeom>
          <a:solidFill>
            <a:srgbClr val="993300">
              <a:alpha val="60000"/>
            </a:srgbClr>
          </a:solidFill>
          <a:ln w="38100">
            <a:solidFill>
              <a:srgbClr val="800000"/>
            </a:solidFill>
            <a:prstDash val="sysDash"/>
          </a:ln>
        </p:spPr>
        <p:txBody>
          <a:bodyPr>
            <a:spAutoFit/>
          </a:bodyPr>
          <a:lstStyle/>
          <a:p>
            <a:pPr defTabSz="685646">
              <a:buClr>
                <a:srgbClr val="000000"/>
              </a:buClr>
              <a:defRPr/>
            </a:pPr>
            <a:r>
              <a:rPr lang="en-US" sz="3200" kern="0">
                <a:solidFill>
                  <a:srgbClr val="000000"/>
                </a:solidFill>
                <a:latin typeface="UTM Androgyne" panose="02040603050506020204" pitchFamily="18" charset="0"/>
                <a:cs typeface="Arial"/>
                <a:sym typeface="Arial"/>
              </a:rPr>
              <a:t>Câu </a:t>
            </a:r>
            <a:r>
              <a:rPr lang="en-US" sz="3200" kern="0" dirty="0">
                <a:solidFill>
                  <a:srgbClr val="000000"/>
                </a:solidFill>
                <a:latin typeface="UTM Androgyne" panose="02040603050506020204" pitchFamily="18" charset="0"/>
                <a:cs typeface="Arial"/>
                <a:sym typeface="Arial"/>
              </a:rPr>
              <a:t>3: </a:t>
            </a:r>
            <a:r>
              <a:rPr lang="en-US" sz="3200" kern="0" dirty="0" err="1">
                <a:solidFill>
                  <a:srgbClr val="000000"/>
                </a:solidFill>
                <a:latin typeface="UTM Androgyne" panose="02040603050506020204" pitchFamily="18" charset="0"/>
                <a:cs typeface="Arial"/>
                <a:sym typeface="Arial"/>
              </a:rPr>
              <a:t>Cuối</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khiến</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thường</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có</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dấu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gì</a:t>
            </a:r>
            <a:r>
              <a:rPr lang="en-US" sz="3200" kern="0" dirty="0">
                <a:solidFill>
                  <a:srgbClr val="000000"/>
                </a:solidFill>
                <a:latin typeface="UTM Androgyne" panose="02040603050506020204" pitchFamily="18" charset="0"/>
                <a:cs typeface="Arial"/>
                <a:sym typeface="Arial"/>
              </a:rPr>
              <a:t>?</a:t>
            </a:r>
          </a:p>
        </p:txBody>
      </p:sp>
      <p:sp>
        <p:nvSpPr>
          <p:cNvPr id="8" name="TextBox 7"/>
          <p:cNvSpPr txBox="1"/>
          <p:nvPr/>
        </p:nvSpPr>
        <p:spPr>
          <a:xfrm>
            <a:off x="5882218" y="4991100"/>
            <a:ext cx="4023783"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C. </a:t>
            </a:r>
            <a:r>
              <a:rPr lang="en-US" sz="3200" dirty="0" err="1">
                <a:solidFill>
                  <a:prstClr val="black"/>
                </a:solidFill>
                <a:latin typeface="UTM Androgyne" panose="02040603050506020204" pitchFamily="18" charset="0"/>
                <a:sym typeface="Arial"/>
              </a:rPr>
              <a:t>Dấu</a:t>
            </a:r>
            <a:r>
              <a:rPr lang="en-US" sz="3200" dirty="0">
                <a:solidFill>
                  <a:prstClr val="black"/>
                </a:solidFill>
                <a:latin typeface="UTM Androgyne" panose="02040603050506020204" pitchFamily="18" charset="0"/>
                <a:sym typeface="Arial"/>
              </a:rPr>
              <a:t> </a:t>
            </a:r>
            <a:r>
              <a:rPr lang="en-US" altLang="en-US" sz="3200" dirty="0" err="1">
                <a:solidFill>
                  <a:prstClr val="black"/>
                </a:solidFill>
                <a:latin typeface="UTM Androgyne" panose="02040603050506020204" pitchFamily="18" charset="0"/>
              </a:rPr>
              <a:t>chấm</a:t>
            </a:r>
            <a:r>
              <a:rPr lang="en-US" altLang="en-US" sz="3200" dirty="0">
                <a:solidFill>
                  <a:prstClr val="black"/>
                </a:solidFill>
                <a:latin typeface="UTM Androgyne" panose="02040603050506020204" pitchFamily="18" charset="0"/>
              </a:rPr>
              <a:t> than</a:t>
            </a:r>
            <a:endParaRPr lang="en-US" sz="3200" kern="0" dirty="0">
              <a:solidFill>
                <a:srgbClr val="000000"/>
              </a:solidFill>
              <a:latin typeface="UTM Androgyne" panose="02040603050506020204" pitchFamily="18" charset="0"/>
              <a:cs typeface="Arial"/>
              <a:sym typeface="Arial"/>
            </a:endParaRPr>
          </a:p>
        </p:txBody>
      </p:sp>
      <p:sp>
        <p:nvSpPr>
          <p:cNvPr id="9" name="TextBox 8"/>
          <p:cNvSpPr txBox="1"/>
          <p:nvPr/>
        </p:nvSpPr>
        <p:spPr>
          <a:xfrm>
            <a:off x="5909733" y="4286251"/>
            <a:ext cx="4021667"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B. </a:t>
            </a:r>
            <a:r>
              <a:rPr lang="en-US" altLang="en-US" sz="3200" dirty="0" err="1">
                <a:solidFill>
                  <a:prstClr val="black"/>
                </a:solidFill>
                <a:latin typeface="UTM Androgyne" panose="02040603050506020204" pitchFamily="18" charset="0"/>
              </a:rPr>
              <a:t>Dấu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hỏi</a:t>
            </a:r>
            <a:r>
              <a:rPr lang="en-US" altLang="en-US" sz="3200" dirty="0">
                <a:solidFill>
                  <a:prstClr val="black"/>
                </a:solidFill>
                <a:latin typeface="UTM Androgyne" panose="02040603050506020204" pitchFamily="18" charset="0"/>
              </a:rPr>
              <a:t> </a:t>
            </a:r>
            <a:endParaRPr lang="en-US" sz="3200" kern="0" dirty="0">
              <a:solidFill>
                <a:srgbClr val="000000"/>
              </a:solidFill>
              <a:latin typeface="UTM Androgyne" panose="02040603050506020204" pitchFamily="18" charset="0"/>
              <a:cs typeface="Arial"/>
              <a:sym typeface="Arial"/>
            </a:endParaRPr>
          </a:p>
        </p:txBody>
      </p:sp>
      <p:sp>
        <p:nvSpPr>
          <p:cNvPr id="10" name="TextBox 9"/>
          <p:cNvSpPr txBox="1"/>
          <p:nvPr/>
        </p:nvSpPr>
        <p:spPr>
          <a:xfrm>
            <a:off x="5882218" y="3541185"/>
            <a:ext cx="4023783"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A. </a:t>
            </a:r>
            <a:r>
              <a:rPr lang="en-US" altLang="en-US" sz="3200" dirty="0" err="1">
                <a:solidFill>
                  <a:prstClr val="black"/>
                </a:solidFill>
                <a:latin typeface="UTM Androgyne" panose="02040603050506020204" pitchFamily="18" charset="0"/>
              </a:rPr>
              <a:t>Dấu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chấm</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959283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noChangeArrowheads="1"/>
          </p:cNvSpPr>
          <p:nvPr>
            <p:ph type="title"/>
          </p:nvPr>
        </p:nvSpPr>
        <p:spPr/>
        <p:txBody>
          <a:bodyPr/>
          <a:lstStyle/>
          <a:p>
            <a:pPr eaLnBrk="1" hangingPunct="1"/>
            <a:endParaRPr lang="en-US" altLang="en-US"/>
          </a:p>
        </p:txBody>
      </p:sp>
      <p:sp>
        <p:nvSpPr>
          <p:cNvPr id="90115" name="Content Placeholder 2"/>
          <p:cNvSpPr>
            <a:spLocks noGrp="1" noChangeArrowheads="1"/>
          </p:cNvSpPr>
          <p:nvPr>
            <p:ph idx="1"/>
          </p:nvPr>
        </p:nvSpPr>
        <p:spPr/>
        <p:txBody>
          <a:bodyPr/>
          <a:lstStyle/>
          <a:p>
            <a:pPr eaLnBrk="1" hangingPunct="1"/>
            <a:endParaRPr lang="en-US" altLang="en-US"/>
          </a:p>
        </p:txBody>
      </p:sp>
      <p:pic>
        <p:nvPicPr>
          <p:cNvPr id="90116" name="Picture 3"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4" cstate="print">
            <a:duotone>
              <a:schemeClr val="accent2">
                <a:shade val="45000"/>
                <a:satMod val="135000"/>
              </a:schemeClr>
              <a:prstClr val="white"/>
            </a:duotone>
          </a:blip>
          <a:stretch>
            <a:fillRect/>
          </a:stretch>
        </p:blipFill>
        <p:spPr>
          <a:xfrm>
            <a:off x="2152651" y="1197919"/>
            <a:ext cx="845108" cy="845108"/>
          </a:xfrm>
          <a:prstGeom prst="rect">
            <a:avLst/>
          </a:prstGeom>
        </p:spPr>
      </p:pic>
      <p:sp>
        <p:nvSpPr>
          <p:cNvPr id="6" name="TextBox 5"/>
          <p:cNvSpPr txBox="1"/>
          <p:nvPr/>
        </p:nvSpPr>
        <p:spPr>
          <a:xfrm>
            <a:off x="2362200" y="1280584"/>
            <a:ext cx="6544733" cy="784830"/>
          </a:xfrm>
          <a:prstGeom prst="rect">
            <a:avLst/>
          </a:prstGeom>
          <a:noFill/>
        </p:spPr>
        <p:txBody>
          <a:bodyPr>
            <a:spAutoFit/>
          </a:bodyPr>
          <a:lstStyle/>
          <a:p>
            <a:pPr algn="ctr" defTabSz="685783">
              <a:defRPr/>
            </a:pP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nhanh</a:t>
            </a:r>
            <a:r>
              <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 ai </a:t>
            </a:r>
            <a:r>
              <a:rPr lang="en-US" sz="4500" dirty="0" err="1">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rPr>
              <a:t>đúng</a:t>
            </a:r>
            <a:endParaRPr lang="en-US" sz="4500" dirty="0">
              <a:ln w="0"/>
              <a:solidFill>
                <a:srgbClr val="F3A447">
                  <a:lumMod val="75000"/>
                </a:srgbClr>
              </a:solidFill>
              <a:effectLst>
                <a:outerShdw blurRad="38100" dist="19050" dir="2700000" algn="tl" rotWithShape="0">
                  <a:prstClr val="black">
                    <a:alpha val="40000"/>
                  </a:prstClr>
                </a:outerShdw>
              </a:effectLst>
              <a:latin typeface="#9Slide07 SVNErika Ormig" panose="020B0609050302020204" pitchFamily="49" charset="0"/>
            </a:endParaRPr>
          </a:p>
        </p:txBody>
      </p:sp>
      <p:sp>
        <p:nvSpPr>
          <p:cNvPr id="7" name="TextBox 6"/>
          <p:cNvSpPr txBox="1"/>
          <p:nvPr/>
        </p:nvSpPr>
        <p:spPr>
          <a:xfrm>
            <a:off x="2785534" y="2192867"/>
            <a:ext cx="5695951" cy="1077218"/>
          </a:xfrm>
          <a:prstGeom prst="rect">
            <a:avLst/>
          </a:prstGeom>
          <a:solidFill>
            <a:srgbClr val="993300">
              <a:alpha val="60000"/>
            </a:srgbClr>
          </a:solidFill>
          <a:ln w="38100">
            <a:solidFill>
              <a:srgbClr val="800000"/>
            </a:solidFill>
            <a:prstDash val="sysDash"/>
          </a:ln>
        </p:spPr>
        <p:txBody>
          <a:bodyPr>
            <a:spAutoFit/>
          </a:bodyPr>
          <a:lstStyle/>
          <a:p>
            <a:pPr algn="ctr" defTabSz="685646">
              <a:buClr>
                <a:srgbClr val="000000"/>
              </a:buClr>
              <a:defRPr/>
            </a:pP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4: </a:t>
            </a: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a:t>
            </a:r>
            <a:r>
              <a:rPr lang="en-US" sz="3200" kern="0" dirty="0">
                <a:solidFill>
                  <a:schemeClr val="bg1"/>
                </a:solidFill>
                <a:latin typeface="UTM Androgyne" panose="02040603050506020204" pitchFamily="18" charset="0"/>
                <a:cs typeface="Arial"/>
                <a:sym typeface="Arial"/>
              </a:rPr>
              <a:t>Con </a:t>
            </a:r>
            <a:r>
              <a:rPr lang="en-US" sz="3200" kern="0" dirty="0" err="1">
                <a:solidFill>
                  <a:schemeClr val="bg1"/>
                </a:solidFill>
                <a:latin typeface="UTM Androgyne" panose="02040603050506020204" pitchFamily="18" charset="0"/>
                <a:cs typeface="Arial"/>
                <a:sym typeface="Arial"/>
              </a:rPr>
              <a:t>học</a:t>
            </a:r>
            <a:r>
              <a:rPr lang="en-US" sz="3200" kern="0" dirty="0">
                <a:solidFill>
                  <a:schemeClr val="bg1"/>
                </a:solidFill>
                <a:latin typeface="UTM Androgyne" panose="02040603050506020204" pitchFamily="18" charset="0"/>
                <a:cs typeface="Arial"/>
                <a:sym typeface="Arial"/>
              </a:rPr>
              <a:t> </a:t>
            </a:r>
            <a:r>
              <a:rPr lang="en-US" sz="3200" kern="0" dirty="0" err="1">
                <a:solidFill>
                  <a:schemeClr val="bg1"/>
                </a:solidFill>
                <a:latin typeface="UTM Androgyne" panose="02040603050506020204" pitchFamily="18" charset="0"/>
                <a:cs typeface="Arial"/>
                <a:sym typeface="Arial"/>
              </a:rPr>
              <a:t>bài</a:t>
            </a:r>
            <a:r>
              <a:rPr lang="en-US" sz="3200" kern="0" dirty="0">
                <a:solidFill>
                  <a:schemeClr val="bg1"/>
                </a:solidFill>
                <a:latin typeface="UTM Androgyne" panose="02040603050506020204" pitchFamily="18" charset="0"/>
                <a:cs typeface="Arial"/>
                <a:sym typeface="Arial"/>
              </a:rPr>
              <a:t> </a:t>
            </a:r>
            <a:r>
              <a:rPr lang="en-US" sz="3200" kern="0" dirty="0" err="1">
                <a:solidFill>
                  <a:schemeClr val="bg1"/>
                </a:solidFill>
                <a:latin typeface="UTM Androgyne" panose="02040603050506020204" pitchFamily="18" charset="0"/>
                <a:cs typeface="Arial"/>
                <a:sym typeface="Arial"/>
              </a:rPr>
              <a:t>đi</a:t>
            </a:r>
            <a:r>
              <a:rPr lang="en-US" sz="3200" kern="0" dirty="0">
                <a:solidFill>
                  <a:schemeClr val="bg1"/>
                </a:solidFill>
                <a:latin typeface="UTM Androgyne" panose="02040603050506020204" pitchFamily="18" charset="0"/>
                <a:cs typeface="Arial"/>
                <a:sym typeface="Arial"/>
              </a:rPr>
              <a:t> </a:t>
            </a:r>
            <a:r>
              <a:rPr lang="en-US" sz="3200" kern="0" dirty="0" err="1">
                <a:solidFill>
                  <a:schemeClr val="bg1"/>
                </a:solidFill>
                <a:latin typeface="UTM Androgyne" panose="02040603050506020204" pitchFamily="18" charset="0"/>
                <a:cs typeface="Arial"/>
                <a:sym typeface="Arial"/>
              </a:rPr>
              <a:t>nhé</a:t>
            </a:r>
            <a:r>
              <a:rPr lang="en-US" sz="3200" kern="0" dirty="0">
                <a:solidFill>
                  <a:schemeClr val="bg1"/>
                </a:solidFill>
                <a:latin typeface="UTM Androgyne" panose="02040603050506020204" pitchFamily="18" charset="0"/>
                <a:cs typeface="Arial"/>
                <a:sym typeface="Arial"/>
              </a:rPr>
              <a:t>!. </a:t>
            </a:r>
            <a:r>
              <a:rPr lang="en-US" sz="3200" kern="0" dirty="0">
                <a:solidFill>
                  <a:srgbClr val="000000"/>
                </a:solidFill>
                <a:latin typeface="UTM Androgyne" panose="02040603050506020204" pitchFamily="18" charset="0"/>
                <a:cs typeface="Arial"/>
                <a:sym typeface="Arial"/>
              </a:rPr>
              <a:t>là </a:t>
            </a: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gì</a:t>
            </a:r>
            <a:r>
              <a:rPr lang="en-US" sz="3200" kern="0" dirty="0">
                <a:solidFill>
                  <a:srgbClr val="000000"/>
                </a:solidFill>
                <a:latin typeface="UTM Androgyne" panose="02040603050506020204" pitchFamily="18" charset="0"/>
                <a:cs typeface="Arial"/>
                <a:sym typeface="Arial"/>
              </a:rPr>
              <a:t>?</a:t>
            </a:r>
          </a:p>
        </p:txBody>
      </p:sp>
      <p:sp>
        <p:nvSpPr>
          <p:cNvPr id="8" name="TextBox 7"/>
          <p:cNvSpPr txBox="1"/>
          <p:nvPr/>
        </p:nvSpPr>
        <p:spPr>
          <a:xfrm>
            <a:off x="5901267" y="4292601"/>
            <a:ext cx="3623733"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B. </a:t>
            </a: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khiến</a:t>
            </a:r>
            <a:endParaRPr lang="en-US" sz="3200" kern="0" dirty="0">
              <a:solidFill>
                <a:srgbClr val="000000"/>
              </a:solidFill>
              <a:latin typeface="UTM Androgyne" panose="02040603050506020204" pitchFamily="18" charset="0"/>
              <a:cs typeface="Arial"/>
              <a:sym typeface="Arial"/>
            </a:endParaRPr>
          </a:p>
        </p:txBody>
      </p:sp>
      <p:sp>
        <p:nvSpPr>
          <p:cNvPr id="9" name="TextBox 8"/>
          <p:cNvSpPr txBox="1"/>
          <p:nvPr/>
        </p:nvSpPr>
        <p:spPr>
          <a:xfrm>
            <a:off x="5901267" y="5005918"/>
            <a:ext cx="3623733"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C. </a:t>
            </a:r>
            <a:r>
              <a:rPr lang="en-US" sz="3200" kern="0" dirty="0" err="1">
                <a:solidFill>
                  <a:srgbClr val="000000"/>
                </a:solidFill>
                <a:latin typeface="UTM Androgyne" panose="02040603050506020204" pitchFamily="18" charset="0"/>
                <a:cs typeface="Arial"/>
                <a:sym typeface="Arial"/>
              </a:rPr>
              <a:t>Câu</a:t>
            </a:r>
            <a:r>
              <a:rPr lang="en-US" sz="3200" kern="0" dirty="0">
                <a:solidFill>
                  <a:srgbClr val="000000"/>
                </a:solidFill>
                <a:latin typeface="UTM Androgyne" panose="02040603050506020204" pitchFamily="18" charset="0"/>
                <a:cs typeface="Arial"/>
                <a:sym typeface="Arial"/>
              </a:rPr>
              <a:t> </a:t>
            </a:r>
            <a:r>
              <a:rPr lang="en-US" sz="3200" kern="0" dirty="0" err="1">
                <a:solidFill>
                  <a:srgbClr val="000000"/>
                </a:solidFill>
                <a:latin typeface="UTM Androgyne" panose="02040603050506020204" pitchFamily="18" charset="0"/>
                <a:cs typeface="Arial"/>
                <a:sym typeface="Arial"/>
              </a:rPr>
              <a:t>hỏi</a:t>
            </a:r>
            <a:endParaRPr lang="en-US" sz="3200" kern="0" dirty="0">
              <a:solidFill>
                <a:srgbClr val="000000"/>
              </a:solidFill>
              <a:latin typeface="UTM Androgyne" panose="02040603050506020204" pitchFamily="18" charset="0"/>
              <a:cs typeface="Arial"/>
              <a:sym typeface="Arial"/>
            </a:endParaRPr>
          </a:p>
        </p:txBody>
      </p:sp>
      <p:sp>
        <p:nvSpPr>
          <p:cNvPr id="10" name="TextBox 9"/>
          <p:cNvSpPr txBox="1"/>
          <p:nvPr/>
        </p:nvSpPr>
        <p:spPr>
          <a:xfrm>
            <a:off x="5901267" y="3579285"/>
            <a:ext cx="3623733" cy="584775"/>
          </a:xfrm>
          <a:prstGeom prst="rect">
            <a:avLst/>
          </a:prstGeom>
          <a:solidFill>
            <a:schemeClr val="accent2">
              <a:lumMod val="75000"/>
              <a:alpha val="60000"/>
            </a:schemeClr>
          </a:solidFill>
          <a:ln w="38100">
            <a:solidFill>
              <a:schemeClr val="tx2">
                <a:lumMod val="60000"/>
                <a:lumOff val="40000"/>
              </a:schemeClr>
            </a:solidFill>
            <a:prstDash val="sysDash"/>
          </a:ln>
        </p:spPr>
        <p:txBody>
          <a:bodyPr>
            <a:spAutoFit/>
          </a:bodyPr>
          <a:lstStyle/>
          <a:p>
            <a:pPr defTabSz="685646">
              <a:buClr>
                <a:srgbClr val="000000"/>
              </a:buClr>
              <a:defRPr/>
            </a:pPr>
            <a:r>
              <a:rPr lang="en-US" sz="3200" kern="0" dirty="0">
                <a:solidFill>
                  <a:srgbClr val="000000"/>
                </a:solidFill>
                <a:latin typeface="UTM Androgyne" panose="02040603050506020204" pitchFamily="18" charset="0"/>
                <a:cs typeface="Arial"/>
                <a:sym typeface="Arial"/>
              </a:rPr>
              <a:t>A. </a:t>
            </a:r>
            <a:r>
              <a:rPr lang="en-US" altLang="en-US" sz="3200" dirty="0" err="1">
                <a:solidFill>
                  <a:prstClr val="black"/>
                </a:solidFill>
                <a:latin typeface="UTM Androgyne" panose="02040603050506020204" pitchFamily="18" charset="0"/>
              </a:rPr>
              <a:t>Câu</a:t>
            </a:r>
            <a:r>
              <a:rPr lang="en-US" altLang="en-US" sz="3200" dirty="0">
                <a:solidFill>
                  <a:prstClr val="black"/>
                </a:solidFill>
                <a:latin typeface="UTM Androgyne" panose="02040603050506020204" pitchFamily="18" charset="0"/>
              </a:rPr>
              <a:t> </a:t>
            </a:r>
            <a:r>
              <a:rPr lang="en-US" altLang="en-US" sz="3200" dirty="0" err="1">
                <a:solidFill>
                  <a:prstClr val="black"/>
                </a:solidFill>
                <a:latin typeface="UTM Androgyne" panose="02040603050506020204" pitchFamily="18" charset="0"/>
              </a:rPr>
              <a:t>kể</a:t>
            </a:r>
            <a:endParaRPr lang="en-US" sz="3200" kern="0" dirty="0">
              <a:solidFill>
                <a:srgbClr val="000000"/>
              </a:solidFill>
              <a:latin typeface="UTM Androgyne" panose="02040603050506020204" pitchFamily="18" charset="0"/>
              <a:cs typeface="Arial"/>
              <a:sym typeface="Arial"/>
            </a:endParaRPr>
          </a:p>
        </p:txBody>
      </p:sp>
    </p:spTree>
    <p:extLst>
      <p:ext uri="{BB962C8B-B14F-4D97-AF65-F5344CB8AC3E}">
        <p14:creationId xmlns:p14="http://schemas.microsoft.com/office/powerpoint/2010/main" val="971275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xit" presetSubtype="0" fill="hold" grpId="1"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6" presetClass="emph" presetSubtype="0" fill="hold" grpId="1" nodeType="withEffect">
                                  <p:stCondLst>
                                    <p:cond delay="0"/>
                                  </p:stCondLst>
                                  <p:childTnLst>
                                    <p:animScale>
                                      <p:cBhvr>
                                        <p:cTn id="30" dur="2000" fill="hold"/>
                                        <p:tgtEl>
                                          <p:spTgt spid="8"/>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Calibri" panose="020F0502020204030204" pitchFamily="34" charset="0"/>
              </a:rPr>
              <a:t>1</a:t>
            </a:r>
            <a:r>
              <a:rPr kumimoji="0" lang="en-US" sz="3200" b="1" i="0" u="none" strike="noStrike" kern="1200" cap="none" spc="0" normalizeH="0" baseline="0" noProof="0" dirty="0">
                <a:ln>
                  <a:noFill/>
                </a:ln>
                <a:solidFill>
                  <a:srgbClr val="FF0000"/>
                </a:solidFill>
                <a:effectLst/>
                <a:uLnTx/>
                <a:uFillTx/>
                <a:ea typeface="+mn-ea"/>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Tìm trong những từ dưới đây các cặp từ có nghĩa trá</a:t>
            </a:r>
            <a:r>
              <a:rPr kumimoji="0" lang="en-US" sz="3200" b="0" i="0" u="none" strike="noStrike" kern="1200" cap="none" spc="0" normalizeH="0" baseline="0" noProof="0" dirty="0" err="1">
                <a:ln>
                  <a:noFill/>
                </a:ln>
                <a:solidFill>
                  <a:srgbClr val="002060"/>
                </a:solidFill>
                <a:effectLst/>
                <a:uLnTx/>
                <a:uFillTx/>
                <a:ea typeface="+mn-ea"/>
                <a:cs typeface="Calibri" panose="020F0502020204030204" pitchFamily="34" charset="0"/>
              </a:rPr>
              <a:t>i</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ngược nhau</a:t>
            </a:r>
            <a:r>
              <a:rPr kumimoji="0" lang="en-US" sz="3200" b="0" i="0" u="none" strike="noStrike" kern="1200" cap="none" spc="0" normalizeH="0" baseline="0" noProof="0" dirty="0">
                <a:ln>
                  <a:noFill/>
                </a:ln>
                <a:solidFill>
                  <a:srgbClr val="002060"/>
                </a:solidFill>
                <a:effectLst/>
                <a:uLnTx/>
                <a:uFillTx/>
                <a:ea typeface="+mn-ea"/>
                <a:cs typeface="Calibri" panose="020F0502020204030204" pitchFamily="34" charset="0"/>
              </a:rPr>
              <a:t>.</a:t>
            </a:r>
            <a:endParaRPr kumimoji="0" lang="en-US" sz="3200" b="0" i="1"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pic>
        <p:nvPicPr>
          <p:cNvPr id="2" name="Picture 1"/>
          <p:cNvPicPr>
            <a:picLocks noChangeAspect="1"/>
          </p:cNvPicPr>
          <p:nvPr/>
        </p:nvPicPr>
        <p:blipFill rotWithShape="1">
          <a:blip r:embed="rId5"/>
          <a:srcRect l="28334" t="6763" r="33391" b="9033"/>
          <a:stretch/>
        </p:blipFill>
        <p:spPr>
          <a:xfrm rot="16200000">
            <a:off x="5067967" y="-1283474"/>
            <a:ext cx="2487087" cy="8473534"/>
          </a:xfrm>
          <a:prstGeom prst="rect">
            <a:avLst/>
          </a:prstGeom>
        </p:spPr>
      </p:pic>
      <p:grpSp>
        <p:nvGrpSpPr>
          <p:cNvPr id="7" name="Group 6"/>
          <p:cNvGrpSpPr/>
          <p:nvPr/>
        </p:nvGrpSpPr>
        <p:grpSpPr>
          <a:xfrm>
            <a:off x="1942853" y="4931545"/>
            <a:ext cx="2837868" cy="775252"/>
            <a:chOff x="1942853" y="4931545"/>
            <a:chExt cx="2837868" cy="775252"/>
          </a:xfrm>
        </p:grpSpPr>
        <p:sp>
          <p:nvSpPr>
            <p:cNvPr id="6" name="Rounded Rectangle 5"/>
            <p:cNvSpPr/>
            <p:nvPr/>
          </p:nvSpPr>
          <p:spPr>
            <a:xfrm>
              <a:off x="1942853" y="4931545"/>
              <a:ext cx="2837868" cy="77525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5" name="TextBox 4"/>
            <p:cNvSpPr txBox="1"/>
            <p:nvPr/>
          </p:nvSpPr>
          <p:spPr>
            <a:xfrm>
              <a:off x="2121757" y="4968544"/>
              <a:ext cx="26589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a:t>
              </a:r>
              <a:r>
                <a:rPr kumimoji="0" lang="en-US" sz="32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buồn</a:t>
              </a:r>
              <a:endPar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grpSp>
      <p:cxnSp>
        <p:nvCxnSpPr>
          <p:cNvPr id="11" name="Straight Connector 10">
            <a:extLst>
              <a:ext uri="{FF2B5EF4-FFF2-40B4-BE49-F238E27FC236}">
                <a16:creationId xmlns:a16="http://schemas.microsoft.com/office/drawing/2014/main" id="{3CF08537-6648-A483-9F9C-950D31CA8CBA}"/>
              </a:ext>
            </a:extLst>
          </p:cNvPr>
          <p:cNvCxnSpPr/>
          <p:nvPr/>
        </p:nvCxnSpPr>
        <p:spPr>
          <a:xfrm>
            <a:off x="2198914" y="1012371"/>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506C4F-1227-0D45-E36E-9D7443001C29}"/>
              </a:ext>
            </a:extLst>
          </p:cNvPr>
          <p:cNvCxnSpPr>
            <a:cxnSpLocks/>
          </p:cNvCxnSpPr>
          <p:nvPr/>
        </p:nvCxnSpPr>
        <p:spPr>
          <a:xfrm>
            <a:off x="8324737" y="1023256"/>
            <a:ext cx="2735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BC6A6B-063D-F9DD-A37D-DEAAC49353CB}"/>
              </a:ext>
            </a:extLst>
          </p:cNvPr>
          <p:cNvCxnSpPr>
            <a:cxnSpLocks/>
          </p:cNvCxnSpPr>
          <p:nvPr/>
        </p:nvCxnSpPr>
        <p:spPr>
          <a:xfrm>
            <a:off x="1738880" y="1513113"/>
            <a:ext cx="2735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5"/>
          <p:cNvSpPr/>
          <p:nvPr/>
        </p:nvSpPr>
        <p:spPr>
          <a:xfrm>
            <a:off x="5394325" y="4181383"/>
            <a:ext cx="2720975" cy="763588"/>
          </a:xfrm>
          <a:custGeom>
            <a:avLst/>
            <a:gdLst>
              <a:gd name="connsiteX0" fmla="*/ 0 w 2375867"/>
              <a:gd name="connsiteY0" fmla="*/ 96792 h 580743"/>
              <a:gd name="connsiteX1" fmla="*/ 96792 w 2375867"/>
              <a:gd name="connsiteY1" fmla="*/ 0 h 580743"/>
              <a:gd name="connsiteX2" fmla="*/ 686008 w 2375867"/>
              <a:gd name="connsiteY2" fmla="*/ 0 h 580743"/>
              <a:gd name="connsiteX3" fmla="*/ 1166111 w 2375867"/>
              <a:gd name="connsiteY3" fmla="*/ 0 h 580743"/>
              <a:gd name="connsiteX4" fmla="*/ 1733504 w 2375867"/>
              <a:gd name="connsiteY4" fmla="*/ 0 h 580743"/>
              <a:gd name="connsiteX5" fmla="*/ 2279075 w 2375867"/>
              <a:gd name="connsiteY5" fmla="*/ 0 h 580743"/>
              <a:gd name="connsiteX6" fmla="*/ 2375867 w 2375867"/>
              <a:gd name="connsiteY6" fmla="*/ 96792 h 580743"/>
              <a:gd name="connsiteX7" fmla="*/ 2375867 w 2375867"/>
              <a:gd name="connsiteY7" fmla="*/ 483951 h 580743"/>
              <a:gd name="connsiteX8" fmla="*/ 2279075 w 2375867"/>
              <a:gd name="connsiteY8" fmla="*/ 580743 h 580743"/>
              <a:gd name="connsiteX9" fmla="*/ 1755327 w 2375867"/>
              <a:gd name="connsiteY9" fmla="*/ 580743 h 580743"/>
              <a:gd name="connsiteX10" fmla="*/ 1253402 w 2375867"/>
              <a:gd name="connsiteY10" fmla="*/ 580743 h 580743"/>
              <a:gd name="connsiteX11" fmla="*/ 686008 w 2375867"/>
              <a:gd name="connsiteY11" fmla="*/ 580743 h 580743"/>
              <a:gd name="connsiteX12" fmla="*/ 96792 w 2375867"/>
              <a:gd name="connsiteY12" fmla="*/ 580743 h 580743"/>
              <a:gd name="connsiteX13" fmla="*/ 0 w 2375867"/>
              <a:gd name="connsiteY13" fmla="*/ 483951 h 580743"/>
              <a:gd name="connsiteX14" fmla="*/ 0 w 2375867"/>
              <a:gd name="connsiteY14" fmla="*/ 96792 h 58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5867" h="580743" fill="none" extrusionOk="0">
                <a:moveTo>
                  <a:pt x="0" y="96792"/>
                </a:moveTo>
                <a:cubicBezTo>
                  <a:pt x="10036" y="38475"/>
                  <a:pt x="36020" y="-4653"/>
                  <a:pt x="96792" y="0"/>
                </a:cubicBezTo>
                <a:cubicBezTo>
                  <a:pt x="376148" y="-4415"/>
                  <a:pt x="508037" y="18532"/>
                  <a:pt x="686008" y="0"/>
                </a:cubicBezTo>
                <a:cubicBezTo>
                  <a:pt x="863979" y="-18532"/>
                  <a:pt x="1037610" y="33027"/>
                  <a:pt x="1166111" y="0"/>
                </a:cubicBezTo>
                <a:cubicBezTo>
                  <a:pt x="1294612" y="-33027"/>
                  <a:pt x="1532586" y="33318"/>
                  <a:pt x="1733504" y="0"/>
                </a:cubicBezTo>
                <a:cubicBezTo>
                  <a:pt x="1934422" y="-33318"/>
                  <a:pt x="2131186" y="27323"/>
                  <a:pt x="2279075" y="0"/>
                </a:cubicBezTo>
                <a:cubicBezTo>
                  <a:pt x="2332016" y="-1477"/>
                  <a:pt x="2377926" y="42693"/>
                  <a:pt x="2375867" y="96792"/>
                </a:cubicBezTo>
                <a:cubicBezTo>
                  <a:pt x="2397217" y="264521"/>
                  <a:pt x="2346164" y="306939"/>
                  <a:pt x="2375867" y="483951"/>
                </a:cubicBezTo>
                <a:cubicBezTo>
                  <a:pt x="2378887" y="535848"/>
                  <a:pt x="2328717" y="591936"/>
                  <a:pt x="2279075" y="580743"/>
                </a:cubicBezTo>
                <a:cubicBezTo>
                  <a:pt x="2112317" y="586939"/>
                  <a:pt x="1879457" y="542220"/>
                  <a:pt x="1755327" y="580743"/>
                </a:cubicBezTo>
                <a:cubicBezTo>
                  <a:pt x="1631197" y="619266"/>
                  <a:pt x="1473996" y="531288"/>
                  <a:pt x="1253402" y="580743"/>
                </a:cubicBezTo>
                <a:cubicBezTo>
                  <a:pt x="1032808" y="630198"/>
                  <a:pt x="823556" y="528521"/>
                  <a:pt x="686008" y="580743"/>
                </a:cubicBezTo>
                <a:cubicBezTo>
                  <a:pt x="548460" y="632965"/>
                  <a:pt x="327133" y="538053"/>
                  <a:pt x="96792" y="580743"/>
                </a:cubicBezTo>
                <a:cubicBezTo>
                  <a:pt x="41812" y="579066"/>
                  <a:pt x="-9678" y="543250"/>
                  <a:pt x="0" y="483951"/>
                </a:cubicBezTo>
                <a:cubicBezTo>
                  <a:pt x="-19089" y="363341"/>
                  <a:pt x="5104" y="180518"/>
                  <a:pt x="0" y="96792"/>
                </a:cubicBezTo>
                <a:close/>
              </a:path>
              <a:path w="2375867" h="580743" stroke="0" extrusionOk="0">
                <a:moveTo>
                  <a:pt x="0" y="96792"/>
                </a:moveTo>
                <a:cubicBezTo>
                  <a:pt x="1970" y="49222"/>
                  <a:pt x="44723" y="-1670"/>
                  <a:pt x="96792" y="0"/>
                </a:cubicBezTo>
                <a:cubicBezTo>
                  <a:pt x="300296" y="-2020"/>
                  <a:pt x="477100" y="63521"/>
                  <a:pt x="686008" y="0"/>
                </a:cubicBezTo>
                <a:cubicBezTo>
                  <a:pt x="894916" y="-63521"/>
                  <a:pt x="1080523" y="38146"/>
                  <a:pt x="1209756" y="0"/>
                </a:cubicBezTo>
                <a:cubicBezTo>
                  <a:pt x="1338989" y="-38146"/>
                  <a:pt x="1469155" y="8133"/>
                  <a:pt x="1711681" y="0"/>
                </a:cubicBezTo>
                <a:cubicBezTo>
                  <a:pt x="1954208" y="-8133"/>
                  <a:pt x="2067205" y="28782"/>
                  <a:pt x="2279075" y="0"/>
                </a:cubicBezTo>
                <a:cubicBezTo>
                  <a:pt x="2337353" y="1832"/>
                  <a:pt x="2377292" y="56353"/>
                  <a:pt x="2375867" y="96792"/>
                </a:cubicBezTo>
                <a:cubicBezTo>
                  <a:pt x="2397745" y="290257"/>
                  <a:pt x="2335528" y="344026"/>
                  <a:pt x="2375867" y="483951"/>
                </a:cubicBezTo>
                <a:cubicBezTo>
                  <a:pt x="2376496" y="529945"/>
                  <a:pt x="2338355" y="576956"/>
                  <a:pt x="2279075" y="580743"/>
                </a:cubicBezTo>
                <a:cubicBezTo>
                  <a:pt x="2136423" y="602111"/>
                  <a:pt x="1909783" y="526861"/>
                  <a:pt x="1755327" y="580743"/>
                </a:cubicBezTo>
                <a:cubicBezTo>
                  <a:pt x="1600871" y="634625"/>
                  <a:pt x="1384165" y="577101"/>
                  <a:pt x="1231579" y="580743"/>
                </a:cubicBezTo>
                <a:cubicBezTo>
                  <a:pt x="1078993" y="584385"/>
                  <a:pt x="957449" y="530236"/>
                  <a:pt x="751477" y="580743"/>
                </a:cubicBezTo>
                <a:cubicBezTo>
                  <a:pt x="545505" y="631250"/>
                  <a:pt x="256837" y="542984"/>
                  <a:pt x="96792" y="580743"/>
                </a:cubicBezTo>
                <a:cubicBezTo>
                  <a:pt x="44971" y="578927"/>
                  <a:pt x="3524" y="552468"/>
                  <a:pt x="0" y="483951"/>
                </a:cubicBezTo>
                <a:cubicBezTo>
                  <a:pt x="-35348" y="339853"/>
                  <a:pt x="3116" y="232218"/>
                  <a:pt x="0" y="96792"/>
                </a:cubicBezTo>
                <a:close/>
              </a:path>
            </a:pathLst>
          </a:custGeom>
          <a:solidFill>
            <a:schemeClr val="accent2">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D7D31">
                    <a:lumMod val="75000"/>
                  </a:srgbClr>
                </a:solidFill>
                <a:effectLst/>
                <a:uLnTx/>
                <a:uFillTx/>
                <a:latin typeface="Nunito Black" pitchFamily="2" charset="0"/>
                <a:ea typeface="+mn-ea"/>
                <a:cs typeface="+mn-cs"/>
              </a:rPr>
              <a:t>lớn </a:t>
            </a:r>
            <a:r>
              <a:rPr kumimoji="0" lang="en-US" sz="2800" b="0" i="0" u="none" strike="noStrike" kern="1200" cap="none" spc="0" normalizeH="0" baseline="0" noProof="0">
                <a:ln>
                  <a:noFill/>
                </a:ln>
                <a:solidFill>
                  <a:srgbClr val="ED7D31">
                    <a:lumMod val="75000"/>
                  </a:srgbClr>
                </a:solidFill>
                <a:effectLst/>
                <a:uLnTx/>
                <a:uFillTx/>
                <a:latin typeface="Nunito Black" pitchFamily="2" charset="0"/>
                <a:ea typeface="+mn-ea"/>
                <a:cs typeface="+mn-cs"/>
              </a:rPr>
              <a:t>– </a:t>
            </a:r>
            <a:r>
              <a:rPr kumimoji="0" lang="vi-VN" sz="2800" b="0" i="0" u="none" strike="noStrike" kern="1200" cap="none" spc="0" normalizeH="0" baseline="0" noProof="0">
                <a:ln>
                  <a:noFill/>
                </a:ln>
                <a:solidFill>
                  <a:srgbClr val="ED7D31">
                    <a:lumMod val="75000"/>
                  </a:srgbClr>
                </a:solidFill>
                <a:effectLst/>
                <a:uLnTx/>
                <a:uFillTx/>
                <a:latin typeface="Nunito Black" pitchFamily="2" charset="0"/>
                <a:ea typeface="+mn-ea"/>
                <a:cs typeface="+mn-cs"/>
              </a:rPr>
              <a:t>bé</a:t>
            </a: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16" name="Rectangle: Rounded Corners 6"/>
          <p:cNvSpPr/>
          <p:nvPr/>
        </p:nvSpPr>
        <p:spPr>
          <a:xfrm>
            <a:off x="8858250" y="4196837"/>
            <a:ext cx="2457450" cy="914400"/>
          </a:xfrm>
          <a:custGeom>
            <a:avLst/>
            <a:gdLst>
              <a:gd name="connsiteX0" fmla="*/ 0 w 2375867"/>
              <a:gd name="connsiteY0" fmla="*/ 96792 h 580743"/>
              <a:gd name="connsiteX1" fmla="*/ 96792 w 2375867"/>
              <a:gd name="connsiteY1" fmla="*/ 0 h 580743"/>
              <a:gd name="connsiteX2" fmla="*/ 686008 w 2375867"/>
              <a:gd name="connsiteY2" fmla="*/ 0 h 580743"/>
              <a:gd name="connsiteX3" fmla="*/ 1166111 w 2375867"/>
              <a:gd name="connsiteY3" fmla="*/ 0 h 580743"/>
              <a:gd name="connsiteX4" fmla="*/ 1733504 w 2375867"/>
              <a:gd name="connsiteY4" fmla="*/ 0 h 580743"/>
              <a:gd name="connsiteX5" fmla="*/ 2279075 w 2375867"/>
              <a:gd name="connsiteY5" fmla="*/ 0 h 580743"/>
              <a:gd name="connsiteX6" fmla="*/ 2375867 w 2375867"/>
              <a:gd name="connsiteY6" fmla="*/ 96792 h 580743"/>
              <a:gd name="connsiteX7" fmla="*/ 2375867 w 2375867"/>
              <a:gd name="connsiteY7" fmla="*/ 483951 h 580743"/>
              <a:gd name="connsiteX8" fmla="*/ 2279075 w 2375867"/>
              <a:gd name="connsiteY8" fmla="*/ 580743 h 580743"/>
              <a:gd name="connsiteX9" fmla="*/ 1755327 w 2375867"/>
              <a:gd name="connsiteY9" fmla="*/ 580743 h 580743"/>
              <a:gd name="connsiteX10" fmla="*/ 1253402 w 2375867"/>
              <a:gd name="connsiteY10" fmla="*/ 580743 h 580743"/>
              <a:gd name="connsiteX11" fmla="*/ 686008 w 2375867"/>
              <a:gd name="connsiteY11" fmla="*/ 580743 h 580743"/>
              <a:gd name="connsiteX12" fmla="*/ 96792 w 2375867"/>
              <a:gd name="connsiteY12" fmla="*/ 580743 h 580743"/>
              <a:gd name="connsiteX13" fmla="*/ 0 w 2375867"/>
              <a:gd name="connsiteY13" fmla="*/ 483951 h 580743"/>
              <a:gd name="connsiteX14" fmla="*/ 0 w 2375867"/>
              <a:gd name="connsiteY14" fmla="*/ 96792 h 58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5867" h="580743" fill="none" extrusionOk="0">
                <a:moveTo>
                  <a:pt x="0" y="96792"/>
                </a:moveTo>
                <a:cubicBezTo>
                  <a:pt x="10036" y="38475"/>
                  <a:pt x="36020" y="-4653"/>
                  <a:pt x="96792" y="0"/>
                </a:cubicBezTo>
                <a:cubicBezTo>
                  <a:pt x="376148" y="-4415"/>
                  <a:pt x="508037" y="18532"/>
                  <a:pt x="686008" y="0"/>
                </a:cubicBezTo>
                <a:cubicBezTo>
                  <a:pt x="863979" y="-18532"/>
                  <a:pt x="1037610" y="33027"/>
                  <a:pt x="1166111" y="0"/>
                </a:cubicBezTo>
                <a:cubicBezTo>
                  <a:pt x="1294612" y="-33027"/>
                  <a:pt x="1532586" y="33318"/>
                  <a:pt x="1733504" y="0"/>
                </a:cubicBezTo>
                <a:cubicBezTo>
                  <a:pt x="1934422" y="-33318"/>
                  <a:pt x="2131186" y="27323"/>
                  <a:pt x="2279075" y="0"/>
                </a:cubicBezTo>
                <a:cubicBezTo>
                  <a:pt x="2332016" y="-1477"/>
                  <a:pt x="2377926" y="42693"/>
                  <a:pt x="2375867" y="96792"/>
                </a:cubicBezTo>
                <a:cubicBezTo>
                  <a:pt x="2397217" y="264521"/>
                  <a:pt x="2346164" y="306939"/>
                  <a:pt x="2375867" y="483951"/>
                </a:cubicBezTo>
                <a:cubicBezTo>
                  <a:pt x="2378887" y="535848"/>
                  <a:pt x="2328717" y="591936"/>
                  <a:pt x="2279075" y="580743"/>
                </a:cubicBezTo>
                <a:cubicBezTo>
                  <a:pt x="2112317" y="586939"/>
                  <a:pt x="1879457" y="542220"/>
                  <a:pt x="1755327" y="580743"/>
                </a:cubicBezTo>
                <a:cubicBezTo>
                  <a:pt x="1631197" y="619266"/>
                  <a:pt x="1473996" y="531288"/>
                  <a:pt x="1253402" y="580743"/>
                </a:cubicBezTo>
                <a:cubicBezTo>
                  <a:pt x="1032808" y="630198"/>
                  <a:pt x="823556" y="528521"/>
                  <a:pt x="686008" y="580743"/>
                </a:cubicBezTo>
                <a:cubicBezTo>
                  <a:pt x="548460" y="632965"/>
                  <a:pt x="327133" y="538053"/>
                  <a:pt x="96792" y="580743"/>
                </a:cubicBezTo>
                <a:cubicBezTo>
                  <a:pt x="41812" y="579066"/>
                  <a:pt x="-9678" y="543250"/>
                  <a:pt x="0" y="483951"/>
                </a:cubicBezTo>
                <a:cubicBezTo>
                  <a:pt x="-19089" y="363341"/>
                  <a:pt x="5104" y="180518"/>
                  <a:pt x="0" y="96792"/>
                </a:cubicBezTo>
                <a:close/>
              </a:path>
              <a:path w="2375867" h="580743" stroke="0" extrusionOk="0">
                <a:moveTo>
                  <a:pt x="0" y="96792"/>
                </a:moveTo>
                <a:cubicBezTo>
                  <a:pt x="1970" y="49222"/>
                  <a:pt x="44723" y="-1670"/>
                  <a:pt x="96792" y="0"/>
                </a:cubicBezTo>
                <a:cubicBezTo>
                  <a:pt x="300296" y="-2020"/>
                  <a:pt x="477100" y="63521"/>
                  <a:pt x="686008" y="0"/>
                </a:cubicBezTo>
                <a:cubicBezTo>
                  <a:pt x="894916" y="-63521"/>
                  <a:pt x="1080523" y="38146"/>
                  <a:pt x="1209756" y="0"/>
                </a:cubicBezTo>
                <a:cubicBezTo>
                  <a:pt x="1338989" y="-38146"/>
                  <a:pt x="1469155" y="8133"/>
                  <a:pt x="1711681" y="0"/>
                </a:cubicBezTo>
                <a:cubicBezTo>
                  <a:pt x="1954208" y="-8133"/>
                  <a:pt x="2067205" y="28782"/>
                  <a:pt x="2279075" y="0"/>
                </a:cubicBezTo>
                <a:cubicBezTo>
                  <a:pt x="2337353" y="1832"/>
                  <a:pt x="2377292" y="56353"/>
                  <a:pt x="2375867" y="96792"/>
                </a:cubicBezTo>
                <a:cubicBezTo>
                  <a:pt x="2397745" y="290257"/>
                  <a:pt x="2335528" y="344026"/>
                  <a:pt x="2375867" y="483951"/>
                </a:cubicBezTo>
                <a:cubicBezTo>
                  <a:pt x="2376496" y="529945"/>
                  <a:pt x="2338355" y="576956"/>
                  <a:pt x="2279075" y="580743"/>
                </a:cubicBezTo>
                <a:cubicBezTo>
                  <a:pt x="2136423" y="602111"/>
                  <a:pt x="1909783" y="526861"/>
                  <a:pt x="1755327" y="580743"/>
                </a:cubicBezTo>
                <a:cubicBezTo>
                  <a:pt x="1600871" y="634625"/>
                  <a:pt x="1384165" y="577101"/>
                  <a:pt x="1231579" y="580743"/>
                </a:cubicBezTo>
                <a:cubicBezTo>
                  <a:pt x="1078993" y="584385"/>
                  <a:pt x="957449" y="530236"/>
                  <a:pt x="751477" y="580743"/>
                </a:cubicBezTo>
                <a:cubicBezTo>
                  <a:pt x="545505" y="631250"/>
                  <a:pt x="256837" y="542984"/>
                  <a:pt x="96792" y="580743"/>
                </a:cubicBezTo>
                <a:cubicBezTo>
                  <a:pt x="44971" y="578927"/>
                  <a:pt x="3524" y="552468"/>
                  <a:pt x="0" y="483951"/>
                </a:cubicBezTo>
                <a:cubicBezTo>
                  <a:pt x="-35348" y="339853"/>
                  <a:pt x="3116" y="232218"/>
                  <a:pt x="0" y="96792"/>
                </a:cubicBezTo>
                <a:close/>
              </a:path>
            </a:pathLst>
          </a:cu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75000"/>
                </a:srgbClr>
              </a:solidFill>
              <a:effectLst/>
              <a:uLnTx/>
              <a:uFillTx/>
              <a:latin typeface="Nunito Black" pitchFamily="2" charset="0"/>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002060"/>
                </a:solidFill>
                <a:effectLst/>
                <a:uLnTx/>
                <a:uFillTx/>
                <a:latin typeface="Nunito Black" pitchFamily="2" charset="0"/>
                <a:ea typeface="+mn-ea"/>
                <a:cs typeface="+mn-cs"/>
              </a:rPr>
              <a:t>đẹp</a:t>
            </a:r>
            <a:r>
              <a:rPr kumimoji="0" lang="en-US" sz="2700" b="0" i="0" u="none" strike="noStrike" kern="1200" cap="none" spc="0" normalizeH="0" baseline="0" noProof="0" dirty="0">
                <a:ln>
                  <a:noFill/>
                </a:ln>
                <a:solidFill>
                  <a:srgbClr val="002060"/>
                </a:solidFill>
                <a:effectLst/>
                <a:uLnTx/>
                <a:uFillTx/>
                <a:latin typeface="Nunito Black" pitchFamily="2" charset="0"/>
                <a:ea typeface="+mn-ea"/>
                <a:cs typeface="+mn-cs"/>
              </a:rPr>
              <a:t> – </a:t>
            </a:r>
            <a:r>
              <a:rPr kumimoji="0" lang="en-US" sz="2700" b="0" i="0" u="none" strike="noStrike" kern="1200" cap="none" spc="0" normalizeH="0" baseline="0" noProof="0" dirty="0" err="1">
                <a:ln>
                  <a:noFill/>
                </a:ln>
                <a:solidFill>
                  <a:srgbClr val="002060"/>
                </a:solidFill>
                <a:effectLst/>
                <a:uLnTx/>
                <a:uFillTx/>
                <a:latin typeface="Nunito Black" pitchFamily="2" charset="0"/>
                <a:ea typeface="+mn-ea"/>
                <a:cs typeface="+mn-cs"/>
              </a:rPr>
              <a:t>xấu</a:t>
            </a:r>
            <a:endParaRPr kumimoji="0" lang="en-US" sz="27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ea typeface="+mn-ea"/>
              <a:cs typeface="+mn-cs"/>
            </a:endParaRPr>
          </a:p>
        </p:txBody>
      </p:sp>
      <p:sp>
        <p:nvSpPr>
          <p:cNvPr id="17" name="Rectangle: Rounded Corners 7"/>
          <p:cNvSpPr/>
          <p:nvPr/>
        </p:nvSpPr>
        <p:spPr>
          <a:xfrm>
            <a:off x="5357813" y="5168387"/>
            <a:ext cx="2757487" cy="742950"/>
          </a:xfrm>
          <a:custGeom>
            <a:avLst/>
            <a:gdLst>
              <a:gd name="connsiteX0" fmla="*/ 0 w 2536517"/>
              <a:gd name="connsiteY0" fmla="*/ 96792 h 580743"/>
              <a:gd name="connsiteX1" fmla="*/ 96792 w 2536517"/>
              <a:gd name="connsiteY1" fmla="*/ 0 h 580743"/>
              <a:gd name="connsiteX2" fmla="*/ 729384 w 2536517"/>
              <a:gd name="connsiteY2" fmla="*/ 0 h 580743"/>
              <a:gd name="connsiteX3" fmla="*/ 1244829 w 2536517"/>
              <a:gd name="connsiteY3" fmla="*/ 0 h 580743"/>
              <a:gd name="connsiteX4" fmla="*/ 1853992 w 2536517"/>
              <a:gd name="connsiteY4" fmla="*/ 0 h 580743"/>
              <a:gd name="connsiteX5" fmla="*/ 2439725 w 2536517"/>
              <a:gd name="connsiteY5" fmla="*/ 0 h 580743"/>
              <a:gd name="connsiteX6" fmla="*/ 2536517 w 2536517"/>
              <a:gd name="connsiteY6" fmla="*/ 96792 h 580743"/>
              <a:gd name="connsiteX7" fmla="*/ 2536517 w 2536517"/>
              <a:gd name="connsiteY7" fmla="*/ 483951 h 580743"/>
              <a:gd name="connsiteX8" fmla="*/ 2439725 w 2536517"/>
              <a:gd name="connsiteY8" fmla="*/ 580743 h 580743"/>
              <a:gd name="connsiteX9" fmla="*/ 1877421 w 2536517"/>
              <a:gd name="connsiteY9" fmla="*/ 580743 h 580743"/>
              <a:gd name="connsiteX10" fmla="*/ 1338546 w 2536517"/>
              <a:gd name="connsiteY10" fmla="*/ 580743 h 580743"/>
              <a:gd name="connsiteX11" fmla="*/ 729384 w 2536517"/>
              <a:gd name="connsiteY11" fmla="*/ 580743 h 580743"/>
              <a:gd name="connsiteX12" fmla="*/ 96792 w 2536517"/>
              <a:gd name="connsiteY12" fmla="*/ 580743 h 580743"/>
              <a:gd name="connsiteX13" fmla="*/ 0 w 2536517"/>
              <a:gd name="connsiteY13" fmla="*/ 483951 h 580743"/>
              <a:gd name="connsiteX14" fmla="*/ 0 w 2536517"/>
              <a:gd name="connsiteY14" fmla="*/ 96792 h 58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6517" h="580743" fill="none" extrusionOk="0">
                <a:moveTo>
                  <a:pt x="0" y="96792"/>
                </a:moveTo>
                <a:cubicBezTo>
                  <a:pt x="10036" y="38475"/>
                  <a:pt x="36020" y="-4653"/>
                  <a:pt x="96792" y="0"/>
                </a:cubicBezTo>
                <a:cubicBezTo>
                  <a:pt x="322986" y="-7952"/>
                  <a:pt x="515530" y="19796"/>
                  <a:pt x="729384" y="0"/>
                </a:cubicBezTo>
                <a:cubicBezTo>
                  <a:pt x="943238" y="-19796"/>
                  <a:pt x="1117444" y="38012"/>
                  <a:pt x="1244829" y="0"/>
                </a:cubicBezTo>
                <a:cubicBezTo>
                  <a:pt x="1372214" y="-38012"/>
                  <a:pt x="1708408" y="10375"/>
                  <a:pt x="1853992" y="0"/>
                </a:cubicBezTo>
                <a:cubicBezTo>
                  <a:pt x="1999576" y="-10375"/>
                  <a:pt x="2266380" y="12807"/>
                  <a:pt x="2439725" y="0"/>
                </a:cubicBezTo>
                <a:cubicBezTo>
                  <a:pt x="2492666" y="-1477"/>
                  <a:pt x="2538576" y="42693"/>
                  <a:pt x="2536517" y="96792"/>
                </a:cubicBezTo>
                <a:cubicBezTo>
                  <a:pt x="2557867" y="264521"/>
                  <a:pt x="2506814" y="306939"/>
                  <a:pt x="2536517" y="483951"/>
                </a:cubicBezTo>
                <a:cubicBezTo>
                  <a:pt x="2539537" y="535848"/>
                  <a:pt x="2489367" y="591936"/>
                  <a:pt x="2439725" y="580743"/>
                </a:cubicBezTo>
                <a:cubicBezTo>
                  <a:pt x="2163706" y="631482"/>
                  <a:pt x="2054287" y="559892"/>
                  <a:pt x="1877421" y="580743"/>
                </a:cubicBezTo>
                <a:cubicBezTo>
                  <a:pt x="1700555" y="601594"/>
                  <a:pt x="1455576" y="533043"/>
                  <a:pt x="1338546" y="580743"/>
                </a:cubicBezTo>
                <a:cubicBezTo>
                  <a:pt x="1221516" y="628443"/>
                  <a:pt x="907606" y="512562"/>
                  <a:pt x="729384" y="580743"/>
                </a:cubicBezTo>
                <a:cubicBezTo>
                  <a:pt x="551162" y="648924"/>
                  <a:pt x="387560" y="562086"/>
                  <a:pt x="96792" y="580743"/>
                </a:cubicBezTo>
                <a:cubicBezTo>
                  <a:pt x="41812" y="579066"/>
                  <a:pt x="-9678" y="543250"/>
                  <a:pt x="0" y="483951"/>
                </a:cubicBezTo>
                <a:cubicBezTo>
                  <a:pt x="-19089" y="363341"/>
                  <a:pt x="5104" y="180518"/>
                  <a:pt x="0" y="96792"/>
                </a:cubicBezTo>
                <a:close/>
              </a:path>
              <a:path w="2536517" h="580743" stroke="0" extrusionOk="0">
                <a:moveTo>
                  <a:pt x="0" y="96792"/>
                </a:moveTo>
                <a:cubicBezTo>
                  <a:pt x="1970" y="49222"/>
                  <a:pt x="44723" y="-1670"/>
                  <a:pt x="96792" y="0"/>
                </a:cubicBezTo>
                <a:cubicBezTo>
                  <a:pt x="304740" y="-21982"/>
                  <a:pt x="594193" y="62793"/>
                  <a:pt x="729384" y="0"/>
                </a:cubicBezTo>
                <a:cubicBezTo>
                  <a:pt x="864575" y="-62793"/>
                  <a:pt x="1106238" y="43436"/>
                  <a:pt x="1291688" y="0"/>
                </a:cubicBezTo>
                <a:cubicBezTo>
                  <a:pt x="1477138" y="-43436"/>
                  <a:pt x="1620649" y="7898"/>
                  <a:pt x="1830562" y="0"/>
                </a:cubicBezTo>
                <a:cubicBezTo>
                  <a:pt x="2040475" y="-7898"/>
                  <a:pt x="2276407" y="4372"/>
                  <a:pt x="2439725" y="0"/>
                </a:cubicBezTo>
                <a:cubicBezTo>
                  <a:pt x="2498003" y="1832"/>
                  <a:pt x="2537942" y="56353"/>
                  <a:pt x="2536517" y="96792"/>
                </a:cubicBezTo>
                <a:cubicBezTo>
                  <a:pt x="2558395" y="290257"/>
                  <a:pt x="2496178" y="344026"/>
                  <a:pt x="2536517" y="483951"/>
                </a:cubicBezTo>
                <a:cubicBezTo>
                  <a:pt x="2537146" y="529945"/>
                  <a:pt x="2499005" y="576956"/>
                  <a:pt x="2439725" y="580743"/>
                </a:cubicBezTo>
                <a:cubicBezTo>
                  <a:pt x="2296200" y="606798"/>
                  <a:pt x="2128806" y="538680"/>
                  <a:pt x="1877421" y="580743"/>
                </a:cubicBezTo>
                <a:cubicBezTo>
                  <a:pt x="1626036" y="622806"/>
                  <a:pt x="1447699" y="568044"/>
                  <a:pt x="1315117" y="580743"/>
                </a:cubicBezTo>
                <a:cubicBezTo>
                  <a:pt x="1182535" y="593442"/>
                  <a:pt x="924886" y="533633"/>
                  <a:pt x="799672" y="580743"/>
                </a:cubicBezTo>
                <a:cubicBezTo>
                  <a:pt x="674459" y="627853"/>
                  <a:pt x="307445" y="568540"/>
                  <a:pt x="96792" y="580743"/>
                </a:cubicBezTo>
                <a:cubicBezTo>
                  <a:pt x="44971" y="578927"/>
                  <a:pt x="3524" y="552468"/>
                  <a:pt x="0" y="483951"/>
                </a:cubicBezTo>
                <a:cubicBezTo>
                  <a:pt x="-35348" y="339853"/>
                  <a:pt x="3116" y="232218"/>
                  <a:pt x="0" y="96792"/>
                </a:cubicBezTo>
                <a:close/>
              </a:path>
            </a:pathLst>
          </a:custGeom>
          <a:solidFill>
            <a:srgbClr val="EF25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75000"/>
                </a:srgbClr>
              </a:solidFill>
              <a:effectLst/>
              <a:uLnTx/>
              <a:uFillTx/>
              <a:latin typeface="Nunito Black" pitchFamily="2" charset="0"/>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4472C4">
                    <a:lumMod val="60000"/>
                    <a:lumOff val="40000"/>
                  </a:srgbClr>
                </a:solidFill>
                <a:effectLst/>
                <a:uLnTx/>
                <a:uFillTx/>
                <a:latin typeface="Nunito Black" pitchFamily="2" charset="0"/>
                <a:ea typeface="+mn-ea"/>
                <a:cs typeface="+mn-cs"/>
              </a:rPr>
              <a:t>nóng</a:t>
            </a:r>
            <a:r>
              <a:rPr kumimoji="0" lang="en-US" sz="2700" b="0" i="0" u="none" strike="noStrike" kern="1200" cap="none" spc="0" normalizeH="0" baseline="0" noProof="0" dirty="0">
                <a:ln>
                  <a:noFill/>
                </a:ln>
                <a:solidFill>
                  <a:srgbClr val="4472C4">
                    <a:lumMod val="60000"/>
                    <a:lumOff val="40000"/>
                  </a:srgbClr>
                </a:solidFill>
                <a:effectLst/>
                <a:uLnTx/>
                <a:uFillTx/>
                <a:latin typeface="Nunito Black" pitchFamily="2" charset="0"/>
                <a:ea typeface="+mn-ea"/>
                <a:cs typeface="+mn-cs"/>
              </a:rPr>
              <a:t> – </a:t>
            </a:r>
            <a:r>
              <a:rPr kumimoji="0" lang="en-US" sz="2700" b="0" i="0" u="none" strike="noStrike" kern="1200" cap="none" spc="0" normalizeH="0" baseline="0" noProof="0" dirty="0" err="1">
                <a:ln>
                  <a:noFill/>
                </a:ln>
                <a:solidFill>
                  <a:srgbClr val="4472C4">
                    <a:lumMod val="60000"/>
                    <a:lumOff val="40000"/>
                  </a:srgbClr>
                </a:solidFill>
                <a:effectLst/>
                <a:uLnTx/>
                <a:uFillTx/>
                <a:latin typeface="Nunito Black" pitchFamily="2" charset="0"/>
                <a:ea typeface="+mn-ea"/>
                <a:cs typeface="+mn-cs"/>
              </a:rPr>
              <a:t>lạnh</a:t>
            </a:r>
            <a:endParaRPr kumimoji="0" lang="en-US" sz="2700" b="0" i="0" u="none" strike="noStrike" kern="1200" cap="none" spc="0" normalizeH="0" baseline="0" noProof="0" dirty="0">
              <a:ln>
                <a:noFill/>
              </a:ln>
              <a:solidFill>
                <a:srgbClr val="4472C4">
                  <a:lumMod val="60000"/>
                  <a:lumOff val="40000"/>
                </a:srgbClr>
              </a:solidFill>
              <a:effectLst/>
              <a:uLnTx/>
              <a:uFillTx/>
              <a:latin typeface="Nunito Black" pitchFamily="2" charset="0"/>
              <a:ea typeface="+mn-ea"/>
              <a:cs typeface="+mn-cs"/>
            </a:endParaRP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23517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anim calcmode="lin" valueType="num">
                                      <p:cBhvr>
                                        <p:cTn id="8" dur="500" fill="hold"/>
                                        <p:tgtEl>
                                          <p:spTgt spid="129"/>
                                        </p:tgtEl>
                                        <p:attrNameLst>
                                          <p:attrName>ppt_x</p:attrName>
                                        </p:attrNameLst>
                                      </p:cBhvr>
                                      <p:tavLst>
                                        <p:tav tm="0">
                                          <p:val>
                                            <p:strVal val="#ppt_x"/>
                                          </p:val>
                                        </p:tav>
                                        <p:tav tm="100000">
                                          <p:val>
                                            <p:strVal val="#ppt_x"/>
                                          </p:val>
                                        </p:tav>
                                      </p:tavLst>
                                    </p:anim>
                                    <p:anim calcmode="lin" valueType="num">
                                      <p:cBhvr>
                                        <p:cTn id="9"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764587" y="688554"/>
            <a:ext cx="8900203" cy="1323439"/>
          </a:xfrm>
          <a:custGeom>
            <a:avLst/>
            <a:gdLst>
              <a:gd name="connsiteX0" fmla="*/ 0 w 8900203"/>
              <a:gd name="connsiteY0" fmla="*/ 220578 h 1323439"/>
              <a:gd name="connsiteX1" fmla="*/ 220578 w 8900203"/>
              <a:gd name="connsiteY1" fmla="*/ 0 h 1323439"/>
              <a:gd name="connsiteX2" fmla="*/ 8679625 w 8900203"/>
              <a:gd name="connsiteY2" fmla="*/ 0 h 1323439"/>
              <a:gd name="connsiteX3" fmla="*/ 8900203 w 8900203"/>
              <a:gd name="connsiteY3" fmla="*/ 220578 h 1323439"/>
              <a:gd name="connsiteX4" fmla="*/ 8900203 w 8900203"/>
              <a:gd name="connsiteY4" fmla="*/ 1102861 h 1323439"/>
              <a:gd name="connsiteX5" fmla="*/ 8679625 w 8900203"/>
              <a:gd name="connsiteY5" fmla="*/ 1323439 h 1323439"/>
              <a:gd name="connsiteX6" fmla="*/ 220578 w 8900203"/>
              <a:gd name="connsiteY6" fmla="*/ 1323439 h 1323439"/>
              <a:gd name="connsiteX7" fmla="*/ 0 w 8900203"/>
              <a:gd name="connsiteY7" fmla="*/ 1102861 h 1323439"/>
              <a:gd name="connsiteX8" fmla="*/ 0 w 8900203"/>
              <a:gd name="connsiteY8" fmla="*/ 220578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0203" h="1323439" fill="none" extrusionOk="0">
                <a:moveTo>
                  <a:pt x="0" y="220578"/>
                </a:moveTo>
                <a:cubicBezTo>
                  <a:pt x="7266" y="98649"/>
                  <a:pt x="112016" y="-3604"/>
                  <a:pt x="220578" y="0"/>
                </a:cubicBezTo>
                <a:cubicBezTo>
                  <a:pt x="3069825" y="-92648"/>
                  <a:pt x="6811711" y="-63196"/>
                  <a:pt x="8679625" y="0"/>
                </a:cubicBezTo>
                <a:cubicBezTo>
                  <a:pt x="8811510" y="8692"/>
                  <a:pt x="8896843" y="76535"/>
                  <a:pt x="8900203" y="220578"/>
                </a:cubicBezTo>
                <a:cubicBezTo>
                  <a:pt x="8863165" y="431207"/>
                  <a:pt x="8930999" y="722573"/>
                  <a:pt x="8900203" y="1102861"/>
                </a:cubicBezTo>
                <a:cubicBezTo>
                  <a:pt x="8907881" y="1239655"/>
                  <a:pt x="8800253" y="1328056"/>
                  <a:pt x="8679625" y="1323439"/>
                </a:cubicBezTo>
                <a:cubicBezTo>
                  <a:pt x="5871766" y="1290946"/>
                  <a:pt x="1942031" y="1203466"/>
                  <a:pt x="220578" y="1323439"/>
                </a:cubicBezTo>
                <a:cubicBezTo>
                  <a:pt x="102163" y="1331266"/>
                  <a:pt x="17297" y="1218738"/>
                  <a:pt x="0" y="1102861"/>
                </a:cubicBezTo>
                <a:cubicBezTo>
                  <a:pt x="64429" y="851040"/>
                  <a:pt x="15496" y="344732"/>
                  <a:pt x="0" y="220578"/>
                </a:cubicBezTo>
                <a:close/>
              </a:path>
              <a:path w="8900203" h="1323439" stroke="0" extrusionOk="0">
                <a:moveTo>
                  <a:pt x="0" y="220578"/>
                </a:moveTo>
                <a:cubicBezTo>
                  <a:pt x="20514" y="101119"/>
                  <a:pt x="115794" y="-15088"/>
                  <a:pt x="220578" y="0"/>
                </a:cubicBezTo>
                <a:cubicBezTo>
                  <a:pt x="2243249" y="-3130"/>
                  <a:pt x="5266131" y="101176"/>
                  <a:pt x="8679625" y="0"/>
                </a:cubicBezTo>
                <a:cubicBezTo>
                  <a:pt x="8811922" y="19980"/>
                  <a:pt x="8905149" y="105291"/>
                  <a:pt x="8900203" y="220578"/>
                </a:cubicBezTo>
                <a:cubicBezTo>
                  <a:pt x="8976156" y="632853"/>
                  <a:pt x="8919165" y="675281"/>
                  <a:pt x="8900203" y="1102861"/>
                </a:cubicBezTo>
                <a:cubicBezTo>
                  <a:pt x="8900596" y="1213715"/>
                  <a:pt x="8796907" y="1316985"/>
                  <a:pt x="8679625" y="1323439"/>
                </a:cubicBezTo>
                <a:cubicBezTo>
                  <a:pt x="7005468" y="1162194"/>
                  <a:pt x="3576741" y="1279679"/>
                  <a:pt x="220578" y="1323439"/>
                </a:cubicBezTo>
                <a:cubicBezTo>
                  <a:pt x="95919" y="1325200"/>
                  <a:pt x="23434" y="1228086"/>
                  <a:pt x="0" y="1102861"/>
                </a:cubicBezTo>
                <a:cubicBezTo>
                  <a:pt x="-76076" y="987996"/>
                  <a:pt x="-34124" y="473865"/>
                  <a:pt x="0" y="22057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algn="ctr">
              <a:defRPr/>
            </a:pP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1: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xinh</a:t>
            </a:r>
            <a:r>
              <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đẹp</a:t>
            </a:r>
            <a:r>
              <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học</a:t>
            </a:r>
            <a:r>
              <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sinh</a:t>
            </a:r>
            <a:r>
              <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học</a:t>
            </a:r>
            <a:r>
              <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b="1" i="1" dirty="0" err="1">
                <a:solidFill>
                  <a:srgbClr val="0070C0"/>
                </a:solidFill>
                <a:latin typeface="Arial" panose="020B0604020202020204" pitchFamily="34" charset="0"/>
                <a:ea typeface="Arial-Rounded" panose="020B0500000000000000" pitchFamily="34" charset="0"/>
                <a:cs typeface="Arial" panose="020B0604020202020204" pitchFamily="34" charset="0"/>
              </a:rPr>
              <a:t>tập</a:t>
            </a:r>
            <a:endParaRPr lang="en-US" sz="4000" b="1" i="1" dirty="0">
              <a:solidFill>
                <a:srgbClr val="0070C0"/>
              </a:solidFill>
              <a:latin typeface="Arial" panose="020B0604020202020204" pitchFamily="34" charset="0"/>
              <a:ea typeface="Arial-Rounded" panose="020B0500000000000000" pitchFamily="34" charset="0"/>
              <a:cs typeface="Arial" panose="020B0604020202020204" pitchFamily="34" charset="0"/>
            </a:endParaRPr>
          </a:p>
          <a:p>
            <a:pPr algn="ctr">
              <a:defRPr/>
            </a:pP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Từ</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chỉ</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đặc</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điểm</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là</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a:t>
            </a:r>
            <a:endParaRPr lang="vi-VN" sz="40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TextBox 1"/>
          <p:cNvSpPr txBox="1"/>
          <p:nvPr/>
        </p:nvSpPr>
        <p:spPr>
          <a:xfrm>
            <a:off x="2464068" y="2425386"/>
            <a:ext cx="2782846"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xinh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đẹp</a:t>
            </a:r>
            <a:endParaRPr lang="en-US" sz="32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2464068" y="3277808"/>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học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sinh</a:t>
            </a:r>
            <a:endParaRPr lang="en-US" sz="32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2464068" y="4077304"/>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học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tập</a:t>
            </a:r>
            <a:endParaRPr lang="en-US" sz="3200" dirty="0">
              <a:solidFill>
                <a:srgbClr val="002060"/>
              </a:solidFill>
              <a:latin typeface="Arial" panose="020B0604020202020204" pitchFamily="34" charset="0"/>
              <a:cs typeface="Arial" panose="020B0604020202020204" pitchFamily="34" charset="0"/>
            </a:endParaRPr>
          </a:p>
        </p:txBody>
      </p:sp>
      <p:sp>
        <p:nvSpPr>
          <p:cNvPr id="3" name="Oval 2"/>
          <p:cNvSpPr/>
          <p:nvPr/>
        </p:nvSpPr>
        <p:spPr>
          <a:xfrm>
            <a:off x="2349823" y="2461521"/>
            <a:ext cx="635267" cy="548640"/>
          </a:xfrm>
          <a:prstGeom prst="ellipse">
            <a:avLst/>
          </a:prstGeom>
          <a:no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0956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5" presetID="3" presetClass="emph" presetSubtype="1" grpId="1" nodeType="withEffect">
                                  <p:stCondLst>
                                    <p:cond delay="0"/>
                                  </p:stCondLst>
                                  <p:childTnLst>
                                    <p:set>
                                      <p:cBhvr override="childStyle">
                                        <p:cTn id="26" dur="indefinite"/>
                                        <p:tgtEl>
                                          <p:spTgt spid="2"/>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6" grpId="0"/>
      <p:bldP spid="8"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937842" y="765556"/>
            <a:ext cx="8900203" cy="707886"/>
          </a:xfrm>
          <a:custGeom>
            <a:avLst/>
            <a:gdLst>
              <a:gd name="connsiteX0" fmla="*/ 0 w 8900203"/>
              <a:gd name="connsiteY0" fmla="*/ 117983 h 707886"/>
              <a:gd name="connsiteX1" fmla="*/ 117983 w 8900203"/>
              <a:gd name="connsiteY1" fmla="*/ 0 h 707886"/>
              <a:gd name="connsiteX2" fmla="*/ 8782220 w 8900203"/>
              <a:gd name="connsiteY2" fmla="*/ 0 h 707886"/>
              <a:gd name="connsiteX3" fmla="*/ 8900203 w 8900203"/>
              <a:gd name="connsiteY3" fmla="*/ 117983 h 707886"/>
              <a:gd name="connsiteX4" fmla="*/ 8900203 w 8900203"/>
              <a:gd name="connsiteY4" fmla="*/ 589903 h 707886"/>
              <a:gd name="connsiteX5" fmla="*/ 8782220 w 8900203"/>
              <a:gd name="connsiteY5" fmla="*/ 707886 h 707886"/>
              <a:gd name="connsiteX6" fmla="*/ 117983 w 8900203"/>
              <a:gd name="connsiteY6" fmla="*/ 707886 h 707886"/>
              <a:gd name="connsiteX7" fmla="*/ 0 w 8900203"/>
              <a:gd name="connsiteY7" fmla="*/ 589903 h 707886"/>
              <a:gd name="connsiteX8" fmla="*/ 0 w 8900203"/>
              <a:gd name="connsiteY8" fmla="*/ 117983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0203" h="707886" fill="none" extrusionOk="0">
                <a:moveTo>
                  <a:pt x="0" y="117983"/>
                </a:moveTo>
                <a:cubicBezTo>
                  <a:pt x="11759" y="52650"/>
                  <a:pt x="60903" y="-2196"/>
                  <a:pt x="117983" y="0"/>
                </a:cubicBezTo>
                <a:cubicBezTo>
                  <a:pt x="2177432" y="-92648"/>
                  <a:pt x="5800235" y="-63196"/>
                  <a:pt x="8782220" y="0"/>
                </a:cubicBezTo>
                <a:cubicBezTo>
                  <a:pt x="8854984" y="6568"/>
                  <a:pt x="8898840" y="43807"/>
                  <a:pt x="8900203" y="117983"/>
                </a:cubicBezTo>
                <a:cubicBezTo>
                  <a:pt x="8864332" y="346378"/>
                  <a:pt x="8862374" y="389648"/>
                  <a:pt x="8900203" y="589903"/>
                </a:cubicBezTo>
                <a:cubicBezTo>
                  <a:pt x="8902010" y="658586"/>
                  <a:pt x="8846086" y="712893"/>
                  <a:pt x="8782220" y="707886"/>
                </a:cubicBezTo>
                <a:cubicBezTo>
                  <a:pt x="7794139" y="675393"/>
                  <a:pt x="4052739" y="587913"/>
                  <a:pt x="117983" y="707886"/>
                </a:cubicBezTo>
                <a:cubicBezTo>
                  <a:pt x="53138" y="708609"/>
                  <a:pt x="5421" y="653200"/>
                  <a:pt x="0" y="589903"/>
                </a:cubicBezTo>
                <a:cubicBezTo>
                  <a:pt x="-34151" y="400167"/>
                  <a:pt x="15482" y="196333"/>
                  <a:pt x="0" y="117983"/>
                </a:cubicBezTo>
                <a:close/>
              </a:path>
              <a:path w="8900203" h="707886" stroke="0" extrusionOk="0">
                <a:moveTo>
                  <a:pt x="0" y="117983"/>
                </a:moveTo>
                <a:cubicBezTo>
                  <a:pt x="1237" y="52965"/>
                  <a:pt x="62094" y="-8210"/>
                  <a:pt x="117983" y="0"/>
                </a:cubicBezTo>
                <a:cubicBezTo>
                  <a:pt x="2417844" y="-3130"/>
                  <a:pt x="5426987" y="101176"/>
                  <a:pt x="8782220" y="0"/>
                </a:cubicBezTo>
                <a:cubicBezTo>
                  <a:pt x="8850828" y="6577"/>
                  <a:pt x="8902292" y="55583"/>
                  <a:pt x="8900203" y="117983"/>
                </a:cubicBezTo>
                <a:cubicBezTo>
                  <a:pt x="8887751" y="272617"/>
                  <a:pt x="8904169" y="476120"/>
                  <a:pt x="8900203" y="589903"/>
                </a:cubicBezTo>
                <a:cubicBezTo>
                  <a:pt x="8900462" y="647826"/>
                  <a:pt x="8843650" y="702583"/>
                  <a:pt x="8782220" y="707886"/>
                </a:cubicBezTo>
                <a:cubicBezTo>
                  <a:pt x="6206508" y="546641"/>
                  <a:pt x="2051922" y="664126"/>
                  <a:pt x="117983" y="707886"/>
                </a:cubicBezTo>
                <a:cubicBezTo>
                  <a:pt x="50948" y="709050"/>
                  <a:pt x="12546" y="656885"/>
                  <a:pt x="0" y="589903"/>
                </a:cubicBezTo>
                <a:cubicBezTo>
                  <a:pt x="8807" y="531729"/>
                  <a:pt x="24130" y="170654"/>
                  <a:pt x="0" y="11798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2: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Câu</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khiến</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dùng</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để</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làm</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gì</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 name="TextBox 1"/>
          <p:cNvSpPr txBox="1"/>
          <p:nvPr/>
        </p:nvSpPr>
        <p:spPr>
          <a:xfrm>
            <a:off x="2464068" y="2425386"/>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thiệu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tả</a:t>
            </a:r>
            <a:endParaRPr lang="en-US" sz="32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2464068" y="3277808"/>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bộc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lộ</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cảm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xúc</a:t>
            </a:r>
            <a:endParaRPr lang="en-US" sz="32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2464068" y="4027230"/>
            <a:ext cx="5721989"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Dùng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yêu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cầu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nghị</a:t>
            </a:r>
            <a:endParaRPr lang="en-US" sz="3200" dirty="0">
              <a:solidFill>
                <a:srgbClr val="002060"/>
              </a:solidFill>
              <a:latin typeface="Arial" panose="020B0604020202020204" pitchFamily="34" charset="0"/>
              <a:cs typeface="Arial" panose="020B0604020202020204" pitchFamily="34" charset="0"/>
            </a:endParaRPr>
          </a:p>
        </p:txBody>
      </p:sp>
      <p:sp>
        <p:nvSpPr>
          <p:cNvPr id="9" name="Oval 8"/>
          <p:cNvSpPr/>
          <p:nvPr/>
        </p:nvSpPr>
        <p:spPr>
          <a:xfrm>
            <a:off x="2395087" y="4063365"/>
            <a:ext cx="635267" cy="548640"/>
          </a:xfrm>
          <a:prstGeom prst="ellipse">
            <a:avLst/>
          </a:prstGeom>
          <a:no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5" presetID="3" presetClass="emph" presetSubtype="1" grpId="1" nodeType="withEffect">
                                  <p:stCondLst>
                                    <p:cond delay="0"/>
                                  </p:stCondLst>
                                  <p:childTnLst>
                                    <p:set>
                                      <p:cBhvr override="childStyle">
                                        <p:cTn id="26" dur="indefinite"/>
                                        <p:tgtEl>
                                          <p:spTgt spid="8"/>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p:bldP spid="8" grpId="0"/>
      <p:bldP spid="8" grpId="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937842" y="765556"/>
            <a:ext cx="9655444" cy="707886"/>
          </a:xfrm>
          <a:custGeom>
            <a:avLst/>
            <a:gdLst>
              <a:gd name="connsiteX0" fmla="*/ 0 w 9655444"/>
              <a:gd name="connsiteY0" fmla="*/ 117983 h 707886"/>
              <a:gd name="connsiteX1" fmla="*/ 117983 w 9655444"/>
              <a:gd name="connsiteY1" fmla="*/ 0 h 707886"/>
              <a:gd name="connsiteX2" fmla="*/ 9537461 w 9655444"/>
              <a:gd name="connsiteY2" fmla="*/ 0 h 707886"/>
              <a:gd name="connsiteX3" fmla="*/ 9655444 w 9655444"/>
              <a:gd name="connsiteY3" fmla="*/ 117983 h 707886"/>
              <a:gd name="connsiteX4" fmla="*/ 9655444 w 9655444"/>
              <a:gd name="connsiteY4" fmla="*/ 589903 h 707886"/>
              <a:gd name="connsiteX5" fmla="*/ 9537461 w 9655444"/>
              <a:gd name="connsiteY5" fmla="*/ 707886 h 707886"/>
              <a:gd name="connsiteX6" fmla="*/ 117983 w 9655444"/>
              <a:gd name="connsiteY6" fmla="*/ 707886 h 707886"/>
              <a:gd name="connsiteX7" fmla="*/ 0 w 9655444"/>
              <a:gd name="connsiteY7" fmla="*/ 589903 h 707886"/>
              <a:gd name="connsiteX8" fmla="*/ 0 w 9655444"/>
              <a:gd name="connsiteY8" fmla="*/ 117983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5444" h="707886" fill="none" extrusionOk="0">
                <a:moveTo>
                  <a:pt x="0" y="117983"/>
                </a:moveTo>
                <a:cubicBezTo>
                  <a:pt x="11759" y="52650"/>
                  <a:pt x="60903" y="-2196"/>
                  <a:pt x="117983" y="0"/>
                </a:cubicBezTo>
                <a:cubicBezTo>
                  <a:pt x="4820393" y="-92648"/>
                  <a:pt x="6538459" y="-63196"/>
                  <a:pt x="9537461" y="0"/>
                </a:cubicBezTo>
                <a:cubicBezTo>
                  <a:pt x="9610225" y="6568"/>
                  <a:pt x="9654081" y="43807"/>
                  <a:pt x="9655444" y="117983"/>
                </a:cubicBezTo>
                <a:cubicBezTo>
                  <a:pt x="9619573" y="346378"/>
                  <a:pt x="9617615" y="389648"/>
                  <a:pt x="9655444" y="589903"/>
                </a:cubicBezTo>
                <a:cubicBezTo>
                  <a:pt x="9657251" y="658586"/>
                  <a:pt x="9601327" y="712893"/>
                  <a:pt x="9537461" y="707886"/>
                </a:cubicBezTo>
                <a:cubicBezTo>
                  <a:pt x="8231031" y="675393"/>
                  <a:pt x="3919854" y="587913"/>
                  <a:pt x="117983" y="707886"/>
                </a:cubicBezTo>
                <a:cubicBezTo>
                  <a:pt x="53138" y="708609"/>
                  <a:pt x="5421" y="653200"/>
                  <a:pt x="0" y="589903"/>
                </a:cubicBezTo>
                <a:cubicBezTo>
                  <a:pt x="-34151" y="400167"/>
                  <a:pt x="15482" y="196333"/>
                  <a:pt x="0" y="117983"/>
                </a:cubicBezTo>
                <a:close/>
              </a:path>
              <a:path w="9655444" h="707886" stroke="0" extrusionOk="0">
                <a:moveTo>
                  <a:pt x="0" y="117983"/>
                </a:moveTo>
                <a:cubicBezTo>
                  <a:pt x="1237" y="52965"/>
                  <a:pt x="62094" y="-8210"/>
                  <a:pt x="117983" y="0"/>
                </a:cubicBezTo>
                <a:cubicBezTo>
                  <a:pt x="1452474" y="-3130"/>
                  <a:pt x="7456196" y="101176"/>
                  <a:pt x="9537461" y="0"/>
                </a:cubicBezTo>
                <a:cubicBezTo>
                  <a:pt x="9606069" y="6577"/>
                  <a:pt x="9657533" y="55583"/>
                  <a:pt x="9655444" y="117983"/>
                </a:cubicBezTo>
                <a:cubicBezTo>
                  <a:pt x="9642992" y="272617"/>
                  <a:pt x="9659410" y="476120"/>
                  <a:pt x="9655444" y="589903"/>
                </a:cubicBezTo>
                <a:cubicBezTo>
                  <a:pt x="9655703" y="647826"/>
                  <a:pt x="9598891" y="702583"/>
                  <a:pt x="9537461" y="707886"/>
                </a:cubicBezTo>
                <a:cubicBezTo>
                  <a:pt x="5200985" y="546641"/>
                  <a:pt x="1104143" y="664126"/>
                  <a:pt x="117983" y="707886"/>
                </a:cubicBezTo>
                <a:cubicBezTo>
                  <a:pt x="50948" y="709050"/>
                  <a:pt x="12546" y="656885"/>
                  <a:pt x="0" y="589903"/>
                </a:cubicBezTo>
                <a:cubicBezTo>
                  <a:pt x="8807" y="531729"/>
                  <a:pt x="24130" y="170654"/>
                  <a:pt x="0" y="11798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algn="ctr">
              <a:defRPr/>
            </a:pP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3: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Cuối</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câu</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khiến</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thường</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có</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dấu</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70C0"/>
                </a:solidFill>
                <a:latin typeface="Arial" panose="020B0604020202020204" pitchFamily="34" charset="0"/>
                <a:ea typeface="Arial-Rounded" panose="020B0500000000000000" pitchFamily="34" charset="0"/>
                <a:cs typeface="Arial" panose="020B0604020202020204" pitchFamily="34" charset="0"/>
              </a:rPr>
              <a:t>gì</a:t>
            </a:r>
            <a:r>
              <a:rPr lang="en-US" sz="4000" dirty="0">
                <a:solidFill>
                  <a:srgbClr val="0070C0"/>
                </a:solidFill>
                <a:latin typeface="Arial" panose="020B0604020202020204" pitchFamily="34" charset="0"/>
                <a:ea typeface="Arial-Rounded" panose="020B0500000000000000" pitchFamily="34" charset="0"/>
                <a:cs typeface="Arial" panose="020B0604020202020204" pitchFamily="34" charset="0"/>
              </a:rPr>
              <a:t>?</a:t>
            </a:r>
            <a:endParaRPr lang="vi-VN" sz="40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TextBox 1"/>
          <p:cNvSpPr txBox="1"/>
          <p:nvPr/>
        </p:nvSpPr>
        <p:spPr>
          <a:xfrm>
            <a:off x="2464068" y="2425386"/>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Dấu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chấm</a:t>
            </a:r>
            <a:endParaRPr lang="en-US" sz="32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2464068" y="3277808"/>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Dấu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chấm</a:t>
            </a:r>
            <a:r>
              <a:rPr lang="en-US" sz="3200" dirty="0">
                <a:solidFill>
                  <a:srgbClr val="002060"/>
                </a:solidFill>
                <a:latin typeface="Arial" panose="020B0604020202020204" pitchFamily="34" charset="0"/>
                <a:cs typeface="Arial" panose="020B0604020202020204" pitchFamily="34" charset="0"/>
              </a:rPr>
              <a:t> than</a:t>
            </a:r>
          </a:p>
        </p:txBody>
      </p:sp>
      <p:sp>
        <p:nvSpPr>
          <p:cNvPr id="8" name="TextBox 7"/>
          <p:cNvSpPr txBox="1"/>
          <p:nvPr/>
        </p:nvSpPr>
        <p:spPr>
          <a:xfrm>
            <a:off x="2464068" y="4027230"/>
            <a:ext cx="7988968"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C. </a:t>
            </a:r>
            <a:r>
              <a:rPr lang="en-US" sz="3200" dirty="0" err="1">
                <a:solidFill>
                  <a:srgbClr val="002060"/>
                </a:solidFill>
                <a:latin typeface="Arial" panose="020B0604020202020204" pitchFamily="34" charset="0"/>
                <a:cs typeface="Arial" panose="020B0604020202020204" pitchFamily="34" charset="0"/>
              </a:rPr>
              <a:t>Dấu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hỏi</a:t>
            </a:r>
            <a:endParaRPr lang="en-US" sz="3200" dirty="0">
              <a:solidFill>
                <a:srgbClr val="002060"/>
              </a:solidFill>
              <a:latin typeface="Arial" panose="020B0604020202020204" pitchFamily="34" charset="0"/>
              <a:cs typeface="Arial" panose="020B0604020202020204" pitchFamily="34" charset="0"/>
            </a:endParaRPr>
          </a:p>
        </p:txBody>
      </p:sp>
      <p:sp>
        <p:nvSpPr>
          <p:cNvPr id="9" name="Oval 8"/>
          <p:cNvSpPr/>
          <p:nvPr/>
        </p:nvSpPr>
        <p:spPr>
          <a:xfrm>
            <a:off x="2385462" y="3313943"/>
            <a:ext cx="635267" cy="548640"/>
          </a:xfrm>
          <a:prstGeom prst="ellipse">
            <a:avLst/>
          </a:prstGeom>
          <a:no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217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5" presetID="3" presetClass="emph" presetSubtype="1" grpId="1" nodeType="withEffect">
                                  <p:stCondLst>
                                    <p:cond delay="0"/>
                                  </p:stCondLst>
                                  <p:childTnLst>
                                    <p:set>
                                      <p:cBhvr override="childStyle">
                                        <p:cTn id="26" dur="indefinite"/>
                                        <p:tgtEl>
                                          <p:spTgt spid="6"/>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p:bldP spid="6" grpId="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687369" y="1238404"/>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sp>
        <p:nvSpPr>
          <p:cNvPr id="2" name="Rounded Rectangle 1"/>
          <p:cNvSpPr/>
          <p:nvPr/>
        </p:nvSpPr>
        <p:spPr>
          <a:xfrm>
            <a:off x="2738835" y="2874032"/>
            <a:ext cx="7161119" cy="1672997"/>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Arial" panose="020B0604020202020204" pitchFamily="34" charset="0"/>
                <a:cs typeface="Arial" panose="020B0604020202020204" pitchFamily="34" charset="0"/>
              </a:rPr>
              <a:t>LUYỆN TẬP: TỪ TRÁI NGHĨA. ĐẶT CÂU KHIẾN</a:t>
            </a:r>
          </a:p>
        </p:txBody>
      </p:sp>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2" name="矩形 21"/>
          <p:cNvSpPr/>
          <p:nvPr/>
        </p:nvSpPr>
        <p:spPr>
          <a:xfrm>
            <a:off x="3397766" y="1668827"/>
            <a:ext cx="7242751" cy="1142543"/>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endParaRPr>
          </a:p>
        </p:txBody>
      </p:sp>
      <p:sp>
        <p:nvSpPr>
          <p:cNvPr id="23" name="矩形 22"/>
          <p:cNvSpPr/>
          <p:nvPr/>
        </p:nvSpPr>
        <p:spPr>
          <a:xfrm>
            <a:off x="4249513" y="1485236"/>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1</a:t>
            </a:r>
            <a:endParaRPr lang="zh-CN" altLang="en-US" sz="2400" b="1" dirty="0">
              <a:solidFill>
                <a:prstClr val="white"/>
              </a:solidFill>
              <a:latin typeface="微软雅黑" pitchFamily="34" charset="-122"/>
              <a:ea typeface="微软雅黑" pitchFamily="34" charset="-122"/>
            </a:endParaRPr>
          </a:p>
        </p:txBody>
      </p:sp>
      <p:sp>
        <p:nvSpPr>
          <p:cNvPr id="24" name="六边形 23"/>
          <p:cNvSpPr/>
          <p:nvPr/>
        </p:nvSpPr>
        <p:spPr>
          <a:xfrm>
            <a:off x="375232" y="3547257"/>
            <a:ext cx="2166805" cy="106268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defRPr/>
            </a:pPr>
            <a:r>
              <a:rPr lang="en-US" alt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CẦN ĐẠT</a:t>
            </a:r>
          </a:p>
        </p:txBody>
      </p:sp>
      <p:cxnSp>
        <p:nvCxnSpPr>
          <p:cNvPr id="25" name="直接箭头连接符 24"/>
          <p:cNvCxnSpPr>
            <a:stCxn id="24" idx="5"/>
            <a:endCxn id="22" idx="1"/>
          </p:cNvCxnSpPr>
          <p:nvPr/>
        </p:nvCxnSpPr>
        <p:spPr>
          <a:xfrm flipV="1">
            <a:off x="2276365" y="2316545"/>
            <a:ext cx="1121400" cy="123071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flipV="1">
            <a:off x="2542038" y="3847889"/>
            <a:ext cx="823284" cy="23071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276365" y="4609941"/>
            <a:ext cx="1121400" cy="106184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3365322" y="3345443"/>
            <a:ext cx="7242751" cy="1004891"/>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endParaRPr>
          </a:p>
        </p:txBody>
      </p:sp>
      <p:sp>
        <p:nvSpPr>
          <p:cNvPr id="30" name="矩形 29"/>
          <p:cNvSpPr/>
          <p:nvPr/>
        </p:nvSpPr>
        <p:spPr>
          <a:xfrm>
            <a:off x="4249513" y="3159117"/>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2</a:t>
            </a:r>
            <a:endParaRPr lang="zh-CN" altLang="en-US" sz="2400" b="1" dirty="0">
              <a:solidFill>
                <a:prstClr val="white"/>
              </a:solidFill>
              <a:latin typeface="微软雅黑" pitchFamily="34" charset="-122"/>
              <a:ea typeface="微软雅黑" pitchFamily="34" charset="-122"/>
            </a:endParaRPr>
          </a:p>
        </p:txBody>
      </p:sp>
      <p:sp>
        <p:nvSpPr>
          <p:cNvPr id="31" name="TextBox 30"/>
          <p:cNvSpPr txBox="1"/>
          <p:nvPr/>
        </p:nvSpPr>
        <p:spPr>
          <a:xfrm>
            <a:off x="3630969" y="3680098"/>
            <a:ext cx="6950315" cy="461675"/>
          </a:xfrm>
          <a:prstGeom prst="rect">
            <a:avLst/>
          </a:prstGeom>
          <a:noFill/>
        </p:spPr>
        <p:txBody>
          <a:bodyPr wrap="square" lIns="91451" tIns="45725" rIns="91451" bIns="45725" rtlCol="0">
            <a:spAutoFit/>
          </a:bodyPr>
          <a:lstStyle/>
          <a:p>
            <a:pPr algn="just" defTabSz="1219170"/>
            <a:r>
              <a:rPr lang="en-US" sz="2400" dirty="0" err="1">
                <a:solidFill>
                  <a:srgbClr val="002060"/>
                </a:solidFill>
                <a:latin typeface="Arial" panose="020B0604020202020204" pitchFamily="34" charset="0"/>
                <a:cs typeface="Arial" panose="020B0604020202020204" pitchFamily="34" charset="0"/>
              </a:rPr>
              <a:t>Đặt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phù</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huống</a:t>
            </a:r>
            <a:endParaRPr lang="en-US" sz="2400" dirty="0">
              <a:solidFill>
                <a:srgbClr val="002060"/>
              </a:solidFill>
              <a:latin typeface="Arial" panose="020B0604020202020204" pitchFamily="34" charset="0"/>
              <a:cs typeface="Arial" panose="020B0604020202020204" pitchFamily="34" charset="0"/>
            </a:endParaRPr>
          </a:p>
        </p:txBody>
      </p:sp>
      <p:sp>
        <p:nvSpPr>
          <p:cNvPr id="32" name="矩形 31"/>
          <p:cNvSpPr/>
          <p:nvPr/>
        </p:nvSpPr>
        <p:spPr>
          <a:xfrm>
            <a:off x="3397766" y="5034918"/>
            <a:ext cx="7242751" cy="1140591"/>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endParaRPr>
          </a:p>
        </p:txBody>
      </p:sp>
      <p:sp>
        <p:nvSpPr>
          <p:cNvPr id="33" name="矩形 32"/>
          <p:cNvSpPr/>
          <p:nvPr/>
        </p:nvSpPr>
        <p:spPr>
          <a:xfrm>
            <a:off x="4249513" y="4851325"/>
            <a:ext cx="5302072" cy="449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3</a:t>
            </a:r>
            <a:endParaRPr lang="zh-CN" altLang="en-US" sz="2400" b="1" dirty="0">
              <a:solidFill>
                <a:prstClr val="white"/>
              </a:solidFill>
              <a:latin typeface="微软雅黑" pitchFamily="34" charset="-122"/>
              <a:ea typeface="微软雅黑" pitchFamily="34" charset="-122"/>
            </a:endParaRPr>
          </a:p>
        </p:txBody>
      </p:sp>
      <p:sp>
        <p:nvSpPr>
          <p:cNvPr id="34" name="TextBox 33"/>
          <p:cNvSpPr txBox="1"/>
          <p:nvPr/>
        </p:nvSpPr>
        <p:spPr>
          <a:xfrm>
            <a:off x="3654436" y="5391334"/>
            <a:ext cx="6729409" cy="461675"/>
          </a:xfrm>
          <a:prstGeom prst="rect">
            <a:avLst/>
          </a:prstGeom>
          <a:noFill/>
        </p:spPr>
        <p:txBody>
          <a:bodyPr wrap="square" lIns="91451" tIns="45725" rIns="91451" bIns="45725" rtlCol="0">
            <a:spAutoFit/>
          </a:bodyPr>
          <a:lstStyle/>
          <a:p>
            <a:pPr algn="just" defTabSz="1219170"/>
            <a:r>
              <a:rPr lang="en-US" sz="2400" dirty="0" err="1">
                <a:solidFill>
                  <a:srgbClr val="002060"/>
                </a:solidFill>
                <a:latin typeface="Arial" panose="020B0604020202020204" pitchFamily="34" charset="0"/>
                <a:cs typeface="Arial" panose="020B0604020202020204" pitchFamily="34" charset="0"/>
              </a:rPr>
              <a:t>Sử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phù</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cảnh</a:t>
            </a:r>
            <a:endParaRPr lang="en-US" sz="2400" dirty="0">
              <a:solidFill>
                <a:srgbClr val="002060"/>
              </a:solidFill>
              <a:latin typeface="Arial" panose="020B0604020202020204" pitchFamily="34" charset="0"/>
              <a:cs typeface="Arial" panose="020B0604020202020204" pitchFamily="34" charset="0"/>
            </a:endParaRPr>
          </a:p>
        </p:txBody>
      </p:sp>
      <p:sp>
        <p:nvSpPr>
          <p:cNvPr id="15" name="TextBox 30">
            <a:extLst>
              <a:ext uri="{FF2B5EF4-FFF2-40B4-BE49-F238E27FC236}">
                <a16:creationId xmlns:a16="http://schemas.microsoft.com/office/drawing/2014/main" id="{DBD65091-FCAD-4DD0-AD5D-0CF1A26DD345}"/>
              </a:ext>
            </a:extLst>
          </p:cNvPr>
          <p:cNvSpPr txBox="1"/>
          <p:nvPr/>
        </p:nvSpPr>
        <p:spPr>
          <a:xfrm>
            <a:off x="3630969" y="1974465"/>
            <a:ext cx="6915705" cy="831007"/>
          </a:xfrm>
          <a:prstGeom prst="rect">
            <a:avLst/>
          </a:prstGeom>
          <a:noFill/>
        </p:spPr>
        <p:txBody>
          <a:bodyPr wrap="square" lIns="91451" tIns="45725" rIns="91451" bIns="45725" rtlCol="0">
            <a:spAutoFit/>
          </a:bodyPr>
          <a:lstStyle/>
          <a:p>
            <a:pPr algn="just" defTabSz="1219170"/>
            <a:r>
              <a:rPr lang="en-US" sz="2400" dirty="0" err="1">
                <a:solidFill>
                  <a:srgbClr val="002060"/>
                </a:solidFill>
                <a:latin typeface="Arial" panose="020B0604020202020204" pitchFamily="34" charset="0"/>
                <a:cs typeface="Arial" panose="020B0604020202020204" pitchFamily="34" charset="0"/>
              </a:rPr>
              <a:t>Nhận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nghĩa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nhau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trái</a:t>
            </a:r>
            <a:r>
              <a:rPr lang="en-US" sz="2400">
                <a:solidFill>
                  <a:srgbClr val="002060"/>
                </a:solidFill>
                <a:latin typeface="Arial" panose="020B0604020202020204" pitchFamily="34" charset="0"/>
                <a:cs typeface="Arial" panose="020B0604020202020204" pitchFamily="34" charset="0"/>
              </a:rPr>
              <a:t> nghĩa</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492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275608" y="-67416"/>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4985916" y="279985"/>
            <a:ext cx="7030176" cy="5184559"/>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5552914" y="2272101"/>
            <a:ext cx="64869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TỪ</a:t>
            </a:r>
            <a:r>
              <a:rPr lang="en-US" sz="7200" b="1" dirty="0">
                <a:blipFill dpi="0" rotWithShape="1">
                  <a:blip r:embed="rId7">
                    <a:extLst>
                      <a:ext uri="{28A0092B-C50C-407E-A947-70E740481C1C}">
                        <a14:useLocalDpi xmlns:a14="http://schemas.microsoft.com/office/drawing/2010/main" val="0"/>
                      </a:ext>
                    </a:extLst>
                  </a:blip>
                  <a:srcRect/>
                  <a:stretch>
                    <a:fillRect/>
                  </a:stretch>
                </a:blipFill>
                <a:latin typeface="Calibri" panose="020F0502020204030204" pitchFamily="34" charset="0"/>
                <a:cs typeface="Calibri" panose="020F0502020204030204" pitchFamily="34" charset="0"/>
              </a:rPr>
              <a:t> TRÁI NGHĨA</a:t>
            </a:r>
            <a:endPar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077218"/>
          </a:xfrm>
          <a:prstGeom prst="rect">
            <a:avLst/>
          </a:prstGeom>
          <a:noFill/>
        </p:spPr>
        <p:txBody>
          <a:bodyPr wrap="square">
            <a:spAutoFit/>
          </a:bodyPr>
          <a:lstStyle/>
          <a:p>
            <a:pPr lvl="0" algn="just">
              <a:defRPr/>
            </a:pPr>
            <a:r>
              <a:rPr lang="vi-VN" sz="3200" b="1" dirty="0">
                <a:solidFill>
                  <a:srgbClr val="FF0000"/>
                </a:solidFill>
                <a:cs typeface="Calibri" panose="020F0502020204030204" pitchFamily="34" charset="0"/>
              </a:rPr>
              <a:t>1</a:t>
            </a:r>
            <a:r>
              <a:rPr lang="en-US" sz="3200" b="1" dirty="0">
                <a:solidFill>
                  <a:srgbClr val="FF0000"/>
                </a:solidFill>
                <a:cs typeface="Calibri" panose="020F0502020204030204" pitchFamily="34" charset="0"/>
              </a:rPr>
              <a:t>.</a:t>
            </a:r>
            <a:r>
              <a:rPr lang="vi-VN" sz="3200" b="1" dirty="0">
                <a:solidFill>
                  <a:srgbClr val="FF0000"/>
                </a:solidFill>
                <a:cs typeface="Calibri" panose="020F0502020204030204" pitchFamily="34" charset="0"/>
              </a:rPr>
              <a:t> </a:t>
            </a:r>
            <a:r>
              <a:rPr lang="vi-VN" sz="3200" dirty="0">
                <a:solidFill>
                  <a:srgbClr val="002060"/>
                </a:solidFill>
                <a:cs typeface="Calibri" panose="020F0502020204030204" pitchFamily="34" charset="0"/>
              </a:rPr>
              <a:t>Tìm trong những từ dưới đây các cặp từ có </a:t>
            </a:r>
            <a:r>
              <a:rPr lang="vi-VN" sz="3200">
                <a:solidFill>
                  <a:srgbClr val="002060"/>
                </a:solidFill>
                <a:cs typeface="Calibri" panose="020F0502020204030204" pitchFamily="34" charset="0"/>
              </a:rPr>
              <a:t>nghĩa tr</a:t>
            </a:r>
            <a:r>
              <a:rPr lang="en-US" sz="3200">
                <a:solidFill>
                  <a:srgbClr val="002060"/>
                </a:solidFill>
                <a:latin typeface="Arial" panose="020B0604020202020204" pitchFamily="34" charset="0"/>
                <a:cs typeface="Arial" panose="020B0604020202020204" pitchFamily="34" charset="0"/>
              </a:rPr>
              <a:t>ái</a:t>
            </a:r>
            <a:r>
              <a:rPr lang="vi-VN" sz="3200">
                <a:solidFill>
                  <a:srgbClr val="002060"/>
                </a:solidFill>
                <a:cs typeface="Calibri" panose="020F0502020204030204" pitchFamily="34" charset="0"/>
              </a:rPr>
              <a:t> ngược </a:t>
            </a:r>
            <a:r>
              <a:rPr lang="vi-VN" sz="3200" dirty="0">
                <a:solidFill>
                  <a:srgbClr val="002060"/>
                </a:solidFill>
                <a:cs typeface="Calibri" panose="020F0502020204030204" pitchFamily="34" charset="0"/>
              </a:rPr>
              <a:t>nhau</a:t>
            </a:r>
            <a:r>
              <a:rPr lang="en-US" sz="3200" dirty="0">
                <a:solidFill>
                  <a:srgbClr val="002060"/>
                </a:solidFill>
                <a:cs typeface="Calibri" panose="020F0502020204030204" pitchFamily="34" charset="0"/>
              </a:rPr>
              <a:t>.</a:t>
            </a:r>
            <a:endParaRPr kumimoji="0" lang="en-US" sz="3200" i="1"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2" name="Picture 1"/>
          <p:cNvPicPr>
            <a:picLocks noChangeAspect="1"/>
          </p:cNvPicPr>
          <p:nvPr/>
        </p:nvPicPr>
        <p:blipFill rotWithShape="1">
          <a:blip r:embed="rId5"/>
          <a:srcRect l="28334" t="6763" r="33391" b="9033"/>
          <a:stretch/>
        </p:blipFill>
        <p:spPr>
          <a:xfrm rot="16200000">
            <a:off x="5067967" y="-1283474"/>
            <a:ext cx="2487087" cy="8473534"/>
          </a:xfrm>
          <a:prstGeom prst="rect">
            <a:avLst/>
          </a:prstGeom>
        </p:spPr>
      </p:pic>
      <p:grpSp>
        <p:nvGrpSpPr>
          <p:cNvPr id="7" name="Group 6"/>
          <p:cNvGrpSpPr/>
          <p:nvPr/>
        </p:nvGrpSpPr>
        <p:grpSpPr>
          <a:xfrm>
            <a:off x="1942853" y="4931545"/>
            <a:ext cx="2837868" cy="775252"/>
            <a:chOff x="1942853" y="4931545"/>
            <a:chExt cx="2837868" cy="775252"/>
          </a:xfrm>
        </p:grpSpPr>
        <p:sp>
          <p:nvSpPr>
            <p:cNvPr id="6" name="Rounded Rectangle 5"/>
            <p:cNvSpPr/>
            <p:nvPr/>
          </p:nvSpPr>
          <p:spPr>
            <a:xfrm>
              <a:off x="1942853" y="4931545"/>
              <a:ext cx="2837868" cy="77525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21757" y="4968544"/>
              <a:ext cx="2658964"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M: </a:t>
              </a:r>
              <a:r>
                <a:rPr lang="en-US" sz="3200" dirty="0" err="1">
                  <a:solidFill>
                    <a:srgbClr val="7030A0"/>
                  </a:solidFill>
                  <a:latin typeface="Arial" panose="020B0604020202020204" pitchFamily="34" charset="0"/>
                  <a:cs typeface="Arial" panose="020B0604020202020204" pitchFamily="34" charset="0"/>
                </a:rPr>
                <a:t>vui</a:t>
              </a:r>
              <a:r>
                <a:rPr lang="en-US" sz="3200" dirty="0">
                  <a:solidFill>
                    <a:srgbClr val="7030A0"/>
                  </a:solidFill>
                  <a:latin typeface="Arial" panose="020B0604020202020204" pitchFamily="34" charset="0"/>
                  <a:cs typeface="Arial" panose="020B0604020202020204" pitchFamily="34" charset="0"/>
                </a:rPr>
                <a:t> – </a:t>
              </a:r>
              <a:r>
                <a:rPr lang="en-US" sz="3200" dirty="0" err="1">
                  <a:solidFill>
                    <a:srgbClr val="7030A0"/>
                  </a:solidFill>
                  <a:latin typeface="Arial" panose="020B0604020202020204" pitchFamily="34" charset="0"/>
                  <a:cs typeface="Arial" panose="020B0604020202020204" pitchFamily="34" charset="0"/>
                </a:rPr>
                <a:t>buồn</a:t>
              </a:r>
              <a:endParaRPr lang="en-US" sz="3200" dirty="0">
                <a:solidFill>
                  <a:srgbClr val="7030A0"/>
                </a:solidFill>
                <a:latin typeface="Arial" panose="020B0604020202020204" pitchFamily="34" charset="0"/>
                <a:cs typeface="Arial" panose="020B0604020202020204" pitchFamily="34" charset="0"/>
              </a:endParaRPr>
            </a:p>
          </p:txBody>
        </p:sp>
      </p:grpSp>
      <p:pic>
        <p:nvPicPr>
          <p:cNvPr id="9" name="Picture 8" descr="A couple of figurines on a table&#10;&#10;Description automatically generated with low confidence">
            <a:extLst>
              <a:ext uri="{FF2B5EF4-FFF2-40B4-BE49-F238E27FC236}">
                <a16:creationId xmlns:a16="http://schemas.microsoft.com/office/drawing/2014/main" id="{47B38CCF-76F3-4253-8546-4DC2C2991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2886" y="4726766"/>
            <a:ext cx="1880945" cy="1880945"/>
          </a:xfrm>
          <a:prstGeom prst="rect">
            <a:avLst/>
          </a:prstGeom>
        </p:spPr>
      </p:pic>
      <p:sp>
        <p:nvSpPr>
          <p:cNvPr id="10" name="TextBox 9">
            <a:extLst>
              <a:ext uri="{FF2B5EF4-FFF2-40B4-BE49-F238E27FC236}">
                <a16:creationId xmlns:a16="http://schemas.microsoft.com/office/drawing/2014/main" id="{40A50273-A69E-4912-8852-377154F3E542}"/>
              </a:ext>
            </a:extLst>
          </p:cNvPr>
          <p:cNvSpPr txBox="1"/>
          <p:nvPr/>
        </p:nvSpPr>
        <p:spPr>
          <a:xfrm>
            <a:off x="8651309" y="4317254"/>
            <a:ext cx="2837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cxnSp>
        <p:nvCxnSpPr>
          <p:cNvPr id="11" name="Straight Connector 10">
            <a:extLst>
              <a:ext uri="{FF2B5EF4-FFF2-40B4-BE49-F238E27FC236}">
                <a16:creationId xmlns:a16="http://schemas.microsoft.com/office/drawing/2014/main" id="{3CF08537-6648-A483-9F9C-950D31CA8CBA}"/>
              </a:ext>
            </a:extLst>
          </p:cNvPr>
          <p:cNvCxnSpPr/>
          <p:nvPr/>
        </p:nvCxnSpPr>
        <p:spPr>
          <a:xfrm>
            <a:off x="2198914" y="1012371"/>
            <a:ext cx="653143"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506C4F-1227-0D45-E36E-9D7443001C29}"/>
              </a:ext>
            </a:extLst>
          </p:cNvPr>
          <p:cNvCxnSpPr>
            <a:cxnSpLocks/>
          </p:cNvCxnSpPr>
          <p:nvPr/>
        </p:nvCxnSpPr>
        <p:spPr>
          <a:xfrm>
            <a:off x="8324737" y="1046406"/>
            <a:ext cx="2735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BC6A6B-063D-F9DD-A37D-DEAAC49353CB}"/>
              </a:ext>
            </a:extLst>
          </p:cNvPr>
          <p:cNvCxnSpPr>
            <a:cxnSpLocks/>
          </p:cNvCxnSpPr>
          <p:nvPr/>
        </p:nvCxnSpPr>
        <p:spPr>
          <a:xfrm>
            <a:off x="1738880" y="1536263"/>
            <a:ext cx="27351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anim calcmode="lin" valueType="num">
                                      <p:cBhvr>
                                        <p:cTn id="8" dur="500" fill="hold"/>
                                        <p:tgtEl>
                                          <p:spTgt spid="129"/>
                                        </p:tgtEl>
                                        <p:attrNameLst>
                                          <p:attrName>ppt_x</p:attrName>
                                        </p:attrNameLst>
                                      </p:cBhvr>
                                      <p:tavLst>
                                        <p:tav tm="0">
                                          <p:val>
                                            <p:strVal val="#ppt_x"/>
                                          </p:val>
                                        </p:tav>
                                        <p:tav tm="100000">
                                          <p:val>
                                            <p:strVal val="#ppt_x"/>
                                          </p:val>
                                        </p:tav>
                                      </p:tavLst>
                                    </p:anim>
                                    <p:anim calcmode="lin" valueType="num">
                                      <p:cBhvr>
                                        <p:cTn id="9"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250"/>
                            </p:stCondLst>
                            <p:childTnLst>
                              <p:par>
                                <p:cTn id="25" presetID="22" presetClass="entr" presetSubtype="8" fill="hold"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
                                        </p:tgtEl>
                                      </p:cBhvr>
                                    </p:animEffect>
                                  </p:childTnLst>
                                </p:cTn>
                              </p:par>
                            </p:childTnLst>
                          </p:cTn>
                        </p:par>
                        <p:par>
                          <p:cTn id="42" fill="hold">
                            <p:stCondLst>
                              <p:cond delay="1200"/>
                            </p:stCondLst>
                            <p:childTnLst>
                              <p:par>
                                <p:cTn id="43" presetID="22" presetClass="entr" presetSubtype="4"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570</TotalTime>
  <Words>1285</Words>
  <Application>Microsoft Office PowerPoint</Application>
  <PresentationFormat>Màn hình rộng</PresentationFormat>
  <Paragraphs>149</Paragraphs>
  <Slides>28</Slides>
  <Notes>15</Notes>
  <HiddenSlides>1</HiddenSlides>
  <MMClips>3</MMClips>
  <ScaleCrop>false</ScaleCrop>
  <HeadingPairs>
    <vt:vector size="6" baseType="variant">
      <vt:variant>
        <vt:lpstr>Phông được Dùng</vt:lpstr>
      </vt:variant>
      <vt:variant>
        <vt:i4>13</vt:i4>
      </vt:variant>
      <vt:variant>
        <vt:lpstr>Chủ đề</vt:lpstr>
      </vt:variant>
      <vt:variant>
        <vt:i4>11</vt:i4>
      </vt:variant>
      <vt:variant>
        <vt:lpstr>Tiêu đề Bản chiếu</vt:lpstr>
      </vt:variant>
      <vt:variant>
        <vt:i4>28</vt:i4>
      </vt:variant>
    </vt:vector>
  </HeadingPairs>
  <TitlesOfParts>
    <vt:vector size="52" baseType="lpstr">
      <vt:lpstr>等线</vt:lpstr>
      <vt:lpstr>微软雅黑</vt:lpstr>
      <vt:lpstr>#9Slide07 SVNErika Ormig</vt:lpstr>
      <vt:lpstr>Arial</vt:lpstr>
      <vt:lpstr>Calibri</vt:lpstr>
      <vt:lpstr>Calibri Light</vt:lpstr>
      <vt:lpstr>LNTH-Kids  Chinese Font 1</vt:lpstr>
      <vt:lpstr>Nunito Black</vt:lpstr>
      <vt:lpstr>SVN-Newton</vt:lpstr>
      <vt:lpstr>Times New Roman</vt:lpstr>
      <vt:lpstr>UTM Androgyne</vt:lpstr>
      <vt:lpstr>UTM Flavour</vt:lpstr>
      <vt:lpstr>UTM Showcard</vt:lpstr>
      <vt:lpstr>Office 主题​​</vt:lpstr>
      <vt:lpstr>Office Theme</vt:lpstr>
      <vt:lpstr>2_Office Theme</vt:lpstr>
      <vt:lpstr>3_Office Theme</vt:lpstr>
      <vt:lpstr>4_Office 主题</vt:lpstr>
      <vt:lpstr>4_Office Theme</vt:lpstr>
      <vt:lpstr>5_Office Theme</vt:lpstr>
      <vt:lpstr>6_Office Theme</vt:lpstr>
      <vt:lpstr>7_Office Theme</vt:lpstr>
      <vt:lpstr>8_Office Theme</vt:lpstr>
      <vt:lpstr>9_Office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Đi tìm mặt trời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S</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60</cp:revision>
  <dcterms:created xsi:type="dcterms:W3CDTF">2022-09-18T12:16:26Z</dcterms:created>
  <dcterms:modified xsi:type="dcterms:W3CDTF">2025-12-07T08:22:57Z</dcterms:modified>
</cp:coreProperties>
</file>