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5" r:id="rId2"/>
    <p:sldMasterId id="2147483667" r:id="rId3"/>
    <p:sldMasterId id="2147483693" r:id="rId4"/>
  </p:sldMasterIdLst>
  <p:notesMasterIdLst>
    <p:notesMasterId r:id="rId19"/>
  </p:notesMasterIdLst>
  <p:handoutMasterIdLst>
    <p:handoutMasterId r:id="rId20"/>
  </p:handoutMasterIdLst>
  <p:sldIdLst>
    <p:sldId id="638" r:id="rId5"/>
    <p:sldId id="547" r:id="rId6"/>
    <p:sldId id="548" r:id="rId7"/>
    <p:sldId id="639" r:id="rId8"/>
    <p:sldId id="640" r:id="rId9"/>
    <p:sldId id="641" r:id="rId10"/>
    <p:sldId id="601" r:id="rId11"/>
    <p:sldId id="401" r:id="rId12"/>
    <p:sldId id="642" r:id="rId13"/>
    <p:sldId id="643" r:id="rId14"/>
    <p:sldId id="644" r:id="rId15"/>
    <p:sldId id="645" r:id="rId16"/>
    <p:sldId id="265" r:id="rId17"/>
    <p:sldId id="635" r:id="rId18"/>
  </p:sldIdLst>
  <p:sldSz cx="12192000" cy="6858000"/>
  <p:notesSz cx="6858000" cy="9144000"/>
  <p:embeddedFontLst>
    <p:embeddedFont>
      <p:font typeface="#9Slide05 VL Fadilla" pitchFamily="2" charset="0"/>
      <p:regular r:id="rId21"/>
    </p:embeddedFont>
    <p:embeddedFont>
      <p:font typeface="#9Slide07 Altus" pitchFamily="2" charset="0"/>
      <p:regular r:id="rId22"/>
    </p:embeddedFont>
    <p:embeddedFont>
      <p:font typeface="#9Slide07 HoneyCream" pitchFamily="2" charset="0"/>
      <p:regular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Cambria" panose="02040503050406030204" pitchFamily="18" charset="0"/>
      <p:regular r:id="rId30"/>
      <p:bold r:id="rId31"/>
      <p:italic r:id="rId32"/>
      <p:boldItalic r:id="rId33"/>
    </p:embeddedFont>
    <p:embeddedFont>
      <p:font typeface="Tahoma" panose="020B0604030504040204" pitchFamily="34" charset="0"/>
      <p:regular r:id="rId34"/>
      <p:bold r:id="rId35"/>
    </p:embeddedFont>
  </p:embeddedFontLst>
  <p:custDataLst>
    <p:tags r:id="rId36"/>
  </p:custDataLst>
  <p:defaultText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07" userDrawn="1">
          <p15:clr>
            <a:srgbClr val="A4A3A4"/>
          </p15:clr>
        </p15:guide>
        <p15:guide id="2" pos="3815" userDrawn="1">
          <p15:clr>
            <a:srgbClr val="A4A3A4"/>
          </p15:clr>
        </p15:guide>
      </p15:sldGuideLst>
    </p:ext>
    <p:ext uri="{2D200454-40CA-4A62-9FC3-DE9A4176ACB9}">
      <p15:notesGuideLst xmlns:p15="http://schemas.microsoft.com/office/powerpoint/2012/main">
        <p15:guide id="1" orient="horz" pos="3208">
          <p15:clr>
            <a:srgbClr val="A4A3A4"/>
          </p15:clr>
        </p15:guide>
        <p15:guide id="2" pos="214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D2E1"/>
    <a:srgbClr val="D7C968"/>
    <a:srgbClr val="0000FF"/>
    <a:srgbClr val="FF0000"/>
    <a:srgbClr val="FF00FF"/>
    <a:srgbClr val="3333FF"/>
    <a:srgbClr val="F0BBA8"/>
    <a:srgbClr val="C5C5C5"/>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714" autoAdjust="0"/>
  </p:normalViewPr>
  <p:slideViewPr>
    <p:cSldViewPr>
      <p:cViewPr varScale="1">
        <p:scale>
          <a:sx n="64" d="100"/>
          <a:sy n="64" d="100"/>
        </p:scale>
        <p:origin x="954" y="72"/>
      </p:cViewPr>
      <p:guideLst>
        <p:guide orient="horz" pos="2407"/>
        <p:guide pos="3815"/>
      </p:guideLst>
    </p:cSldViewPr>
  </p:slideViewPr>
  <p:outlineViewPr>
    <p:cViewPr>
      <p:scale>
        <a:sx n="33" d="100"/>
        <a:sy n="33" d="100"/>
      </p:scale>
      <p:origin x="0" y="1674"/>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68" d="100"/>
          <a:sy n="68" d="100"/>
        </p:scale>
        <p:origin x="-2856" y="-108"/>
      </p:cViewPr>
      <p:guideLst>
        <p:guide orient="horz" pos="3208"/>
        <p:guide pos="214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9" Type="http://schemas.openxmlformats.org/officeDocument/2006/relationships/theme" Target="theme/theme1.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4.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D33FA5A-66A3-4316-878E-E77A88EE2E73}" type="datetimeFigureOut">
              <a:rPr lang="zh-CN" altLang="en-US" smtClean="0"/>
              <a:t>2023/11/15</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9068CAC-6640-417F-821E-54E16AA235FA}" type="slidenum">
              <a:rPr lang="zh-CN" altLang="en-US" smtClean="0"/>
              <a:t>‹#›</a:t>
            </a:fld>
            <a:endParaRPr lang="zh-CN" altLang="en-US"/>
          </a:p>
        </p:txBody>
      </p:sp>
    </p:spTree>
    <p:extLst>
      <p:ext uri="{BB962C8B-B14F-4D97-AF65-F5344CB8AC3E}">
        <p14:creationId xmlns:p14="http://schemas.microsoft.com/office/powerpoint/2010/main" val="32565472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2023/11/15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221637074"/>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3016123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00396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4363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1029587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3698999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36816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54632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03373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408439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2927923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50026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1701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ags" Target="../tags/tag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527382" y="452670"/>
            <a:ext cx="11137237" cy="5952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9040D04-3856-4E44-8858-B2885A823516}" type="datetimeFigureOut">
              <a:rPr lang="zh-CN" altLang="en-US" smtClean="0"/>
              <a:t>2023/11/15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2168492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9040D04-3856-4E44-8858-B2885A823516}" type="datetimeFigureOut">
              <a:rPr lang="zh-CN" altLang="en-US" smtClean="0"/>
              <a:t>2023/11/15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1298370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4267"/>
            </a:lvl1pPr>
          </a:lstStyle>
          <a:p>
            <a:r>
              <a:rPr lang="zh-CN" altLang="en-US"/>
              <a:t>单击此处编辑母版标题样式</a:t>
            </a:r>
          </a:p>
        </p:txBody>
      </p:sp>
      <p:sp>
        <p:nvSpPr>
          <p:cNvPr id="3" name="内容占位符 2"/>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9040D04-3856-4E44-8858-B2885A823516}" type="datetimeFigureOut">
              <a:rPr lang="zh-CN" altLang="en-US" smtClean="0"/>
              <a:t>2023/11/15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2258378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4267"/>
            </a:lvl1pPr>
          </a:lstStyle>
          <a:p>
            <a:r>
              <a:rPr lang="zh-CN" altLang="en-US"/>
              <a:t>单击此处编辑母版标题样式</a:t>
            </a:r>
          </a:p>
        </p:txBody>
      </p:sp>
      <p:sp>
        <p:nvSpPr>
          <p:cNvPr id="3" name="图片占位符 2"/>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9040D04-3856-4E44-8858-B2885A823516}" type="datetimeFigureOut">
              <a:rPr lang="zh-CN" altLang="en-US" smtClean="0"/>
              <a:t>2023/11/15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2735451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9040D04-3856-4E44-8858-B2885A823516}"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380205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6185"/>
            <a:ext cx="2628900" cy="581024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6185"/>
            <a:ext cx="7683500" cy="581024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9040D04-3856-4E44-8858-B2885A823516}"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2518852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1819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7868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t>15/11/2023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97855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15/11/2023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78461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15/11/2023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77663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15/11/2023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77112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15/11/2023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
        <p:nvSpPr>
          <p:cNvPr id="5" name="矩形 4"/>
          <p:cNvSpPr/>
          <p:nvPr userDrawn="1"/>
        </p:nvSpPr>
        <p:spPr>
          <a:xfrm>
            <a:off x="527382" y="452670"/>
            <a:ext cx="11137237" cy="5952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Tree>
    <p:extLst>
      <p:ext uri="{BB962C8B-B14F-4D97-AF65-F5344CB8AC3E}">
        <p14:creationId xmlns:p14="http://schemas.microsoft.com/office/powerpoint/2010/main" val="1335299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15/11/2023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10215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15/11/2023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87358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34090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0119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912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自定义版式">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527382" y="452670"/>
            <a:ext cx="11137237" cy="5952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Tree>
    <p:extLst>
      <p:ext uri="{BB962C8B-B14F-4D97-AF65-F5344CB8AC3E}">
        <p14:creationId xmlns:p14="http://schemas.microsoft.com/office/powerpoint/2010/main" val="207354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762954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矩形 2"/>
          <p:cNvSpPr/>
          <p:nvPr userDrawn="1"/>
        </p:nvSpPr>
        <p:spPr>
          <a:xfrm>
            <a:off x="527382" y="452670"/>
            <a:ext cx="11137237" cy="5952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810896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ABEE1C-14C6-492A-8FAF-24022EC3F99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A0D1C-0A45-49C3-8A26-6858D5C3427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userDrawn="1"/>
        </p:nvPicPr>
        <p:blipFill rotWithShape="1">
          <a:blip>
            <a:extLst>
              <a:ext uri="{28A0092B-C50C-407E-A947-70E740481C1C}">
                <a14:useLocalDpi xmlns:a14="http://schemas.microsoft.com/office/drawing/2010/main" val="0"/>
              </a:ext>
            </a:extLst>
          </a:blip>
          <a:srcRect b="32970"/>
          <a:stretch/>
        </p:blipFill>
        <p:spPr>
          <a:xfrm>
            <a:off x="0" y="-38099"/>
            <a:ext cx="12192000" cy="6896100"/>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017733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147083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8201559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ABEE1C-14C6-492A-8FAF-24022EC3F99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A0D1C-0A45-49C3-8A26-6858D5C3427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768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7158422" y="-332863"/>
            <a:ext cx="5033578" cy="5193601"/>
          </a:xfrm>
          <a:prstGeom prst="rect">
            <a:avLst/>
          </a:prstGeom>
        </p:spPr>
      </p:pic>
      <p:sp>
        <p:nvSpPr>
          <p:cNvPr id="8" name="Title 1">
            <a:extLst>
              <a:ext uri="{FF2B5EF4-FFF2-40B4-BE49-F238E27FC236}">
                <a16:creationId xmlns:a16="http://schemas.microsoft.com/office/drawing/2014/main" id="{BB66E918-B6BD-4A9D-9B88-DC80541FF285}"/>
              </a:ext>
            </a:extLst>
          </p:cNvPr>
          <p:cNvSpPr txBox="1">
            <a:spLocks/>
          </p:cNvSpPr>
          <p:nvPr userDrawn="1"/>
        </p:nvSpPr>
        <p:spPr>
          <a:xfrm>
            <a:off x="7940104" y="5285041"/>
            <a:ext cx="4378104"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solidFill>
                  <a:srgbClr val="38A838"/>
                </a:solidFill>
                <a:latin typeface="#9Slide07 HoneyCream" pitchFamily="2" charset="0"/>
              </a:rPr>
              <a:t>Măng non</a:t>
            </a:r>
            <a:endParaRPr kumimoji="0" lang="en-US" sz="6000" b="0" i="0" u="none" strike="noStrike" kern="1200" cap="none" spc="0" normalizeH="0" baseline="0" noProof="0" dirty="0">
              <a:ln>
                <a:noFill/>
              </a:ln>
              <a:solidFill>
                <a:srgbClr val="38A838"/>
              </a:solidFill>
              <a:effectLst/>
              <a:uLnTx/>
              <a:uFillTx/>
              <a:latin typeface="#9Slide07 HoneyCream" pitchFamily="2" charset="0"/>
              <a:ea typeface="+mj-ea"/>
              <a:cs typeface="+mj-cs"/>
            </a:endParaRPr>
          </a:p>
        </p:txBody>
      </p:sp>
      <p:sp>
        <p:nvSpPr>
          <p:cNvPr id="9" name="TextBox 8">
            <a:extLst>
              <a:ext uri="{FF2B5EF4-FFF2-40B4-BE49-F238E27FC236}">
                <a16:creationId xmlns:a16="http://schemas.microsoft.com/office/drawing/2014/main" id="{764462CE-C7A3-4832-85C5-6799F05DB6DA}"/>
              </a:ext>
            </a:extLst>
          </p:cNvPr>
          <p:cNvSpPr txBox="1"/>
          <p:nvPr userDrawn="1"/>
        </p:nvSpPr>
        <p:spPr>
          <a:xfrm>
            <a:off x="-179204" y="2427972"/>
            <a:ext cx="8771356"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MĂNG NON – TÀI LIỆU </a:t>
            </a:r>
            <a:r>
              <a:rPr kumimoji="0" lang="en-US" sz="2400" b="1" i="0" u="none" strike="noStrike" kern="1200" cap="none" spc="0" normalizeH="0" baseline="0" noProof="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TIỂU HỌC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Mời truy cập: </a:t>
            </a:r>
            <a:r>
              <a:rPr kumimoji="0" lang="en-US" sz="2400" b="0" i="0" u="none" strike="noStrike" kern="1200" cap="none" spc="0" normalizeH="0" baseline="0" noProof="0">
                <a:ln>
                  <a:noFill/>
                </a:ln>
                <a:solidFill>
                  <a:srgbClr val="D60093"/>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a:ln>
                <a:noFill/>
              </a:ln>
              <a:solidFill>
                <a:srgbClr val="D60093"/>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lumMod val="50000"/>
                  </a:srgbClr>
                </a:solidFill>
                <a:effectLst/>
                <a:uLnTx/>
                <a:uFillTx/>
                <a:latin typeface="SVN-Newton" panose="02040603050506020204" pitchFamily="18" charset="0"/>
                <a:ea typeface="+mn-ea"/>
                <a:cs typeface="Times New Roman" panose="02020603050405020304" pitchFamily="18" charset="0"/>
              </a:rPr>
              <a:t>SĐT ZALO </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Times New Roman" panose="02020603050405020304" pitchFamily="18" charset="0"/>
              </a:rPr>
              <a:t>: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mn-cs"/>
              </a:rPr>
              <a:t> -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0206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68BA84BA-7715-4E91-81B0-249042A131BB}"/>
              </a:ext>
            </a:extLst>
          </p:cNvPr>
          <p:cNvSpPr txBox="1">
            <a:spLocks/>
          </p:cNvSpPr>
          <p:nvPr userDrawn="1"/>
        </p:nvSpPr>
        <p:spPr>
          <a:xfrm>
            <a:off x="452456" y="3615120"/>
            <a:ext cx="7883351" cy="4423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9Slide07 Altus" pitchFamily="2" charset="0"/>
                <a:ea typeface="+mj-ea"/>
                <a:cs typeface="+mj-cs"/>
              </a:rPr>
              <a:t>GIÁO ÁN ĐIỆN TỬ LỚP 3 – BỘ SÁCH KẾT NỐI TRI THỨC VỚI CUỘC SỐNG</a:t>
            </a:r>
          </a:p>
        </p:txBody>
      </p:sp>
      <p:sp>
        <p:nvSpPr>
          <p:cNvPr id="11" name="Title 1">
            <a:extLst>
              <a:ext uri="{FF2B5EF4-FFF2-40B4-BE49-F238E27FC236}">
                <a16:creationId xmlns:a16="http://schemas.microsoft.com/office/drawing/2014/main" id="{268FA995-F566-4FD9-9739-68ECC855989E}"/>
              </a:ext>
            </a:extLst>
          </p:cNvPr>
          <p:cNvSpPr txBox="1">
            <a:spLocks/>
          </p:cNvSpPr>
          <p:nvPr userDrawn="1"/>
        </p:nvSpPr>
        <p:spPr>
          <a:xfrm>
            <a:off x="449900" y="3236106"/>
            <a:ext cx="7883351" cy="12003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50AE47"/>
                </a:solidFill>
                <a:effectLst/>
                <a:uLnTx/>
                <a:uFillTx/>
                <a:latin typeface="#9Slide07 Altus" pitchFamily="2" charset="0"/>
                <a:ea typeface="+mj-ea"/>
                <a:cs typeface="+mj-cs"/>
              </a:rPr>
              <a:t>Nhận soạn bài giảng yêu cầu – Thiết kế bài giảng E – Learning</a:t>
            </a:r>
          </a:p>
        </p:txBody>
      </p:sp>
    </p:spTree>
    <p:extLst>
      <p:ext uri="{BB962C8B-B14F-4D97-AF65-F5344CB8AC3E}">
        <p14:creationId xmlns:p14="http://schemas.microsoft.com/office/powerpoint/2010/main" val="3816611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833"/>
            <a:ext cx="9144000" cy="2387600"/>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9040D04-3856-4E44-8858-B2885A823516}"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2084797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9040D04-3856-4E44-8858-B2885A823516}"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311048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267"/>
            <a:ext cx="10515600" cy="2853267"/>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9040D04-3856-4E44-8858-B2885A823516}"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107804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6684"/>
            <a:ext cx="5156200" cy="434974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826684"/>
            <a:ext cx="5156200" cy="434974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9040D04-3856-4E44-8858-B2885A823516}" type="datetimeFigureOut">
              <a:rPr lang="zh-CN" altLang="en-US" smtClean="0"/>
              <a:t>2023/11/15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1045490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6185"/>
            <a:ext cx="10515600" cy="1325033"/>
          </a:xfrm>
        </p:spPr>
        <p:txBody>
          <a:bodyPr/>
          <a:lstStyle/>
          <a:p>
            <a:r>
              <a:rPr lang="zh-CN" altLang="en-US"/>
              <a:t>单击此处编辑母版标题样式</a:t>
            </a:r>
          </a:p>
        </p:txBody>
      </p:sp>
      <p:sp>
        <p:nvSpPr>
          <p:cNvPr id="3" name="文本占位符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840318" y="2506133"/>
            <a:ext cx="5158316" cy="3683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72200" y="2506133"/>
            <a:ext cx="5183717" cy="3683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9040D04-3856-4E44-8858-B2885A823516}" type="datetimeFigureOut">
              <a:rPr lang="zh-CN" altLang="en-US" smtClean="0"/>
              <a:t>2023/11/15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1828163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jpe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image" Target="../media/image3.png"/><Relationship Id="rId4" Type="http://schemas.openxmlformats.org/officeDocument/2006/relationships/slideLayout" Target="../slideLayouts/slideLayout32.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Lst>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9040D04-3856-4E44-8858-B2885A823516}" type="datetimeFigureOut">
              <a:rPr lang="zh-CN" altLang="en-US" smtClean="0"/>
              <a:t>2023/11/15</a:t>
            </a:fld>
            <a:endParaRPr lang="zh-CN" altLang="en-US"/>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3544157176"/>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15/11/2023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446802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2ABEE1C-14C6-492A-8FAF-24022EC3F99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CA0D1C-0A45-49C3-8A26-6858D5C3427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425328782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microsoft.com/office/2007/relationships/hdphoto" Target="../media/hdphoto3.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microsoft.com/office/2007/relationships/hdphoto" Target="../media/hdphoto4.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16.gif"/><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16.gif"/><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microsoft.com/office/2007/relationships/hdphoto" Target="../media/hdphoto3.wdp"/><Relationship Id="rId5" Type="http://schemas.openxmlformats.org/officeDocument/2006/relationships/image" Target="../media/image17.png"/><Relationship Id="rId4" Type="http://schemas.openxmlformats.org/officeDocument/2006/relationships/image" Target="../media/image16.gi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16.gif"/></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microsoft.com/office/2007/relationships/hdphoto" Target="../media/hdphoto5.wdp"/><Relationship Id="rId5" Type="http://schemas.openxmlformats.org/officeDocument/2006/relationships/image" Target="../media/image20.png"/><Relationship Id="rId4" Type="http://schemas.openxmlformats.org/officeDocument/2006/relationships/image" Target="../media/image16.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8B99CE9-9BBD-D86D-C80B-1785B2CE070F}"/>
              </a:ext>
            </a:extLst>
          </p:cNvPr>
          <p:cNvPicPr>
            <a:picLocks noChangeAspect="1"/>
          </p:cNvPicPr>
          <p:nvPr/>
        </p:nvPicPr>
        <p:blipFill>
          <a:blip r:embed="rId2"/>
          <a:stretch>
            <a:fillRect/>
          </a:stretch>
        </p:blipFill>
        <p:spPr>
          <a:xfrm>
            <a:off x="-384720" y="19368"/>
            <a:ext cx="12576720" cy="7727865"/>
          </a:xfrm>
          <a:prstGeom prst="rect">
            <a:avLst/>
          </a:prstGeom>
        </p:spPr>
      </p:pic>
      <p:pic>
        <p:nvPicPr>
          <p:cNvPr id="17" name="Picture 16">
            <a:extLst>
              <a:ext uri="{FF2B5EF4-FFF2-40B4-BE49-F238E27FC236}">
                <a16:creationId xmlns:a16="http://schemas.microsoft.com/office/drawing/2014/main" id="{4C584DBE-1921-19F8-4C2F-C3602B290090}"/>
              </a:ext>
            </a:extLst>
          </p:cNvPr>
          <p:cNvPicPr>
            <a:picLocks noChangeAspect="1"/>
          </p:cNvPicPr>
          <p:nvPr/>
        </p:nvPicPr>
        <p:blipFill>
          <a:blip r:embed="rId3"/>
          <a:stretch>
            <a:fillRect/>
          </a:stretch>
        </p:blipFill>
        <p:spPr>
          <a:xfrm>
            <a:off x="-960784" y="-99392"/>
            <a:ext cx="2901948" cy="2633700"/>
          </a:xfrm>
          <a:prstGeom prst="rect">
            <a:avLst/>
          </a:prstGeom>
        </p:spPr>
      </p:pic>
      <p:sp>
        <p:nvSpPr>
          <p:cNvPr id="18" name="TextBox 17">
            <a:extLst>
              <a:ext uri="{FF2B5EF4-FFF2-40B4-BE49-F238E27FC236}">
                <a16:creationId xmlns:a16="http://schemas.microsoft.com/office/drawing/2014/main" id="{9B15B512-5F0B-8D67-B73F-D324D1335D48}"/>
              </a:ext>
            </a:extLst>
          </p:cNvPr>
          <p:cNvSpPr txBox="1"/>
          <p:nvPr/>
        </p:nvSpPr>
        <p:spPr>
          <a:xfrm>
            <a:off x="2351584" y="52307"/>
            <a:ext cx="24292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9Slide05 VL Fadilla" pitchFamily="2" charset="0"/>
                <a:ea typeface="+mn-ea"/>
                <a:cs typeface="+mn-cs"/>
              </a:rPr>
              <a:t>Bài</a:t>
            </a:r>
            <a:r>
              <a:rPr kumimoji="0" lang="en-US" sz="4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9Slide05 VL Fadilla" pitchFamily="2" charset="0"/>
                <a:ea typeface="+mn-ea"/>
                <a:cs typeface="+mn-cs"/>
              </a:rPr>
              <a:t> 25</a:t>
            </a:r>
          </a:p>
        </p:txBody>
      </p:sp>
      <p:pic>
        <p:nvPicPr>
          <p:cNvPr id="22" name="Picture 21">
            <a:extLst>
              <a:ext uri="{FF2B5EF4-FFF2-40B4-BE49-F238E27FC236}">
                <a16:creationId xmlns:a16="http://schemas.microsoft.com/office/drawing/2014/main" id="{AE0E1801-6D88-2D5D-ACEC-BE0680929772}"/>
              </a:ext>
            </a:extLst>
          </p:cNvPr>
          <p:cNvPicPr>
            <a:picLocks noChangeAspect="1"/>
          </p:cNvPicPr>
          <p:nvPr/>
        </p:nvPicPr>
        <p:blipFill>
          <a:blip r:embed="rId4"/>
          <a:stretch>
            <a:fillRect/>
          </a:stretch>
        </p:blipFill>
        <p:spPr>
          <a:xfrm>
            <a:off x="1127448" y="408366"/>
            <a:ext cx="4234709" cy="1304989"/>
          </a:xfrm>
          <a:prstGeom prst="rect">
            <a:avLst/>
          </a:prstGeom>
        </p:spPr>
      </p:pic>
    </p:spTree>
    <p:extLst>
      <p:ext uri="{BB962C8B-B14F-4D97-AF65-F5344CB8AC3E}">
        <p14:creationId xmlns:p14="http://schemas.microsoft.com/office/powerpoint/2010/main" val="1721064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F44BDC-9F05-131F-E1DD-1FB46B3270AC}"/>
              </a:ext>
            </a:extLst>
          </p:cNvPr>
          <p:cNvSpPr/>
          <p:nvPr/>
        </p:nvSpPr>
        <p:spPr>
          <a:xfrm>
            <a:off x="767408" y="980728"/>
            <a:ext cx="5544616" cy="5184576"/>
          </a:xfrm>
          <a:prstGeom prst="roundRect">
            <a:avLst/>
          </a:prstGeom>
          <a:solidFill>
            <a:schemeClr val="bg1"/>
          </a:solid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87E63E8E-3934-6B9F-F882-3D4C29AB2D6C}"/>
              </a:ext>
            </a:extLst>
          </p:cNvPr>
          <p:cNvSpPr txBox="1"/>
          <p:nvPr/>
        </p:nvSpPr>
        <p:spPr>
          <a:xfrm>
            <a:off x="407368" y="-450"/>
            <a:ext cx="10992991"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1.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Kể</a:t>
            </a:r>
            <a:r>
              <a:rPr kumimoji="0" lang="vi-VN" sz="2800" b="1" i="0" u="none" strike="noStrike" kern="1200" cap="none" spc="0" normalizeH="0" noProof="0" dirty="0">
                <a:ln>
                  <a:noFill/>
                </a:ln>
                <a:solidFill>
                  <a:prstClr val="black"/>
                </a:solidFill>
                <a:effectLst/>
                <a:uLnTx/>
                <a:uFillTx/>
                <a:latin typeface="UTM Avo" panose="02040603050506020204" pitchFamily="18" charset="0"/>
                <a:ea typeface="+mn-ea"/>
                <a:cs typeface="+mn-cs"/>
              </a:rPr>
              <a:t> lại câu chuyện theo tranh</a:t>
            </a:r>
            <a:endPar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9" name="Picture 6" descr="Question Mark Gif posted by John Simpson">
            <a:extLst>
              <a:ext uri="{FF2B5EF4-FFF2-40B4-BE49-F238E27FC236}">
                <a16:creationId xmlns:a16="http://schemas.microsoft.com/office/drawing/2014/main" id="{2569C934-F62B-0F19-3894-D28A96CB1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9332" y="4437112"/>
            <a:ext cx="2277784" cy="17960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1EBA0C2-DCDF-6721-98A2-AF27B38F3A0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974459" y="1111962"/>
            <a:ext cx="5314553" cy="46340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2D8FD71F-9CE8-CBA0-B062-B232012EF3DF}"/>
              </a:ext>
            </a:extLst>
          </p:cNvPr>
          <p:cNvSpPr txBox="1"/>
          <p:nvPr/>
        </p:nvSpPr>
        <p:spPr>
          <a:xfrm>
            <a:off x="6559876" y="980728"/>
            <a:ext cx="4657665" cy="2862322"/>
          </a:xfrm>
          <a:prstGeom prst="rect">
            <a:avLst/>
          </a:prstGeom>
          <a:noFill/>
        </p:spPr>
        <p:txBody>
          <a:bodyPr wrap="square">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Đêm hôm ấy, người em nghĩ thương anh nên đã ra đồng lấy lúa của mình bỏ thêm vào phần của anh.</a:t>
            </a:r>
            <a:endParaRPr lang="vi-VN"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79409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F44BDC-9F05-131F-E1DD-1FB46B3270AC}"/>
              </a:ext>
            </a:extLst>
          </p:cNvPr>
          <p:cNvSpPr/>
          <p:nvPr/>
        </p:nvSpPr>
        <p:spPr>
          <a:xfrm>
            <a:off x="767408" y="980728"/>
            <a:ext cx="5544616" cy="5184576"/>
          </a:xfrm>
          <a:prstGeom prst="roundRect">
            <a:avLst/>
          </a:prstGeom>
          <a:solidFill>
            <a:schemeClr val="bg1"/>
          </a:solid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87E63E8E-3934-6B9F-F882-3D4C29AB2D6C}"/>
              </a:ext>
            </a:extLst>
          </p:cNvPr>
          <p:cNvSpPr txBox="1"/>
          <p:nvPr/>
        </p:nvSpPr>
        <p:spPr>
          <a:xfrm>
            <a:off x="407368" y="-450"/>
            <a:ext cx="10992991"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1.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Kể</a:t>
            </a:r>
            <a:r>
              <a:rPr kumimoji="0" lang="vi-VN" sz="2800" b="1" i="0" u="none" strike="noStrike" kern="1200" cap="none" spc="0" normalizeH="0" noProof="0" dirty="0">
                <a:ln>
                  <a:noFill/>
                </a:ln>
                <a:solidFill>
                  <a:prstClr val="black"/>
                </a:solidFill>
                <a:effectLst/>
                <a:uLnTx/>
                <a:uFillTx/>
                <a:latin typeface="UTM Avo" panose="02040603050506020204" pitchFamily="18" charset="0"/>
                <a:ea typeface="+mn-ea"/>
                <a:cs typeface="+mn-cs"/>
              </a:rPr>
              <a:t> lại câu chuyện theo tranh</a:t>
            </a:r>
            <a:endPar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9" name="Picture 6" descr="Question Mark Gif posted by John Simpson">
            <a:extLst>
              <a:ext uri="{FF2B5EF4-FFF2-40B4-BE49-F238E27FC236}">
                <a16:creationId xmlns:a16="http://schemas.microsoft.com/office/drawing/2014/main" id="{2569C934-F62B-0F19-3894-D28A96CB1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9332" y="4437112"/>
            <a:ext cx="2277784" cy="1796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1210EA3-4BE9-F72B-208C-6FD922503B54}"/>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983432" y="1124744"/>
            <a:ext cx="5112568" cy="48965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524F4F8B-7A32-DD83-F3B2-82936F98FADC}"/>
              </a:ext>
            </a:extLst>
          </p:cNvPr>
          <p:cNvSpPr txBox="1"/>
          <p:nvPr/>
        </p:nvSpPr>
        <p:spPr>
          <a:xfrm>
            <a:off x="6528648" y="1092020"/>
            <a:ext cx="4968552" cy="3416320"/>
          </a:xfrm>
          <a:prstGeom prst="rect">
            <a:avLst/>
          </a:prstGeom>
          <a:noFill/>
        </p:spPr>
        <p:txBody>
          <a:bodyPr wrap="square">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Cũng đêm ấy, người anh bàn với vợ rồi ra đồng lấy lúa của mình bỏ thêm vào phần của em. Sáng hôm sau, hai anh em cùng ra đồng.</a:t>
            </a:r>
            <a:endParaRPr lang="vi-VN"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18674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F44BDC-9F05-131F-E1DD-1FB46B3270AC}"/>
              </a:ext>
            </a:extLst>
          </p:cNvPr>
          <p:cNvSpPr/>
          <p:nvPr/>
        </p:nvSpPr>
        <p:spPr>
          <a:xfrm>
            <a:off x="767408" y="980728"/>
            <a:ext cx="5544616" cy="5184576"/>
          </a:xfrm>
          <a:prstGeom prst="roundRect">
            <a:avLst/>
          </a:prstGeom>
          <a:solidFill>
            <a:schemeClr val="bg1"/>
          </a:solid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87E63E8E-3934-6B9F-F882-3D4C29AB2D6C}"/>
              </a:ext>
            </a:extLst>
          </p:cNvPr>
          <p:cNvSpPr txBox="1"/>
          <p:nvPr/>
        </p:nvSpPr>
        <p:spPr>
          <a:xfrm>
            <a:off x="407368" y="-450"/>
            <a:ext cx="10992991"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1.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Kể</a:t>
            </a: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lại</a:t>
            </a:r>
            <a:r>
              <a:rPr kumimoji="0" lang="vi-VN" sz="2800" b="1" i="0" u="none" strike="noStrike" kern="1200" cap="none" spc="0" normalizeH="0" noProof="0" dirty="0">
                <a:ln>
                  <a:noFill/>
                </a:ln>
                <a:solidFill>
                  <a:prstClr val="black"/>
                </a:solidFill>
                <a:effectLst/>
                <a:uLnTx/>
                <a:uFillTx/>
                <a:latin typeface="UTM Avo" panose="02040603050506020204" pitchFamily="18" charset="0"/>
                <a:ea typeface="+mn-ea"/>
                <a:cs typeface="+mn-cs"/>
              </a:rPr>
              <a:t> câu chuyện theo tranh</a:t>
            </a:r>
            <a:endPar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3" name="Picture 2">
            <a:extLst>
              <a:ext uri="{FF2B5EF4-FFF2-40B4-BE49-F238E27FC236}">
                <a16:creationId xmlns:a16="http://schemas.microsoft.com/office/drawing/2014/main" id="{4C223A69-25B9-C434-5092-C1887550BCC0}"/>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055440" y="980728"/>
            <a:ext cx="4968552" cy="51845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F63A6FB8-7979-5040-313B-470F4E680835}"/>
              </a:ext>
            </a:extLst>
          </p:cNvPr>
          <p:cNvSpPr txBox="1"/>
          <p:nvPr/>
        </p:nvSpPr>
        <p:spPr>
          <a:xfrm>
            <a:off x="6312024" y="522770"/>
            <a:ext cx="5256584" cy="5016758"/>
          </a:xfrm>
          <a:prstGeom prst="rect">
            <a:avLst/>
          </a:prstGeom>
          <a:noFill/>
        </p:spPr>
        <p:txBody>
          <a:bodyPr wrap="square">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     Họ rất đỗi ngạc nhiên khi thấy hai đống lúa vẫn bằng nhau. Cho đến một đêm, hai anh em cùng nhau ra đồng, rình xem vì sao có chuyện kì lạ đó. Họ thấy mỗi người đều ôm trong tay những bó lúa định bỏ thêm cho người kia. Cả hai xúc động, ôm chầm lấy nhau.</a:t>
            </a:r>
            <a:endParaRPr lang="vi-VN" sz="3200" dirty="0">
              <a:latin typeface="Cambria" panose="02040503050406030204" pitchFamily="18" charset="0"/>
              <a:ea typeface="Cambria" panose="02040503050406030204" pitchFamily="18" charset="0"/>
            </a:endParaRPr>
          </a:p>
        </p:txBody>
      </p:sp>
      <p:pic>
        <p:nvPicPr>
          <p:cNvPr id="8" name="Picture 6" descr="Question Mark Gif posted by John Simpson">
            <a:extLst>
              <a:ext uri="{FF2B5EF4-FFF2-40B4-BE49-F238E27FC236}">
                <a16:creationId xmlns:a16="http://schemas.microsoft.com/office/drawing/2014/main" id="{D9120888-C50D-FC6C-207C-A4DB9D14F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4472" y="5307081"/>
            <a:ext cx="1944216" cy="153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5807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20">
            <a:extLst>
              <a:ext uri="{FF2B5EF4-FFF2-40B4-BE49-F238E27FC236}">
                <a16:creationId xmlns:a16="http://schemas.microsoft.com/office/drawing/2014/main" id="{47118E00-203A-4E78-AC85-4C87806898CA}"/>
              </a:ext>
            </a:extLst>
          </p:cNvPr>
          <p:cNvSpPr/>
          <p:nvPr/>
        </p:nvSpPr>
        <p:spPr>
          <a:xfrm>
            <a:off x="361950" y="344487"/>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7" name="TextBox 16"/>
          <p:cNvSpPr txBox="1"/>
          <p:nvPr/>
        </p:nvSpPr>
        <p:spPr>
          <a:xfrm>
            <a:off x="3123649" y="577708"/>
            <a:ext cx="63420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UTM Avo" panose="02040603050506020204" pitchFamily="18" charset="0"/>
                <a:ea typeface="+mn-ea"/>
                <a:cs typeface="+mn-cs"/>
              </a:rPr>
              <a:t>Ý </a:t>
            </a:r>
            <a:r>
              <a:rPr kumimoji="0" lang="en-US" sz="4400" b="1" i="0" u="none" strike="noStrike" kern="1200" cap="none" spc="0" normalizeH="0" baseline="0" noProof="0" dirty="0" err="1">
                <a:ln>
                  <a:noFill/>
                </a:ln>
                <a:solidFill>
                  <a:srgbClr val="FF6600"/>
                </a:solidFill>
                <a:effectLst>
                  <a:outerShdw blurRad="38100" dist="38100" dir="2700000" algn="tl">
                    <a:srgbClr val="000000">
                      <a:alpha val="43137"/>
                    </a:srgbClr>
                  </a:outerShdw>
                </a:effectLst>
                <a:uLnTx/>
                <a:uFillTx/>
                <a:latin typeface="UTM Avo" panose="02040603050506020204" pitchFamily="18" charset="0"/>
                <a:ea typeface="+mn-ea"/>
                <a:cs typeface="+mn-cs"/>
              </a:rPr>
              <a:t>nghĩa</a:t>
            </a:r>
            <a:r>
              <a:rPr kumimoji="0" lang="en-US" sz="44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4400" b="1" i="0" u="none" strike="noStrike" kern="1200" cap="none" spc="0" normalizeH="0" baseline="0" noProof="0" dirty="0" err="1">
                <a:ln>
                  <a:noFill/>
                </a:ln>
                <a:solidFill>
                  <a:srgbClr val="FF6600"/>
                </a:solidFill>
                <a:effectLst>
                  <a:outerShdw blurRad="38100" dist="38100" dir="2700000" algn="tl">
                    <a:srgbClr val="000000">
                      <a:alpha val="43137"/>
                    </a:srgbClr>
                  </a:outerShdw>
                </a:effectLst>
                <a:uLnTx/>
                <a:uFillTx/>
                <a:latin typeface="UTM Avo" panose="02040603050506020204" pitchFamily="18" charset="0"/>
                <a:ea typeface="+mn-ea"/>
                <a:cs typeface="+mn-cs"/>
              </a:rPr>
              <a:t>câu</a:t>
            </a:r>
            <a:r>
              <a:rPr kumimoji="0" lang="en-US" sz="44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4400" b="1" i="0" u="none" strike="noStrike" kern="1200" cap="none" spc="0" normalizeH="0" baseline="0" noProof="0" dirty="0" err="1">
                <a:ln>
                  <a:noFill/>
                </a:ln>
                <a:solidFill>
                  <a:srgbClr val="FF6600"/>
                </a:solidFill>
                <a:effectLst>
                  <a:outerShdw blurRad="38100" dist="38100" dir="2700000" algn="tl">
                    <a:srgbClr val="000000">
                      <a:alpha val="43137"/>
                    </a:srgbClr>
                  </a:outerShdw>
                </a:effectLst>
                <a:uLnTx/>
                <a:uFillTx/>
                <a:latin typeface="UTM Avo" panose="02040603050506020204" pitchFamily="18" charset="0"/>
                <a:ea typeface="+mn-ea"/>
                <a:cs typeface="+mn-cs"/>
              </a:rPr>
              <a:t>chuyện</a:t>
            </a:r>
            <a:endParaRPr kumimoji="0" lang="en-US" sz="44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UTM Avo" panose="02040603050506020204" pitchFamily="18" charset="0"/>
              <a:ea typeface="+mn-ea"/>
              <a:cs typeface="+mn-cs"/>
            </a:endParaRPr>
          </a:p>
        </p:txBody>
      </p:sp>
      <p:grpSp>
        <p:nvGrpSpPr>
          <p:cNvPr id="21" name="Group 20"/>
          <p:cNvGrpSpPr/>
          <p:nvPr/>
        </p:nvGrpSpPr>
        <p:grpSpPr>
          <a:xfrm>
            <a:off x="1381775" y="1597472"/>
            <a:ext cx="9825761" cy="1626990"/>
            <a:chOff x="1381776" y="1437052"/>
            <a:chExt cx="8967538" cy="1626990"/>
          </a:xfrm>
        </p:grpSpPr>
        <p:sp>
          <p:nvSpPr>
            <p:cNvPr id="19" name="TextBox 18"/>
            <p:cNvSpPr txBox="1"/>
            <p:nvPr/>
          </p:nvSpPr>
          <p:spPr>
            <a:xfrm>
              <a:off x="1381776" y="1590569"/>
              <a:ext cx="8967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endParaRPr>
            </a:p>
          </p:txBody>
        </p:sp>
        <p:sp>
          <p:nvSpPr>
            <p:cNvPr id="20" name="Google Shape;117;p2"/>
            <p:cNvSpPr/>
            <p:nvPr/>
          </p:nvSpPr>
          <p:spPr>
            <a:xfrm>
              <a:off x="1413860" y="1437052"/>
              <a:ext cx="8724750" cy="1626990"/>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5B9BD5"/>
                </a:solidFill>
                <a:effectLst/>
                <a:uLnTx/>
                <a:uFillTx/>
                <a:latin typeface="Tahoma"/>
                <a:ea typeface="Tahoma"/>
                <a:cs typeface="Tahoma"/>
                <a:sym typeface="Tahoma"/>
              </a:endParaRPr>
            </a:p>
          </p:txBody>
        </p:sp>
      </p:grpSp>
      <p:pic>
        <p:nvPicPr>
          <p:cNvPr id="3" name="Picture 2">
            <a:extLst>
              <a:ext uri="{FF2B5EF4-FFF2-40B4-BE49-F238E27FC236}">
                <a16:creationId xmlns:a16="http://schemas.microsoft.com/office/drawing/2014/main" id="{F264DAC0-1B51-244F-9E9C-CD67A24E8564}"/>
              </a:ext>
            </a:extLst>
          </p:cNvPr>
          <p:cNvPicPr>
            <a:picLocks noChangeAspect="1"/>
          </p:cNvPicPr>
          <p:nvPr/>
        </p:nvPicPr>
        <p:blipFill>
          <a:blip r:embed="rId2"/>
          <a:stretch>
            <a:fillRect/>
          </a:stretch>
        </p:blipFill>
        <p:spPr>
          <a:xfrm>
            <a:off x="1713029" y="3377979"/>
            <a:ext cx="8967538" cy="3429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C3D52841-1AEA-D8FE-8C7C-246C0F38590F}"/>
              </a:ext>
            </a:extLst>
          </p:cNvPr>
          <p:cNvSpPr txBox="1"/>
          <p:nvPr/>
        </p:nvSpPr>
        <p:spPr>
          <a:xfrm>
            <a:off x="1416930" y="1820391"/>
            <a:ext cx="9916086" cy="1200329"/>
          </a:xfrm>
          <a:prstGeom prst="rect">
            <a:avLst/>
          </a:prstGeom>
          <a:noFill/>
        </p:spPr>
        <p:txBody>
          <a:bodyPr wrap="square">
            <a:spAutoFit/>
          </a:bodyPr>
          <a:lstStyle/>
          <a:p>
            <a:r>
              <a:rPr lang="vi-VN" sz="3600" b="0" i="0" dirty="0">
                <a:solidFill>
                  <a:srgbClr val="000000"/>
                </a:solidFill>
                <a:effectLst/>
                <a:latin typeface="Cambria" panose="02040503050406030204" pitchFamily="18" charset="0"/>
                <a:ea typeface="Cambria" panose="02040503050406030204" pitchFamily="18" charset="0"/>
              </a:rPr>
              <a:t>Anh chị em trong một nhà phải luôn yêu thương nhau, biết lo cho nhau, biết nhường nhịn nhau,… </a:t>
            </a:r>
            <a:endParaRPr lang="vi-VN"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105936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E22229-880C-F9D8-AEF7-2A3867513EC2}"/>
              </a:ext>
            </a:extLst>
          </p:cNvPr>
          <p:cNvSpPr txBox="1"/>
          <p:nvPr/>
        </p:nvSpPr>
        <p:spPr>
          <a:xfrm>
            <a:off x="1055440" y="548680"/>
            <a:ext cx="7632848" cy="4339650"/>
          </a:xfrm>
          <a:prstGeom prst="rect">
            <a:avLst/>
          </a:prstGeom>
          <a:noFill/>
        </p:spPr>
        <p:txBody>
          <a:bodyPr wrap="square" rtlCol="0">
            <a:spAutoFit/>
            <a:scene3d>
              <a:camera prst="orthographicFront"/>
              <a:lightRig rig="threePt" dir="t"/>
            </a:scene3d>
            <a:sp3d extrusionH="57150">
              <a:bevelT h="25400" prst="softRound"/>
            </a:sp3d>
          </a:bodyPr>
          <a:lstStyle/>
          <a:p>
            <a:r>
              <a:rPr lang="en-US" sz="13800" b="1" dirty="0" err="1">
                <a:solidFill>
                  <a:srgbClr val="FF9900"/>
                </a:solidFill>
                <a:latin typeface="UTM Wedding K&amp;T" panose="02040603050506020204" pitchFamily="18" charset="0"/>
              </a:rPr>
              <a:t>Chúc</a:t>
            </a:r>
            <a:r>
              <a:rPr lang="en-US" sz="13800" b="1" dirty="0">
                <a:solidFill>
                  <a:srgbClr val="FF9900"/>
                </a:solidFill>
                <a:latin typeface="UTM Wedding K&amp;T" panose="02040603050506020204" pitchFamily="18" charset="0"/>
              </a:rPr>
              <a:t> </a:t>
            </a:r>
            <a:r>
              <a:rPr lang="en-US" sz="13800" b="1" dirty="0" err="1">
                <a:solidFill>
                  <a:srgbClr val="FF9900"/>
                </a:solidFill>
                <a:latin typeface="UTM Wedding K&amp;T" panose="02040603050506020204" pitchFamily="18" charset="0"/>
              </a:rPr>
              <a:t>em</a:t>
            </a:r>
            <a:r>
              <a:rPr lang="en-US" sz="13800" b="1" dirty="0">
                <a:solidFill>
                  <a:srgbClr val="FF9900"/>
                </a:solidFill>
                <a:latin typeface="UTM Wedding K&amp;T" panose="02040603050506020204" pitchFamily="18" charset="0"/>
              </a:rPr>
              <a:t> </a:t>
            </a:r>
            <a:r>
              <a:rPr lang="en-US" sz="13800" b="1" dirty="0" err="1">
                <a:solidFill>
                  <a:srgbClr val="FF9900"/>
                </a:solidFill>
                <a:latin typeface="UTM Wedding K&amp;T" panose="02040603050506020204" pitchFamily="18" charset="0"/>
              </a:rPr>
              <a:t>học</a:t>
            </a:r>
            <a:r>
              <a:rPr lang="en-US" sz="13800" b="1" dirty="0">
                <a:solidFill>
                  <a:srgbClr val="FF9900"/>
                </a:solidFill>
                <a:latin typeface="UTM Wedding K&amp;T" panose="02040603050506020204" pitchFamily="18" charset="0"/>
              </a:rPr>
              <a:t> </a:t>
            </a:r>
            <a:r>
              <a:rPr lang="en-US" sz="13800" b="1" dirty="0" err="1">
                <a:solidFill>
                  <a:srgbClr val="FF9900"/>
                </a:solidFill>
                <a:latin typeface="UTM Wedding K&amp;T" panose="02040603050506020204" pitchFamily="18" charset="0"/>
              </a:rPr>
              <a:t>tốt</a:t>
            </a:r>
            <a:r>
              <a:rPr lang="en-US" sz="13800" b="1" dirty="0">
                <a:solidFill>
                  <a:srgbClr val="FF9900"/>
                </a:solidFill>
                <a:latin typeface="UTM Wedding K&amp;T" panose="02040603050506020204" pitchFamily="18" charset="0"/>
              </a:rPr>
              <a:t>! </a:t>
            </a:r>
          </a:p>
        </p:txBody>
      </p:sp>
    </p:spTree>
    <p:extLst>
      <p:ext uri="{BB962C8B-B14F-4D97-AF65-F5344CB8AC3E}">
        <p14:creationId xmlns:p14="http://schemas.microsoft.com/office/powerpoint/2010/main" val="549434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E728C8-0C2A-D132-4455-5E297C4C1C03}"/>
              </a:ext>
            </a:extLst>
          </p:cNvPr>
          <p:cNvSpPr txBox="1"/>
          <p:nvPr/>
        </p:nvSpPr>
        <p:spPr>
          <a:xfrm>
            <a:off x="541282" y="382668"/>
            <a:ext cx="10992991" cy="523220"/>
          </a:xfrm>
          <a:prstGeom prst="rect">
            <a:avLst/>
          </a:prstGeom>
          <a:noFill/>
        </p:spPr>
        <p:txBody>
          <a:bodyPr wrap="square" rtlCol="0">
            <a:spAutoFit/>
          </a:bodyPr>
          <a:lstStyle/>
          <a:p>
            <a:pPr algn="just"/>
            <a:r>
              <a:rPr lang="vi-VN" sz="2800" b="1" dirty="0">
                <a:solidFill>
                  <a:srgbClr val="0070C0"/>
                </a:solidFill>
                <a:latin typeface="UTM Avo" panose="02040603050506020204" pitchFamily="18" charset="0"/>
              </a:rPr>
              <a:t>1. </a:t>
            </a:r>
            <a:r>
              <a:rPr lang="vi-VN" sz="2800" b="1" dirty="0">
                <a:latin typeface="UTM Avo" panose="02040603050506020204" pitchFamily="18" charset="0"/>
              </a:rPr>
              <a:t>Dựa vào câu hỏi gợi ý, đoán nội dung trong tranh?</a:t>
            </a:r>
          </a:p>
        </p:txBody>
      </p:sp>
      <p:pic>
        <p:nvPicPr>
          <p:cNvPr id="8" name="Picture 7">
            <a:extLst>
              <a:ext uri="{FF2B5EF4-FFF2-40B4-BE49-F238E27FC236}">
                <a16:creationId xmlns:a16="http://schemas.microsoft.com/office/drawing/2014/main" id="{9B635979-F566-A6D1-79D3-6E7843538658}"/>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47328" y="985156"/>
            <a:ext cx="8424936" cy="5872843"/>
          </a:xfrm>
          <a:prstGeom prst="rect">
            <a:avLst/>
          </a:prstGeom>
        </p:spPr>
      </p:pic>
      <p:pic>
        <p:nvPicPr>
          <p:cNvPr id="14" name="Picture 13">
            <a:extLst>
              <a:ext uri="{FF2B5EF4-FFF2-40B4-BE49-F238E27FC236}">
                <a16:creationId xmlns:a16="http://schemas.microsoft.com/office/drawing/2014/main" id="{8F3ACCAF-35BA-F1D7-F221-E43F9A7F9C9A}"/>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0" b="89980" l="9980" r="90747">
                        <a14:foregroundMark x1="26586" y1="23960" x2="23071" y2="73939"/>
                        <a14:foregroundMark x1="87677" y1="36121" x2="90747" y2="40848"/>
                      </a14:backgroundRemoval>
                    </a14:imgEffect>
                  </a14:imgLayer>
                </a14:imgProps>
              </a:ext>
              <a:ext uri="{28A0092B-C50C-407E-A947-70E740481C1C}">
                <a14:useLocalDpi xmlns:a14="http://schemas.microsoft.com/office/drawing/2010/main" val="0"/>
              </a:ext>
            </a:extLst>
          </a:blip>
          <a:stretch>
            <a:fillRect/>
          </a:stretch>
        </p:blipFill>
        <p:spPr>
          <a:xfrm>
            <a:off x="8480544" y="3212976"/>
            <a:ext cx="4149080" cy="4149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F44BDC-9F05-131F-E1DD-1FB46B3270AC}"/>
              </a:ext>
            </a:extLst>
          </p:cNvPr>
          <p:cNvSpPr/>
          <p:nvPr/>
        </p:nvSpPr>
        <p:spPr>
          <a:xfrm>
            <a:off x="767408" y="980728"/>
            <a:ext cx="5544616" cy="5184576"/>
          </a:xfrm>
          <a:prstGeom prst="roundRect">
            <a:avLst/>
          </a:prstGeom>
          <a:solidFill>
            <a:schemeClr val="bg1"/>
          </a:solid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30FCF1A5-5A5C-3EE0-AAC5-F332E24C3FE8}"/>
              </a:ext>
            </a:extLst>
          </p:cNvPr>
          <p:cNvPicPr>
            <a:picLocks noChangeAspect="1"/>
          </p:cNvPicPr>
          <p:nvPr/>
        </p:nvPicPr>
        <p:blipFill>
          <a:blip r:embed="rId3"/>
          <a:stretch>
            <a:fillRect/>
          </a:stretch>
        </p:blipFill>
        <p:spPr>
          <a:xfrm>
            <a:off x="911424" y="1160748"/>
            <a:ext cx="5256584" cy="48245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87E63E8E-3934-6B9F-F882-3D4C29AB2D6C}"/>
              </a:ext>
            </a:extLst>
          </p:cNvPr>
          <p:cNvSpPr txBox="1"/>
          <p:nvPr/>
        </p:nvSpPr>
        <p:spPr>
          <a:xfrm>
            <a:off x="407368" y="-450"/>
            <a:ext cx="10992991" cy="523220"/>
          </a:xfrm>
          <a:prstGeom prst="rect">
            <a:avLst/>
          </a:prstGeom>
          <a:noFill/>
        </p:spPr>
        <p:txBody>
          <a:bodyPr wrap="square" rtlCol="0">
            <a:spAutoFit/>
          </a:bodyPr>
          <a:lstStyle/>
          <a:p>
            <a:pPr algn="just"/>
            <a:r>
              <a:rPr lang="vi-VN" sz="2800" b="1" dirty="0">
                <a:solidFill>
                  <a:srgbClr val="0070C0"/>
                </a:solidFill>
                <a:latin typeface="UTM Avo" panose="02040603050506020204" pitchFamily="18" charset="0"/>
              </a:rPr>
              <a:t>1. </a:t>
            </a:r>
            <a:r>
              <a:rPr lang="vi-VN" sz="2800" b="1" dirty="0">
                <a:latin typeface="UTM Avo" panose="02040603050506020204" pitchFamily="18" charset="0"/>
              </a:rPr>
              <a:t>Dựa vào câu hỏi gợi ý, đoán nội dung trong tranh?</a:t>
            </a:r>
          </a:p>
        </p:txBody>
      </p:sp>
      <p:pic>
        <p:nvPicPr>
          <p:cNvPr id="4" name="图片 2">
            <a:extLst>
              <a:ext uri="{FF2B5EF4-FFF2-40B4-BE49-F238E27FC236}">
                <a16:creationId xmlns:a16="http://schemas.microsoft.com/office/drawing/2014/main" id="{1247AE6A-103C-698B-048D-8D39F716DD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008" y="276853"/>
            <a:ext cx="4968552" cy="454210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980A4CA0-E246-4A20-59B2-06045A66E735}"/>
              </a:ext>
            </a:extLst>
          </p:cNvPr>
          <p:cNvSpPr txBox="1"/>
          <p:nvPr/>
        </p:nvSpPr>
        <p:spPr>
          <a:xfrm>
            <a:off x="6942094" y="1666096"/>
            <a:ext cx="3420380" cy="2554545"/>
          </a:xfrm>
          <a:prstGeom prst="rect">
            <a:avLst/>
          </a:prstGeom>
          <a:noFill/>
        </p:spPr>
        <p:txBody>
          <a:bodyPr wrap="square" rtlCol="0">
            <a:spAutoFit/>
          </a:bodyPr>
          <a:lstStyle/>
          <a:p>
            <a:pPr algn="ctr"/>
            <a:r>
              <a:rPr lang="vi-VN" sz="4000" b="1" dirty="0">
                <a:solidFill>
                  <a:srgbClr val="0070C0"/>
                </a:solidFill>
                <a:latin typeface="UTM Avo" panose="02040603050506020204" pitchFamily="18" charset="0"/>
              </a:rPr>
              <a:t>Tranh vẽ cảnh hai anh em chia lúa</a:t>
            </a:r>
            <a:endParaRPr lang="vi-VN" sz="4000" b="1" dirty="0">
              <a:latin typeface="UTM Avo" panose="02040603050506020204" pitchFamily="18" charset="0"/>
            </a:endParaRPr>
          </a:p>
        </p:txBody>
      </p:sp>
      <p:pic>
        <p:nvPicPr>
          <p:cNvPr id="9" name="Picture 6" descr="Question Mark Gif posted by John Simpson">
            <a:extLst>
              <a:ext uri="{FF2B5EF4-FFF2-40B4-BE49-F238E27FC236}">
                <a16:creationId xmlns:a16="http://schemas.microsoft.com/office/drawing/2014/main" id="{2569C934-F62B-0F19-3894-D28A96CB1A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9332" y="4437112"/>
            <a:ext cx="2277784" cy="17960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F44BDC-9F05-131F-E1DD-1FB46B3270AC}"/>
              </a:ext>
            </a:extLst>
          </p:cNvPr>
          <p:cNvSpPr/>
          <p:nvPr/>
        </p:nvSpPr>
        <p:spPr>
          <a:xfrm>
            <a:off x="767408" y="980728"/>
            <a:ext cx="5544616" cy="5184576"/>
          </a:xfrm>
          <a:prstGeom prst="roundRect">
            <a:avLst/>
          </a:prstGeom>
          <a:solidFill>
            <a:schemeClr val="bg1"/>
          </a:solid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87E63E8E-3934-6B9F-F882-3D4C29AB2D6C}"/>
              </a:ext>
            </a:extLst>
          </p:cNvPr>
          <p:cNvSpPr txBox="1"/>
          <p:nvPr/>
        </p:nvSpPr>
        <p:spPr>
          <a:xfrm>
            <a:off x="407368" y="-450"/>
            <a:ext cx="10992991"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1.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Dựa vào câu hỏi gợi ý, đoán nội dung trong tranh?</a:t>
            </a:r>
          </a:p>
        </p:txBody>
      </p:sp>
      <p:pic>
        <p:nvPicPr>
          <p:cNvPr id="4" name="图片 2">
            <a:extLst>
              <a:ext uri="{FF2B5EF4-FFF2-40B4-BE49-F238E27FC236}">
                <a16:creationId xmlns:a16="http://schemas.microsoft.com/office/drawing/2014/main" id="{1247AE6A-103C-698B-048D-8D39F716DD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008" y="276853"/>
            <a:ext cx="4968552" cy="454210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980A4CA0-E246-4A20-59B2-06045A66E735}"/>
              </a:ext>
            </a:extLst>
          </p:cNvPr>
          <p:cNvSpPr txBox="1"/>
          <p:nvPr/>
        </p:nvSpPr>
        <p:spPr>
          <a:xfrm>
            <a:off x="6807079" y="1251473"/>
            <a:ext cx="3834426" cy="304698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Tranh vẽ</a:t>
            </a:r>
            <a:r>
              <a:rPr kumimoji="0" lang="vi-VN" sz="3200" b="1" i="0" u="none" strike="noStrike" kern="1200" cap="none" spc="0" normalizeH="0" noProof="0" dirty="0">
                <a:ln>
                  <a:noFill/>
                </a:ln>
                <a:solidFill>
                  <a:srgbClr val="0070C0"/>
                </a:solidFill>
                <a:effectLst/>
                <a:uLnTx/>
                <a:uFillTx/>
                <a:latin typeface="UTM Avo" panose="02040603050506020204" pitchFamily="18" charset="0"/>
                <a:ea typeface="+mn-ea"/>
                <a:cs typeface="+mn-cs"/>
              </a:rPr>
              <a:t> cảnh người em nghĩ tới anh và để phần lúa của mình sang phần người anh</a:t>
            </a:r>
            <a:endParaRPr kumimoji="0" lang="vi-VN"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9" name="Picture 6" descr="Question Mark Gif posted by John Simpson">
            <a:extLst>
              <a:ext uri="{FF2B5EF4-FFF2-40B4-BE49-F238E27FC236}">
                <a16:creationId xmlns:a16="http://schemas.microsoft.com/office/drawing/2014/main" id="{2569C934-F62B-0F19-3894-D28A96CB1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9332" y="4437112"/>
            <a:ext cx="2277784" cy="17960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1EBA0C2-DCDF-6721-98A2-AF27B38F3A06}"/>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974459" y="1111962"/>
            <a:ext cx="5314553" cy="46340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27144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F44BDC-9F05-131F-E1DD-1FB46B3270AC}"/>
              </a:ext>
            </a:extLst>
          </p:cNvPr>
          <p:cNvSpPr/>
          <p:nvPr/>
        </p:nvSpPr>
        <p:spPr>
          <a:xfrm>
            <a:off x="767408" y="980728"/>
            <a:ext cx="5544616" cy="5184576"/>
          </a:xfrm>
          <a:prstGeom prst="roundRect">
            <a:avLst/>
          </a:prstGeom>
          <a:solidFill>
            <a:schemeClr val="bg1"/>
          </a:solid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87E63E8E-3934-6B9F-F882-3D4C29AB2D6C}"/>
              </a:ext>
            </a:extLst>
          </p:cNvPr>
          <p:cNvSpPr txBox="1"/>
          <p:nvPr/>
        </p:nvSpPr>
        <p:spPr>
          <a:xfrm>
            <a:off x="407368" y="-450"/>
            <a:ext cx="10992991"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1.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Dựa vào câu hỏi gợi ý, đoán nội dung trong tranh?</a:t>
            </a:r>
          </a:p>
        </p:txBody>
      </p:sp>
      <p:pic>
        <p:nvPicPr>
          <p:cNvPr id="4" name="图片 2">
            <a:extLst>
              <a:ext uri="{FF2B5EF4-FFF2-40B4-BE49-F238E27FC236}">
                <a16:creationId xmlns:a16="http://schemas.microsoft.com/office/drawing/2014/main" id="{1247AE6A-103C-698B-048D-8D39F716DD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008" y="276853"/>
            <a:ext cx="4968552" cy="4542102"/>
          </a:xfrm>
          <a:prstGeom prst="rect">
            <a:avLst/>
          </a:prstGeom>
          <a:ln>
            <a:noFill/>
          </a:ln>
          <a:effectLst>
            <a:outerShdw blurRad="292100" dist="139700" dir="2700000" algn="tl" rotWithShape="0">
              <a:srgbClr val="333333">
                <a:alpha val="65000"/>
              </a:srgbClr>
            </a:outerShdw>
          </a:effectLst>
        </p:spPr>
      </p:pic>
      <p:pic>
        <p:nvPicPr>
          <p:cNvPr id="9" name="Picture 6" descr="Question Mark Gif posted by John Simpson">
            <a:extLst>
              <a:ext uri="{FF2B5EF4-FFF2-40B4-BE49-F238E27FC236}">
                <a16:creationId xmlns:a16="http://schemas.microsoft.com/office/drawing/2014/main" id="{2569C934-F62B-0F19-3894-D28A96CB1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9332" y="4437112"/>
            <a:ext cx="2277784" cy="1796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1210EA3-4BE9-F72B-208C-6FD922503B54}"/>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983432" y="1124744"/>
            <a:ext cx="5112568" cy="48965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D11DEDA9-E6CA-20F0-A24E-35BAA68BFA12}"/>
              </a:ext>
            </a:extLst>
          </p:cNvPr>
          <p:cNvSpPr txBox="1"/>
          <p:nvPr/>
        </p:nvSpPr>
        <p:spPr>
          <a:xfrm>
            <a:off x="6807079" y="1251473"/>
            <a:ext cx="3834426" cy="304698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Tranh vẽ</a:t>
            </a:r>
            <a:r>
              <a:rPr kumimoji="0" lang="vi-VN" sz="3200" b="1" i="0" u="none" strike="noStrike" kern="1200" cap="none" spc="0" normalizeH="0" noProof="0" dirty="0">
                <a:ln>
                  <a:noFill/>
                </a:ln>
                <a:solidFill>
                  <a:srgbClr val="0070C0"/>
                </a:solidFill>
                <a:effectLst/>
                <a:uLnTx/>
                <a:uFillTx/>
                <a:latin typeface="UTM Avo" panose="02040603050506020204" pitchFamily="18" charset="0"/>
                <a:ea typeface="+mn-ea"/>
                <a:cs typeface="+mn-cs"/>
              </a:rPr>
              <a:t> cảnh người anh nghĩ tới em và để phần lúa của mình sang phần người em</a:t>
            </a:r>
            <a:endParaRPr kumimoji="0" lang="vi-VN"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3348392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F44BDC-9F05-131F-E1DD-1FB46B3270AC}"/>
              </a:ext>
            </a:extLst>
          </p:cNvPr>
          <p:cNvSpPr/>
          <p:nvPr/>
        </p:nvSpPr>
        <p:spPr>
          <a:xfrm>
            <a:off x="767408" y="980728"/>
            <a:ext cx="5544616" cy="5184576"/>
          </a:xfrm>
          <a:prstGeom prst="roundRect">
            <a:avLst/>
          </a:prstGeom>
          <a:solidFill>
            <a:schemeClr val="bg1"/>
          </a:solid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87E63E8E-3934-6B9F-F882-3D4C29AB2D6C}"/>
              </a:ext>
            </a:extLst>
          </p:cNvPr>
          <p:cNvSpPr txBox="1"/>
          <p:nvPr/>
        </p:nvSpPr>
        <p:spPr>
          <a:xfrm>
            <a:off x="407368" y="-450"/>
            <a:ext cx="10992991"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1.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Dựa vào câu hỏi gợi ý, đoán nội dung trong tranh?</a:t>
            </a:r>
          </a:p>
        </p:txBody>
      </p:sp>
      <p:pic>
        <p:nvPicPr>
          <p:cNvPr id="4" name="图片 2">
            <a:extLst>
              <a:ext uri="{FF2B5EF4-FFF2-40B4-BE49-F238E27FC236}">
                <a16:creationId xmlns:a16="http://schemas.microsoft.com/office/drawing/2014/main" id="{1247AE6A-103C-698B-048D-8D39F716DD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008" y="276853"/>
            <a:ext cx="5616624" cy="4542102"/>
          </a:xfrm>
          <a:prstGeom prst="rect">
            <a:avLst/>
          </a:prstGeom>
          <a:ln>
            <a:noFill/>
          </a:ln>
          <a:effectLst>
            <a:outerShdw blurRad="292100" dist="139700" dir="2700000" algn="tl" rotWithShape="0">
              <a:srgbClr val="333333">
                <a:alpha val="65000"/>
              </a:srgbClr>
            </a:outerShdw>
          </a:effectLst>
        </p:spPr>
      </p:pic>
      <p:pic>
        <p:nvPicPr>
          <p:cNvPr id="9" name="Picture 6" descr="Question Mark Gif posted by John Simpson">
            <a:extLst>
              <a:ext uri="{FF2B5EF4-FFF2-40B4-BE49-F238E27FC236}">
                <a16:creationId xmlns:a16="http://schemas.microsoft.com/office/drawing/2014/main" id="{2569C934-F62B-0F19-3894-D28A96CB1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9332" y="4437112"/>
            <a:ext cx="2277784" cy="17960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11DEDA9-E6CA-20F0-A24E-35BAA68BFA12}"/>
              </a:ext>
            </a:extLst>
          </p:cNvPr>
          <p:cNvSpPr txBox="1"/>
          <p:nvPr/>
        </p:nvSpPr>
        <p:spPr>
          <a:xfrm>
            <a:off x="6807078" y="1251473"/>
            <a:ext cx="4329481" cy="304698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Tranh vẽ cảnh hai anh em xúc</a:t>
            </a:r>
            <a:r>
              <a:rPr kumimoji="0" lang="vi-VN" sz="3200" b="1" i="0" u="none" strike="noStrike" kern="1200" cap="none" spc="0" normalizeH="0" noProof="0" dirty="0">
                <a:ln>
                  <a:noFill/>
                </a:ln>
                <a:solidFill>
                  <a:srgbClr val="0070C0"/>
                </a:solidFill>
                <a:effectLst/>
                <a:uLnTx/>
                <a:uFillTx/>
                <a:latin typeface="UTM Avo" panose="02040603050506020204" pitchFamily="18" charset="0"/>
                <a:ea typeface="+mn-ea"/>
                <a:cs typeface="+mn-cs"/>
              </a:rPr>
              <a:t> động ôm lấy nhau, khi biết chuyện hai anh em ôm chầm lấy nhau</a:t>
            </a:r>
            <a:endParaRPr kumimoji="0" lang="vi-VN"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3" name="Picture 2">
            <a:extLst>
              <a:ext uri="{FF2B5EF4-FFF2-40B4-BE49-F238E27FC236}">
                <a16:creationId xmlns:a16="http://schemas.microsoft.com/office/drawing/2014/main" id="{4C223A69-25B9-C434-5092-C1887550BCC0}"/>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Lst>
          </a:blip>
          <a:srcRect l="1" r="-2717" b="-4167"/>
          <a:stretch/>
        </p:blipFill>
        <p:spPr>
          <a:xfrm>
            <a:off x="992435" y="967264"/>
            <a:ext cx="5103565" cy="54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112509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4">
            <a:extLst>
              <a:ext uri="{FF2B5EF4-FFF2-40B4-BE49-F238E27FC236}">
                <a16:creationId xmlns:a16="http://schemas.microsoft.com/office/drawing/2014/main" id="{FA69A1D2-A7B7-A59C-3D9B-3B064082A896}"/>
              </a:ext>
            </a:extLst>
          </p:cNvPr>
          <p:cNvSpPr txBox="1"/>
          <p:nvPr/>
        </p:nvSpPr>
        <p:spPr>
          <a:xfrm>
            <a:off x="4799856" y="0"/>
            <a:ext cx="4747936" cy="584775"/>
          </a:xfrm>
          <a:prstGeom prst="rect">
            <a:avLst/>
          </a:prstGeom>
          <a:noFill/>
        </p:spPr>
        <p:txBody>
          <a:bodyPr wrap="square" rtlCol="0">
            <a:spAutoFit/>
          </a:bodyPr>
          <a:lstStyle/>
          <a:p>
            <a:pPr defTabSz="457200"/>
            <a:r>
              <a:rPr lang="en-US" altLang="zh-CN" sz="3200" dirty="0">
                <a:ln>
                  <a:solidFill>
                    <a:sysClr val="windowText" lastClr="000000"/>
                  </a:solidFill>
                </a:ln>
                <a:solidFill>
                  <a:srgbClr val="FFC000"/>
                </a:solidFill>
                <a:latin typeface="UTM Cookies" panose="02040603050506020204" pitchFamily="18" charset="0"/>
                <a:ea typeface="包图小白体" panose="02010601030101010101" pitchFamily="2" charset="-122"/>
              </a:rPr>
              <a:t>Nghe </a:t>
            </a:r>
            <a:r>
              <a:rPr lang="en-US" altLang="zh-CN" sz="3200" dirty="0" err="1">
                <a:ln>
                  <a:solidFill>
                    <a:sysClr val="windowText" lastClr="000000"/>
                  </a:solidFill>
                </a:ln>
                <a:solidFill>
                  <a:srgbClr val="FFC000"/>
                </a:solidFill>
                <a:latin typeface="UTM Cookies" panose="02040603050506020204" pitchFamily="18" charset="0"/>
                <a:ea typeface="包图小白体" panose="02010601030101010101" pitchFamily="2" charset="-122"/>
              </a:rPr>
              <a:t>kể</a:t>
            </a:r>
            <a:r>
              <a:rPr lang="en-US" altLang="zh-CN" sz="3200" dirty="0">
                <a:ln>
                  <a:solidFill>
                    <a:sysClr val="windowText" lastClr="000000"/>
                  </a:solidFill>
                </a:ln>
                <a:solidFill>
                  <a:srgbClr val="FFC000"/>
                </a:solidFill>
                <a:latin typeface="UTM Cookies" panose="02040603050506020204" pitchFamily="18" charset="0"/>
                <a:ea typeface="包图小白体" panose="02010601030101010101" pitchFamily="2" charset="-122"/>
              </a:rPr>
              <a:t> </a:t>
            </a:r>
            <a:r>
              <a:rPr lang="en-US" altLang="zh-CN" sz="3200" dirty="0" err="1">
                <a:ln>
                  <a:solidFill>
                    <a:sysClr val="windowText" lastClr="000000"/>
                  </a:solidFill>
                </a:ln>
                <a:solidFill>
                  <a:srgbClr val="FFC000"/>
                </a:solidFill>
                <a:latin typeface="UTM Cookies" panose="02040603050506020204" pitchFamily="18" charset="0"/>
                <a:ea typeface="包图小白体" panose="02010601030101010101" pitchFamily="2" charset="-122"/>
              </a:rPr>
              <a:t>chuyện</a:t>
            </a:r>
            <a:endParaRPr lang="zh-CN" altLang="en-US" sz="3200" dirty="0">
              <a:ln>
                <a:solidFill>
                  <a:sysClr val="windowText" lastClr="000000"/>
                </a:solidFill>
              </a:ln>
              <a:solidFill>
                <a:srgbClr val="FFC000"/>
              </a:solidFill>
              <a:latin typeface="UTM Cookies" panose="02040603050506020204" pitchFamily="18" charset="0"/>
              <a:ea typeface="包图小白体" panose="02010601030101010101" pitchFamily="2" charset="-122"/>
            </a:endParaRPr>
          </a:p>
        </p:txBody>
      </p:sp>
      <p:pic>
        <p:nvPicPr>
          <p:cNvPr id="11" name="hai-anh-em-ke-chuyen-lop-2-sach-ket-noi-tri-thuc">
            <a:hlinkClick r:id="" action="ppaction://media"/>
            <a:extLst>
              <a:ext uri="{FF2B5EF4-FFF2-40B4-BE49-F238E27FC236}">
                <a16:creationId xmlns:a16="http://schemas.microsoft.com/office/drawing/2014/main" id="{84F079C0-D369-ED26-CF8D-CF97E658F5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846" y="604694"/>
            <a:ext cx="12051818" cy="62533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605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1"/>
                </p:tgtEl>
              </p:cMediaNode>
            </p:video>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BCB2AD4F-0780-E0DC-56B5-CF43E22BF728}"/>
              </a:ext>
            </a:extLst>
          </p:cNvPr>
          <p:cNvSpPr txBox="1"/>
          <p:nvPr/>
        </p:nvSpPr>
        <p:spPr>
          <a:xfrm>
            <a:off x="2063552" y="-30507"/>
            <a:ext cx="8712968" cy="1015663"/>
          </a:xfrm>
          <a:prstGeom prst="rect">
            <a:avLst/>
          </a:prstGeom>
          <a:noFill/>
        </p:spPr>
        <p:txBody>
          <a:bodyPr wrap="square" rtlCol="0">
            <a:spAutoFit/>
          </a:bodyPr>
          <a:lstStyle/>
          <a:p>
            <a:pPr defTabSz="457200"/>
            <a:r>
              <a:rPr lang="en-US" altLang="zh-CN" sz="6000" dirty="0" err="1">
                <a:ln>
                  <a:solidFill>
                    <a:sysClr val="windowText" lastClr="000000"/>
                  </a:solidFill>
                </a:ln>
                <a:solidFill>
                  <a:srgbClr val="FFC000"/>
                </a:solidFill>
                <a:latin typeface="UTM Cookies" panose="02040603050506020204" pitchFamily="18" charset="0"/>
                <a:ea typeface="包图小白体" panose="02010601030101010101" pitchFamily="2" charset="-122"/>
              </a:rPr>
              <a:t>Kể</a:t>
            </a:r>
            <a:r>
              <a:rPr lang="en-US" altLang="zh-CN" sz="6000" dirty="0">
                <a:ln>
                  <a:solidFill>
                    <a:sysClr val="windowText" lastClr="000000"/>
                  </a:solidFill>
                </a:ln>
                <a:solidFill>
                  <a:srgbClr val="FFC000"/>
                </a:solidFill>
                <a:latin typeface="UTM Cookies" panose="02040603050506020204" pitchFamily="18" charset="0"/>
                <a:ea typeface="包图小白体" panose="02010601030101010101" pitchFamily="2" charset="-122"/>
              </a:rPr>
              <a:t> </a:t>
            </a:r>
            <a:r>
              <a:rPr lang="en-US" altLang="zh-CN" sz="6000" dirty="0" err="1">
                <a:ln>
                  <a:solidFill>
                    <a:sysClr val="windowText" lastClr="000000"/>
                  </a:solidFill>
                </a:ln>
                <a:solidFill>
                  <a:srgbClr val="FFC000"/>
                </a:solidFill>
                <a:latin typeface="UTM Cookies" panose="02040603050506020204" pitchFamily="18" charset="0"/>
                <a:ea typeface="包图小白体" panose="02010601030101010101" pitchFamily="2" charset="-122"/>
              </a:rPr>
              <a:t>chuyện</a:t>
            </a:r>
            <a:r>
              <a:rPr lang="en-US" altLang="zh-CN" sz="6000" dirty="0">
                <a:ln>
                  <a:solidFill>
                    <a:sysClr val="windowText" lastClr="000000"/>
                  </a:solidFill>
                </a:ln>
                <a:solidFill>
                  <a:srgbClr val="FFC000"/>
                </a:solidFill>
                <a:latin typeface="UTM Cookies" panose="02040603050506020204" pitchFamily="18" charset="0"/>
                <a:ea typeface="包图小白体" panose="02010601030101010101" pitchFamily="2" charset="-122"/>
              </a:rPr>
              <a:t> </a:t>
            </a:r>
            <a:r>
              <a:rPr lang="en-US" altLang="zh-CN" sz="6000" dirty="0" err="1">
                <a:ln>
                  <a:solidFill>
                    <a:sysClr val="windowText" lastClr="000000"/>
                  </a:solidFill>
                </a:ln>
                <a:solidFill>
                  <a:srgbClr val="FFC000"/>
                </a:solidFill>
                <a:latin typeface="UTM Cookies" panose="02040603050506020204" pitchFamily="18" charset="0"/>
                <a:ea typeface="包图小白体" panose="02010601030101010101" pitchFamily="2" charset="-122"/>
              </a:rPr>
              <a:t>theo</a:t>
            </a:r>
            <a:r>
              <a:rPr lang="en-US" altLang="zh-CN" sz="6000" dirty="0">
                <a:ln>
                  <a:solidFill>
                    <a:sysClr val="windowText" lastClr="000000"/>
                  </a:solidFill>
                </a:ln>
                <a:solidFill>
                  <a:srgbClr val="FFC000"/>
                </a:solidFill>
                <a:latin typeface="UTM Cookies" panose="02040603050506020204" pitchFamily="18" charset="0"/>
                <a:ea typeface="包图小白体" panose="02010601030101010101" pitchFamily="2" charset="-122"/>
              </a:rPr>
              <a:t> </a:t>
            </a:r>
            <a:r>
              <a:rPr lang="en-US" altLang="zh-CN" sz="6000" dirty="0" err="1">
                <a:ln>
                  <a:solidFill>
                    <a:sysClr val="windowText" lastClr="000000"/>
                  </a:solidFill>
                </a:ln>
                <a:solidFill>
                  <a:srgbClr val="FFC000"/>
                </a:solidFill>
                <a:latin typeface="UTM Cookies" panose="02040603050506020204" pitchFamily="18" charset="0"/>
                <a:ea typeface="包图小白体" panose="02010601030101010101" pitchFamily="2" charset="-122"/>
              </a:rPr>
              <a:t>tranh</a:t>
            </a:r>
            <a:endParaRPr lang="zh-CN" altLang="en-US" sz="6000" dirty="0">
              <a:ln>
                <a:solidFill>
                  <a:sysClr val="windowText" lastClr="000000"/>
                </a:solidFill>
              </a:ln>
              <a:solidFill>
                <a:srgbClr val="FFC000"/>
              </a:solidFill>
              <a:latin typeface="UTM Cookies" panose="02040603050506020204" pitchFamily="18" charset="0"/>
              <a:ea typeface="包图小白体" panose="02010601030101010101" pitchFamily="2" charset="-122"/>
            </a:endParaRPr>
          </a:p>
        </p:txBody>
      </p:sp>
      <p:pic>
        <p:nvPicPr>
          <p:cNvPr id="4" name="Picture 3">
            <a:extLst>
              <a:ext uri="{FF2B5EF4-FFF2-40B4-BE49-F238E27FC236}">
                <a16:creationId xmlns:a16="http://schemas.microsoft.com/office/drawing/2014/main" id="{8F4CCF01-116E-85CE-263C-7111D78B4D16}"/>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47328" y="985156"/>
            <a:ext cx="8424936" cy="5872843"/>
          </a:xfrm>
          <a:prstGeom prst="rect">
            <a:avLst/>
          </a:prstGeom>
        </p:spPr>
      </p:pic>
      <p:pic>
        <p:nvPicPr>
          <p:cNvPr id="6" name="Picture 5">
            <a:extLst>
              <a:ext uri="{FF2B5EF4-FFF2-40B4-BE49-F238E27FC236}">
                <a16:creationId xmlns:a16="http://schemas.microsoft.com/office/drawing/2014/main" id="{DEAA31CE-93A0-D73A-6977-EACAB446E83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0" b="89980" l="9980" r="90747">
                        <a14:foregroundMark x1="26586" y1="23960" x2="23071" y2="73939"/>
                        <a14:foregroundMark x1="87677" y1="36121" x2="90747" y2="40848"/>
                      </a14:backgroundRemoval>
                    </a14:imgEffect>
                  </a14:imgLayer>
                </a14:imgProps>
              </a:ext>
              <a:ext uri="{28A0092B-C50C-407E-A947-70E740481C1C}">
                <a14:useLocalDpi xmlns:a14="http://schemas.microsoft.com/office/drawing/2010/main" val="0"/>
              </a:ext>
            </a:extLst>
          </a:blip>
          <a:stretch>
            <a:fillRect/>
          </a:stretch>
        </p:blipFill>
        <p:spPr>
          <a:xfrm>
            <a:off x="8480544" y="3212976"/>
            <a:ext cx="4149080" cy="4149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F44BDC-9F05-131F-E1DD-1FB46B3270AC}"/>
              </a:ext>
            </a:extLst>
          </p:cNvPr>
          <p:cNvSpPr/>
          <p:nvPr/>
        </p:nvSpPr>
        <p:spPr>
          <a:xfrm>
            <a:off x="767408" y="980728"/>
            <a:ext cx="5544616" cy="5184576"/>
          </a:xfrm>
          <a:prstGeom prst="roundRect">
            <a:avLst/>
          </a:prstGeom>
          <a:solidFill>
            <a:schemeClr val="bg1"/>
          </a:solid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30FCF1A5-5A5C-3EE0-AAC5-F332E24C3FE8}"/>
              </a:ext>
            </a:extLst>
          </p:cNvPr>
          <p:cNvPicPr>
            <a:picLocks noChangeAspect="1"/>
          </p:cNvPicPr>
          <p:nvPr/>
        </p:nvPicPr>
        <p:blipFill>
          <a:blip r:embed="rId3"/>
          <a:stretch>
            <a:fillRect/>
          </a:stretch>
        </p:blipFill>
        <p:spPr>
          <a:xfrm>
            <a:off x="911424" y="1160748"/>
            <a:ext cx="5256584" cy="48245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87E63E8E-3934-6B9F-F882-3D4C29AB2D6C}"/>
              </a:ext>
            </a:extLst>
          </p:cNvPr>
          <p:cNvSpPr txBox="1"/>
          <p:nvPr/>
        </p:nvSpPr>
        <p:spPr>
          <a:xfrm>
            <a:off x="473949" y="0"/>
            <a:ext cx="10992991"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1.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Kể</a:t>
            </a:r>
            <a:r>
              <a:rPr kumimoji="0" lang="vi-VN" sz="2800" b="1" i="0" u="none" strike="noStrike" kern="1200" cap="none" spc="0" normalizeH="0" noProof="0" dirty="0">
                <a:ln>
                  <a:noFill/>
                </a:ln>
                <a:solidFill>
                  <a:prstClr val="black"/>
                </a:solidFill>
                <a:effectLst/>
                <a:uLnTx/>
                <a:uFillTx/>
                <a:latin typeface="UTM Avo" panose="02040603050506020204" pitchFamily="18" charset="0"/>
                <a:ea typeface="+mn-ea"/>
                <a:cs typeface="+mn-cs"/>
              </a:rPr>
              <a:t> lại câu chuyện theo tranh</a:t>
            </a:r>
            <a:endPar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9" name="Picture 6" descr="Question Mark Gif posted by John Simpson">
            <a:extLst>
              <a:ext uri="{FF2B5EF4-FFF2-40B4-BE49-F238E27FC236}">
                <a16:creationId xmlns:a16="http://schemas.microsoft.com/office/drawing/2014/main" id="{2569C934-F62B-0F19-3894-D28A96CB1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9332" y="4437112"/>
            <a:ext cx="2277784" cy="17960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BCC09B2-D9E8-7FDC-D640-0F2357018D6D}"/>
              </a:ext>
            </a:extLst>
          </p:cNvPr>
          <p:cNvSpPr txBox="1"/>
          <p:nvPr/>
        </p:nvSpPr>
        <p:spPr>
          <a:xfrm>
            <a:off x="6430820" y="1024072"/>
            <a:ext cx="5256584" cy="3416320"/>
          </a:xfrm>
          <a:prstGeom prst="rect">
            <a:avLst/>
          </a:prstGeom>
          <a:noFill/>
        </p:spPr>
        <p:txBody>
          <a:bodyPr wrap="square">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Ở cánh đồng nọ, có hai anh em cày chung một đám ruộng. Ngày mùa đến, họ gặt lúa và chất thành hai đống bằng nhau, để cả ở ngoài đồng.</a:t>
            </a:r>
            <a:endParaRPr lang="vi-VN"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577407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DOC_GUID" val="{6bc8d809-90fe-4e42-b7ed-838a9723ded0}"/>
  <p:tag name="ISPRING_PRESENTATION_TITLE" val="人教版一年级语文影子PPT课件"/>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1">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1">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385</Words>
  <Application>Microsoft Office PowerPoint</Application>
  <PresentationFormat>Widescreen</PresentationFormat>
  <Paragraphs>35</Paragraphs>
  <Slides>14</Slides>
  <Notes>12</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14</vt:i4>
      </vt:variant>
    </vt:vector>
  </HeadingPairs>
  <TitlesOfParts>
    <vt:vector size="31" baseType="lpstr">
      <vt:lpstr>Times New Roman</vt:lpstr>
      <vt:lpstr>Calibri</vt:lpstr>
      <vt:lpstr>SVN-Newton</vt:lpstr>
      <vt:lpstr>#9Slide07 Altus</vt:lpstr>
      <vt:lpstr>Calibri Light</vt:lpstr>
      <vt:lpstr>#9Slide07 HoneyCream</vt:lpstr>
      <vt:lpstr>#9Slide05 VL Fadilla</vt:lpstr>
      <vt:lpstr>UTM Cookies</vt:lpstr>
      <vt:lpstr>UTM Wedding K&amp;T</vt:lpstr>
      <vt:lpstr>Cambria</vt:lpstr>
      <vt:lpstr>Arial</vt:lpstr>
      <vt:lpstr>UTM Avo</vt:lpstr>
      <vt:lpstr>Tahoma</vt:lpstr>
      <vt:lpstr>1_1</vt:lpstr>
      <vt:lpstr>自定义设计方案</vt:lpstr>
      <vt:lpstr>2_1</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微软公司</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人教版一年级语文影子PPT课件</dc:title>
  <dc:creator>Administrator</dc:creator>
  <cp:lastModifiedBy>Admin</cp:lastModifiedBy>
  <cp:revision>432</cp:revision>
  <dcterms:created xsi:type="dcterms:W3CDTF">2016-03-25T01:23:00Z</dcterms:created>
  <dcterms:modified xsi:type="dcterms:W3CDTF">2023-11-15T06:08:11Z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2052-11.1.0.8573</vt:lpwstr>
  </property>
</Properties>
</file>