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25" r:id="rId3"/>
  </p:sldMasterIdLst>
  <p:sldIdLst>
    <p:sldId id="259" r:id="rId4"/>
    <p:sldId id="258" r:id="rId5"/>
    <p:sldId id="281" r:id="rId6"/>
    <p:sldId id="261" r:id="rId7"/>
    <p:sldId id="266" r:id="rId8"/>
    <p:sldId id="267" r:id="rId9"/>
    <p:sldId id="269" r:id="rId10"/>
    <p:sldId id="270" r:id="rId11"/>
    <p:sldId id="272" r:id="rId12"/>
    <p:sldId id="273" r:id="rId13"/>
    <p:sldId id="276" r:id="rId14"/>
    <p:sldId id="27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336278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54736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403179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3D1E557-4C8E-4D39-9F56-BB8E194945C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1241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5D5674-EEE3-4467-84B0-3DB20917C8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6230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B41A0F0-5A2D-45A0-9E78-379D65EBED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0574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E34A70B-5C47-401B-911C-94790E9030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0377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474FCF2-C267-4E85-88FD-DB35E45436D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339721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3039144-9EB9-40F3-8B60-6EFC01A8A1A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9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BBEAE1BB-F229-4BE0-A1DE-AF6753FD33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666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D8C5736C-1AB9-46A6-A635-9DB7E2EE8D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365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F67FF1-BCED-448C-90CB-A0C937DEB4D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38508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56DFCA0-10B7-4FAE-A353-BEC0F7134CA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890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A43AD9-8F0E-488F-8D9E-9744F656055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5565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06B4114-F1F7-4F60-B0AC-D073E8F0C5A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74853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43D1E557-4C8E-4D39-9F56-BB8E194945C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886607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65D5674-EEE3-4467-84B0-3DB20917C81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27546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B41A0F0-5A2D-45A0-9E78-379D65EBED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511086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9E34A70B-5C47-401B-911C-94790E9030D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3936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B474FCF2-C267-4E85-88FD-DB35E45436D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3042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D3039144-9EB9-40F3-8B60-6EFC01A8A1A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831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BBEAE1BB-F229-4BE0-A1DE-AF6753FD33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00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F67FF1-BCED-448C-90CB-A0C937DEB4D7}" type="datetimeFigureOut">
              <a:rPr lang="en-US" smtClean="0"/>
              <a:t>29/11/2025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78489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D8C5736C-1AB9-46A6-A635-9DB7E2EE8D3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90063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756DFCA0-10B7-4FAE-A353-BEC0F7134CA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09727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2FA43AD9-8F0E-488F-8D9E-9744F656055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46678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06B4114-F1F7-4F60-B0AC-D073E8F0C5A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652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72181A-EE78-4970-B050-2F7912EFDB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061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67FF1-BCED-448C-90CB-A0C937DEB4D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91638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F67FF1-BCED-448C-90CB-A0C937DEB4D7}" type="datetimeFigureOut">
              <a:rPr lang="en-US" smtClean="0"/>
              <a:t>29/11/2025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183213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F67FF1-BCED-448C-90CB-A0C937DEB4D7}" type="datetimeFigureOut">
              <a:rPr lang="en-US" smtClean="0"/>
              <a:t>29/11/2025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3740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67FF1-BCED-448C-90CB-A0C937DEB4D7}" type="datetimeFigureOut">
              <a:rPr lang="en-US" smtClean="0"/>
              <a:t>29/11/2025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241057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00574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F67FF1-BCED-448C-90CB-A0C937DEB4D7}" type="datetimeFigureOut">
              <a:rPr lang="en-US" smtClean="0"/>
              <a:t>29/11/2025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DFA47-0BD3-4168-9FBA-D43960448C72}" type="slidenum">
              <a:rPr lang="en-US" smtClean="0"/>
              <a:t>‹#›</a:t>
            </a:fld>
            <a:endParaRPr lang="en-US"/>
          </a:p>
        </p:txBody>
      </p:sp>
    </p:spTree>
    <p:extLst>
      <p:ext uri="{BB962C8B-B14F-4D97-AF65-F5344CB8AC3E}">
        <p14:creationId xmlns:p14="http://schemas.microsoft.com/office/powerpoint/2010/main" val="116135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29/11/2025</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294973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29/11/2025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2908860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F67FF1-BCED-448C-90CB-A0C937DEB4D7}" type="datetimeFigureOut">
              <a:rPr lang="en-US" smtClean="0"/>
              <a:t>29/11/2025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DFA47-0BD3-4168-9FBA-D43960448C72}" type="slidenum">
              <a:rPr lang="en-US" smtClean="0"/>
              <a:t>‹#›</a:t>
            </a:fld>
            <a:endParaRPr lang="en-US"/>
          </a:p>
        </p:txBody>
      </p:sp>
    </p:spTree>
    <p:extLst>
      <p:ext uri="{BB962C8B-B14F-4D97-AF65-F5344CB8AC3E}">
        <p14:creationId xmlns:p14="http://schemas.microsoft.com/office/powerpoint/2010/main" val="38895040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34.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4.png"/><Relationship Id="rId5" Type="http://schemas.openxmlformats.org/officeDocument/2006/relationships/image" Target="../media/image17.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6.mp3"/><Relationship Id="rId7" Type="http://schemas.openxmlformats.org/officeDocument/2006/relationships/image" Target="../media/image5.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png"/><Relationship Id="rId5" Type="http://schemas.openxmlformats.org/officeDocument/2006/relationships/slideLayout" Target="../slideLayouts/slideLayout24.xml"/><Relationship Id="rId4" Type="http://schemas.openxmlformats.org/officeDocument/2006/relationships/audio" Target="../media/media6.mp3"/></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108" name="Text Box 26"/>
          <p:cNvSpPr txBox="1">
            <a:spLocks noChangeArrowheads="1"/>
          </p:cNvSpPr>
          <p:nvPr/>
        </p:nvSpPr>
        <p:spPr bwMode="gray">
          <a:xfrm>
            <a:off x="1347339" y="1052736"/>
            <a:ext cx="64356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ctr" eaLnBrk="0" fontAlgn="base" hangingPunct="0">
              <a:spcBef>
                <a:spcPct val="0"/>
              </a:spcBef>
              <a:spcAft>
                <a:spcPct val="0"/>
              </a:spcAft>
            </a:pPr>
            <a:r>
              <a:rPr lang="en-US" sz="2800" b="1">
                <a:solidFill>
                  <a:srgbClr val="0000FF"/>
                </a:solidFill>
                <a:cs typeface="Times New Roman" pitchFamily="18" charset="0"/>
              </a:rPr>
              <a:t>TRÒ CHƠI </a:t>
            </a:r>
            <a:r>
              <a:rPr lang="en-US" sz="2800" b="1">
                <a:solidFill>
                  <a:srgbClr val="FF0000"/>
                </a:solidFill>
                <a:cs typeface="Times New Roman" pitchFamily="18" charset="0"/>
              </a:rPr>
              <a:t>“BÔNG HOA TẶNG BẠN”</a:t>
            </a:r>
          </a:p>
        </p:txBody>
      </p:sp>
      <p:sp>
        <p:nvSpPr>
          <p:cNvPr id="4119" name="AutoShape 151" descr="Kết quả hình ảnh cho rong rắn lên mấy"/>
          <p:cNvSpPr>
            <a:spLocks noChangeAspect="1" noChangeArrowheads="1"/>
          </p:cNvSpPr>
          <p:nvPr/>
        </p:nvSpPr>
        <p:spPr bwMode="auto">
          <a:xfrm>
            <a:off x="4541576" y="-144463"/>
            <a:ext cx="305593"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endParaRPr lang="en-US">
              <a:solidFill>
                <a:srgbClr val="000000"/>
              </a:solidFill>
              <a:latin typeface="Times New Roman" pitchFamily="18" charset="0"/>
            </a:endParaRPr>
          </a:p>
        </p:txBody>
      </p:sp>
      <p:sp>
        <p:nvSpPr>
          <p:cNvPr id="104" name="Text Box 26"/>
          <p:cNvSpPr txBox="1">
            <a:spLocks noChangeArrowheads="1"/>
          </p:cNvSpPr>
          <p:nvPr/>
        </p:nvSpPr>
        <p:spPr bwMode="gray">
          <a:xfrm>
            <a:off x="1403648" y="2276872"/>
            <a:ext cx="64087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just" eaLnBrk="0" fontAlgn="base" hangingPunct="0">
              <a:spcBef>
                <a:spcPct val="0"/>
              </a:spcBef>
              <a:spcAft>
                <a:spcPct val="0"/>
              </a:spcAft>
            </a:pPr>
            <a:r>
              <a:rPr lang="en-US" sz="2400" b="1">
                <a:solidFill>
                  <a:srgbClr val="0000FF"/>
                </a:solidFill>
                <a:cs typeface="Times New Roman" pitchFamily="18" charset="0"/>
              </a:rPr>
              <a:t>Thể lệ: </a:t>
            </a:r>
            <a:r>
              <a:rPr lang="en-US" sz="2400">
                <a:solidFill>
                  <a:srgbClr val="000000"/>
                </a:solidFill>
                <a:cs typeface="Times New Roman" pitchFamily="18" charset="0"/>
              </a:rPr>
              <a:t>HS vừa hát vừa chuyền bông hoa cho đến hết bài. Người cuối cùng nhận hoa sẽ thực hiện yêu cầu “tặng hoa và gửi một lời chúc đến người bạn mình yêu thích nhất trong lớp” </a:t>
            </a:r>
            <a:endParaRPr lang="en-US" sz="2400" b="1">
              <a:solidFill>
                <a:srgbClr val="000000"/>
              </a:solidFill>
              <a:cs typeface="Times New Roman" pitchFamily="18" charset="0"/>
            </a:endParaRPr>
          </a:p>
        </p:txBody>
      </p:sp>
    </p:spTree>
    <p:extLst>
      <p:ext uri="{BB962C8B-B14F-4D97-AF65-F5344CB8AC3E}">
        <p14:creationId xmlns:p14="http://schemas.microsoft.com/office/powerpoint/2010/main" val="3590027941"/>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9459" name="Picture 6" descr="ag00373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34405">
            <a:off x="6650753" y="5440880"/>
            <a:ext cx="1549177" cy="1277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412325"/>
            <a:ext cx="1800200" cy="11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71600" y="1988840"/>
            <a:ext cx="7290856" cy="13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algn="ctr" fontAlgn="base">
              <a:spcBef>
                <a:spcPct val="0"/>
              </a:spcBef>
              <a:spcAft>
                <a:spcPct val="0"/>
              </a:spcAft>
            </a:pPr>
            <a:r>
              <a:rPr lang="en-US" sz="4000" b="1">
                <a:solidFill>
                  <a:srgbClr val="0000FF"/>
                </a:solidFill>
                <a:latin typeface="Times New Roman" pitchFamily="18" charset="0"/>
                <a:cs typeface="Times New Roman" pitchFamily="18" charset="0"/>
              </a:rPr>
              <a:t>HÁT KẾT HỢP VỚI CÁC HÌNH THỨC KHÁC</a:t>
            </a:r>
          </a:p>
        </p:txBody>
      </p:sp>
    </p:spTree>
    <p:extLst>
      <p:ext uri="{BB962C8B-B14F-4D97-AF65-F5344CB8AC3E}">
        <p14:creationId xmlns:p14="http://schemas.microsoft.com/office/powerpoint/2010/main" val="190973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70406" y="767053"/>
            <a:ext cx="5748808" cy="461665"/>
          </a:xfrm>
          <a:prstGeom prst="rect">
            <a:avLst/>
          </a:prstGeom>
          <a:noFill/>
        </p:spPr>
        <p:txBody>
          <a:bodyPr wrap="square" rtlCol="0">
            <a:spAutoFit/>
          </a:bodyPr>
          <a:lstStyle/>
          <a:p>
            <a:r>
              <a:rPr lang="en-US" sz="2400">
                <a:solidFill>
                  <a:srgbClr val="FF0000"/>
                </a:solidFill>
              </a:rPr>
              <a:t>Hát vỗ tay theo phách với các hình thức</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1412776"/>
            <a:ext cx="6480720" cy="5445224"/>
          </a:xfrm>
          <a:prstGeom prst="rect">
            <a:avLst/>
          </a:prstGeom>
        </p:spPr>
      </p:pic>
      <p:pic>
        <p:nvPicPr>
          <p:cNvPr id="5" name="CHAO NG B MOI DEN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7544" y="784983"/>
            <a:ext cx="609600" cy="609600"/>
          </a:xfrm>
          <a:prstGeom prst="rect">
            <a:avLst/>
          </a:prstGeom>
        </p:spPr>
      </p:pic>
    </p:spTree>
    <p:extLst>
      <p:ext uri="{BB962C8B-B14F-4D97-AF65-F5344CB8AC3E}">
        <p14:creationId xmlns:p14="http://schemas.microsoft.com/office/powerpoint/2010/main" val="1363306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2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4" name="CHAO NG B MOI DEN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1625" y="5733256"/>
            <a:ext cx="609600" cy="609600"/>
          </a:xfrm>
          <a:prstGeom prst="rect">
            <a:avLst/>
          </a:prstGeom>
        </p:spPr>
      </p:pic>
      <p:sp>
        <p:nvSpPr>
          <p:cNvPr id="3" name="TextBox 1"/>
          <p:cNvSpPr txBox="1"/>
          <p:nvPr/>
        </p:nvSpPr>
        <p:spPr>
          <a:xfrm>
            <a:off x="0" y="6519446"/>
            <a:ext cx="712879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i="1" dirty="0">
              <a:solidFill>
                <a:srgbClr val="FF0000"/>
              </a:solidFill>
            </a:endParaRPr>
          </a:p>
        </p:txBody>
      </p:sp>
    </p:spTree>
    <p:extLst>
      <p:ext uri="{BB962C8B-B14F-4D97-AF65-F5344CB8AC3E}">
        <p14:creationId xmlns:p14="http://schemas.microsoft.com/office/powerpoint/2010/main" val="1006451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2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1560" y="32079"/>
            <a:ext cx="7704856" cy="2996952"/>
          </a:xfrm>
          <a:prstGeom prst="rect">
            <a:avLst/>
          </a:prstGeom>
          <a:noFill/>
        </p:spPr>
        <p:txBody>
          <a:bodyPr wrap="square" rtlCol="0">
            <a:prstTxWarp prst="textArchUpPour">
              <a:avLst/>
            </a:prstTxWarp>
            <a:spAutoFit/>
          </a:bodyPr>
          <a:lstStyle/>
          <a:p>
            <a:r>
              <a:rPr lang="en-US" sz="6600">
                <a:solidFill>
                  <a:srgbClr val="002060"/>
                </a:solidFill>
              </a:rPr>
              <a:t>ÂM NHẠC 1</a:t>
            </a:r>
          </a:p>
        </p:txBody>
      </p:sp>
      <p:sp>
        <p:nvSpPr>
          <p:cNvPr id="6" name="Rectangle 5"/>
          <p:cNvSpPr/>
          <p:nvPr/>
        </p:nvSpPr>
        <p:spPr>
          <a:xfrm>
            <a:off x="1066025" y="1989718"/>
            <a:ext cx="6984776" cy="517065"/>
          </a:xfrm>
          <a:prstGeom prst="rect">
            <a:avLst/>
          </a:prstGeom>
        </p:spPr>
        <p:txBody>
          <a:bodyPr wrap="square">
            <a:spAutoFit/>
          </a:bodyPr>
          <a:lstStyle/>
          <a:p>
            <a:pPr>
              <a:lnSpc>
                <a:spcPct val="115000"/>
              </a:lnSpc>
            </a:pPr>
            <a:r>
              <a:rPr lang="en-US" b="1" dirty="0">
                <a:solidFill>
                  <a:srgbClr val="FF0000"/>
                </a:solidFill>
                <a:latin typeface="Times New Roman"/>
                <a:ea typeface="Calibri"/>
                <a:cs typeface="Times New Roman"/>
              </a:rPr>
              <a:t> </a:t>
            </a:r>
            <a:r>
              <a:rPr lang="en-US" sz="2400" b="1" dirty="0">
                <a:solidFill>
                  <a:srgbClr val="FF0000"/>
                </a:solidFill>
                <a:latin typeface="Times New Roman"/>
                <a:ea typeface="Calibri"/>
                <a:cs typeface="Times New Roman"/>
              </a:rPr>
              <a:t>HỌC HÁT BÀI CHÀO NGƯỜI BẠN MỚI ĐẾN.</a:t>
            </a:r>
            <a:endParaRPr lang="en-US" sz="2400" dirty="0">
              <a:solidFill>
                <a:srgbClr val="FF0000"/>
              </a:solidFill>
              <a:ea typeface="Calibri"/>
              <a:cs typeface="Times New Roman"/>
            </a:endParaRPr>
          </a:p>
        </p:txBody>
      </p:sp>
      <p:sp>
        <p:nvSpPr>
          <p:cNvPr id="7" name="Rectangle 6"/>
          <p:cNvSpPr/>
          <p:nvPr/>
        </p:nvSpPr>
        <p:spPr>
          <a:xfrm>
            <a:off x="3729015" y="1300616"/>
            <a:ext cx="1548501" cy="729430"/>
          </a:xfrm>
          <a:prstGeom prst="rect">
            <a:avLst/>
          </a:prstGeom>
        </p:spPr>
        <p:txBody>
          <a:bodyPr wrap="none">
            <a:spAutoFit/>
          </a:bodyPr>
          <a:lstStyle/>
          <a:p>
            <a:pPr lvl="0" algn="ctr">
              <a:lnSpc>
                <a:spcPct val="115000"/>
              </a:lnSpc>
            </a:pPr>
            <a:r>
              <a:rPr lang="en-US" sz="3600" b="1">
                <a:solidFill>
                  <a:srgbClr val="000099"/>
                </a:solidFill>
                <a:latin typeface="Times New Roman"/>
                <a:ea typeface="Calibri"/>
                <a:cs typeface="Times New Roman"/>
              </a:rPr>
              <a:t>Tiết 13</a:t>
            </a:r>
            <a:endParaRPr lang="en-US" sz="3600">
              <a:solidFill>
                <a:prstClr val="black"/>
              </a:solidFill>
              <a:ea typeface="Calibri"/>
              <a:cs typeface="Times New Roman"/>
            </a:endParaRPr>
          </a:p>
        </p:txBody>
      </p:sp>
      <p:pic>
        <p:nvPicPr>
          <p:cNvPr id="8" name="Picture 4" descr="Phòng Giáo Dục Và Đào Tạo quận Thanh Xuân"/>
          <p:cNvPicPr>
            <a:picLocks noChangeAspect="1" noChangeArrowheads="1"/>
          </p:cNvPicPr>
          <p:nvPr/>
        </p:nvPicPr>
        <p:blipFill>
          <a:blip r:embed="rId3">
            <a:lum contrast="20000"/>
            <a:extLst>
              <a:ext uri="{28A0092B-C50C-407E-A947-70E740481C1C}">
                <a14:useLocalDpi xmlns:a14="http://schemas.microsoft.com/office/drawing/2010/main" val="0"/>
              </a:ext>
            </a:extLst>
          </a:blip>
          <a:srcRect l="40891" t="17908" r="42033" b="58296"/>
          <a:stretch>
            <a:fillRect/>
          </a:stretch>
        </p:blipFill>
        <p:spPr bwMode="auto">
          <a:xfrm>
            <a:off x="3939172" y="794244"/>
            <a:ext cx="1049637" cy="4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162097" y="2457608"/>
            <a:ext cx="2721194" cy="523220"/>
          </a:xfrm>
          <a:prstGeom prst="rect">
            <a:avLst/>
          </a:prstGeom>
        </p:spPr>
        <p:txBody>
          <a:bodyPr wrap="none">
            <a:spAutoFit/>
          </a:bodyPr>
          <a:lstStyle/>
          <a:p>
            <a:pPr lvl="0" fontAlgn="base">
              <a:spcBef>
                <a:spcPct val="0"/>
              </a:spcBef>
              <a:spcAft>
                <a:spcPct val="0"/>
              </a:spcAft>
            </a:pPr>
            <a:r>
              <a:rPr lang="en-US" sz="2800" i="1">
                <a:solidFill>
                  <a:srgbClr val="FF0000"/>
                </a:solidFill>
                <a:latin typeface="Times New Roman" pitchFamily="18" charset="0"/>
                <a:cs typeface="Times New Roman" pitchFamily="18" charset="0"/>
              </a:rPr>
              <a:t>Lương Bằng Vinh</a:t>
            </a:r>
          </a:p>
        </p:txBody>
      </p:sp>
    </p:spTree>
    <p:extLst>
      <p:ext uri="{BB962C8B-B14F-4D97-AF65-F5344CB8AC3E}">
        <p14:creationId xmlns:p14="http://schemas.microsoft.com/office/powerpoint/2010/main" val="113435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242340" y="764706"/>
            <a:ext cx="2605410" cy="57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000" b="1">
                <a:solidFill>
                  <a:srgbClr val="FF0000"/>
                </a:solidFill>
                <a:latin typeface="Times New Roman" pitchFamily="18" charset="0"/>
                <a:cs typeface="Times New Roman" pitchFamily="18" charset="0"/>
              </a:rPr>
              <a:t>Nghe hát mẫu</a:t>
            </a:r>
          </a:p>
        </p:txBody>
      </p:sp>
      <p:pic>
        <p:nvPicPr>
          <p:cNvPr id="5" name="Picture 14" descr="D:\GIÁO ÁN 1 2020-2021\HÌNH SOẠN GIÁO ÁN\Học hát\CHAO NGUOI BAN MOI DEN\Chào người bạn mới đến - Copy.jpg"/>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r="4546" b="10301"/>
          <a:stretch>
            <a:fillRect/>
          </a:stretch>
        </p:blipFill>
        <p:spPr bwMode="auto">
          <a:xfrm>
            <a:off x="1115616" y="764705"/>
            <a:ext cx="6480720"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7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1475656" y="1518372"/>
            <a:ext cx="6480720" cy="28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150000"/>
              </a:lnSpc>
              <a:spcBef>
                <a:spcPct val="0"/>
              </a:spcBef>
              <a:spcAft>
                <a:spcPct val="0"/>
              </a:spcAft>
            </a:pPr>
            <a:r>
              <a:rPr lang="en-US" sz="2000" b="1">
                <a:solidFill>
                  <a:srgbClr val="000000"/>
                </a:solidFill>
                <a:latin typeface="Times New Roman" pitchFamily="18" charset="0"/>
                <a:cs typeface="Times New Roman" pitchFamily="18" charset="0"/>
              </a:rPr>
              <a:t>Câu 1:Chào người bạn mới đến. Góp thêm một niềm vui</a:t>
            </a:r>
          </a:p>
          <a:p>
            <a:pPr eaLnBrk="0" fontAlgn="base" hangingPunct="0">
              <a:lnSpc>
                <a:spcPct val="150000"/>
              </a:lnSpc>
              <a:spcBef>
                <a:spcPct val="0"/>
              </a:spcBef>
              <a:spcAft>
                <a:spcPct val="0"/>
              </a:spcAft>
            </a:pPr>
            <a:r>
              <a:rPr lang="en-US" sz="2000" b="1">
                <a:solidFill>
                  <a:srgbClr val="000000"/>
                </a:solidFill>
                <a:latin typeface="Times New Roman" pitchFamily="18" charset="0"/>
                <a:cs typeface="Times New Roman" pitchFamily="18" charset="0"/>
              </a:rPr>
              <a:t>Câu 2: Chào nụ cười dễ mến. Góp thêm cho cuộc đời</a:t>
            </a:r>
          </a:p>
          <a:p>
            <a:pPr eaLnBrk="0" fontAlgn="base" hangingPunct="0">
              <a:lnSpc>
                <a:spcPct val="150000"/>
              </a:lnSpc>
              <a:spcBef>
                <a:spcPct val="0"/>
              </a:spcBef>
              <a:spcAft>
                <a:spcPct val="0"/>
              </a:spcAft>
            </a:pPr>
            <a:r>
              <a:rPr lang="en-US" sz="2000" b="1">
                <a:solidFill>
                  <a:srgbClr val="000000"/>
                </a:solidFill>
                <a:latin typeface="Times New Roman" pitchFamily="18" charset="0"/>
                <a:cs typeface="Times New Roman" pitchFamily="18" charset="0"/>
              </a:rPr>
              <a:t>Câu 3: Đến đây chơi đến đây vui là vườn hoa muôn màu muôn sắc</a:t>
            </a:r>
          </a:p>
          <a:p>
            <a:pPr eaLnBrk="0" fontAlgn="base" hangingPunct="0">
              <a:lnSpc>
                <a:spcPct val="150000"/>
              </a:lnSpc>
              <a:spcBef>
                <a:spcPct val="0"/>
              </a:spcBef>
              <a:spcAft>
                <a:spcPct val="0"/>
              </a:spcAft>
            </a:pPr>
            <a:r>
              <a:rPr lang="en-US" sz="2000" b="1">
                <a:solidFill>
                  <a:srgbClr val="000000"/>
                </a:solidFill>
                <a:latin typeface="Times New Roman" pitchFamily="18" charset="0"/>
                <a:cs typeface="Times New Roman" pitchFamily="18" charset="0"/>
              </a:rPr>
              <a:t>Câu 4: Đến đây chơi đến đây vui là bài ca thắm thiết tình người</a:t>
            </a:r>
          </a:p>
        </p:txBody>
      </p:sp>
      <p:sp>
        <p:nvSpPr>
          <p:cNvPr id="2" name="Rectangle 1"/>
          <p:cNvSpPr/>
          <p:nvPr/>
        </p:nvSpPr>
        <p:spPr>
          <a:xfrm>
            <a:off x="2987826" y="836712"/>
            <a:ext cx="2958257" cy="553998"/>
          </a:xfrm>
          <a:prstGeom prst="rect">
            <a:avLst/>
          </a:prstGeom>
        </p:spPr>
        <p:txBody>
          <a:bodyPr wrap="square">
            <a:spAutoFit/>
          </a:bodyPr>
          <a:lstStyle/>
          <a:p>
            <a:pPr lvl="0" algn="ctr" eaLnBrk="0" fontAlgn="base" hangingPunct="0">
              <a:spcBef>
                <a:spcPct val="50000"/>
              </a:spcBef>
              <a:spcAft>
                <a:spcPct val="0"/>
              </a:spcAft>
            </a:pPr>
            <a:r>
              <a:rPr lang="en-US" sz="3000" b="1">
                <a:solidFill>
                  <a:srgbClr val="FF0000"/>
                </a:solidFill>
                <a:latin typeface="Times New Roman" pitchFamily="18" charset="0"/>
                <a:cs typeface="Times New Roman" pitchFamily="18" charset="0"/>
              </a:rPr>
              <a:t>ĐỌC LỜI CA</a:t>
            </a:r>
            <a:endParaRPr lang="en-US" sz="1700" b="1" i="1">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3227" y="4050604"/>
            <a:ext cx="2945579" cy="2779045"/>
          </a:xfrm>
          <a:prstGeom prst="rect">
            <a:avLst/>
          </a:prstGeom>
        </p:spPr>
      </p:pic>
    </p:spTree>
    <p:extLst>
      <p:ext uri="{BB962C8B-B14F-4D97-AF65-F5344CB8AC3E}">
        <p14:creationId xmlns:p14="http://schemas.microsoft.com/office/powerpoint/2010/main" val="4578189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1"/>
                                          </p:val>
                                        </p:tav>
                                        <p:tav tm="100000">
                                          <p:val>
                                            <p:strVal val="#ppt_x"/>
                                          </p:val>
                                        </p:tav>
                                      </p:tavLst>
                                    </p:anim>
                                    <p:anim calcmode="lin" valueType="num">
                                      <p:cBhvr>
                                        <p:cTn id="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2291" name="Rectangle 3"/>
          <p:cNvSpPr>
            <a:spLocks noChangeArrowheads="1"/>
          </p:cNvSpPr>
          <p:nvPr/>
        </p:nvSpPr>
        <p:spPr bwMode="auto">
          <a:xfrm>
            <a:off x="3741478" y="1575667"/>
            <a:ext cx="162586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3600" b="1">
                <a:solidFill>
                  <a:srgbClr val="FF0000"/>
                </a:solidFill>
                <a:latin typeface="Times New Roman" pitchFamily="18" charset="0"/>
                <a:cs typeface="Times New Roman" pitchFamily="18" charset="0"/>
              </a:rPr>
              <a:t>Câu 1</a:t>
            </a:r>
          </a:p>
        </p:txBody>
      </p:sp>
      <p:sp>
        <p:nvSpPr>
          <p:cNvPr id="5" name="Rectangle 4"/>
          <p:cNvSpPr/>
          <p:nvPr/>
        </p:nvSpPr>
        <p:spPr>
          <a:xfrm>
            <a:off x="7451992" y="3716338"/>
            <a:ext cx="1008063" cy="628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4291" tIns="57145" rIns="114291" bIns="57145" anchor="ctr"/>
          <a:lstStyle/>
          <a:p>
            <a:pPr algn="ctr" eaLnBrk="0" fontAlgn="base" hangingPunct="0">
              <a:spcBef>
                <a:spcPct val="0"/>
              </a:spcBef>
              <a:spcAft>
                <a:spcPct val="0"/>
              </a:spcAft>
              <a:defRPr/>
            </a:pPr>
            <a:endParaRPr lang="en-US">
              <a:solidFill>
                <a:srgbClr val="FFFFFF"/>
              </a:solidFill>
            </a:endParaRPr>
          </a:p>
        </p:txBody>
      </p:sp>
      <p:sp>
        <p:nvSpPr>
          <p:cNvPr id="12293" name="Rectangle 6"/>
          <p:cNvSpPr>
            <a:spLocks noChangeArrowheads="1"/>
          </p:cNvSpPr>
          <p:nvPr/>
        </p:nvSpPr>
        <p:spPr bwMode="auto">
          <a:xfrm>
            <a:off x="2339753" y="1052738"/>
            <a:ext cx="5132082" cy="5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eaLnBrk="0" fontAlgn="base" hangingPunct="0">
              <a:lnSpc>
                <a:spcPct val="70000"/>
              </a:lnSpc>
              <a:spcBef>
                <a:spcPct val="50000"/>
              </a:spcBef>
              <a:spcAft>
                <a:spcPct val="0"/>
              </a:spcAft>
            </a:pPr>
            <a:r>
              <a:rPr lang="en-US" sz="3500" b="1">
                <a:solidFill>
                  <a:srgbClr val="002060"/>
                </a:solidFill>
                <a:latin typeface="Times New Roman" pitchFamily="18" charset="0"/>
                <a:cs typeface="Times New Roman" pitchFamily="18" charset="0"/>
              </a:rPr>
              <a:t>TẬP HÁT TỪNG CÂU</a:t>
            </a:r>
            <a:endParaRPr lang="en-US" sz="2000" b="1" i="1">
              <a:solidFill>
                <a:srgbClr val="002060"/>
              </a:solidFill>
              <a:latin typeface="Times New Roman" pitchFamily="18" charset="0"/>
              <a:cs typeface="Times New Roman" pitchFamily="18" charset="0"/>
            </a:endParaRPr>
          </a:p>
        </p:txBody>
      </p:sp>
      <p:pic>
        <p:nvPicPr>
          <p:cNvPr id="12299" name="Picture 13" descr="D:\GIÁO ÁN 1 2020-2021\HÌNH SOẠN GIÁO ÁN\Học hát\CHAO NGUOI BAN MOI DEN\Picture1 - Copy (2).jpg"/>
          <p:cNvPicPr>
            <a:picLocks noChangeAspect="1" noChangeArrowheads="1"/>
          </p:cNvPicPr>
          <p:nvPr/>
        </p:nvPicPr>
        <p:blipFill>
          <a:blip r:embed="rId5">
            <a:extLst>
              <a:ext uri="{28A0092B-C50C-407E-A947-70E740481C1C}">
                <a14:useLocalDpi xmlns:a14="http://schemas.microsoft.com/office/drawing/2010/main" val="0"/>
              </a:ext>
            </a:extLst>
          </a:blip>
          <a:srcRect t="11365" b="9091"/>
          <a:stretch>
            <a:fillRect/>
          </a:stretch>
        </p:blipFill>
        <p:spPr bwMode="auto">
          <a:xfrm>
            <a:off x="1158467" y="2588599"/>
            <a:ext cx="6840405" cy="1332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41621" y="1251333"/>
            <a:ext cx="609600" cy="609600"/>
          </a:xfrm>
          <a:prstGeom prst="rect">
            <a:avLst/>
          </a:prstGeom>
        </p:spPr>
      </p:pic>
    </p:spTree>
    <p:extLst>
      <p:ext uri="{BB962C8B-B14F-4D97-AF65-F5344CB8AC3E}">
        <p14:creationId xmlns:p14="http://schemas.microsoft.com/office/powerpoint/2010/main" val="3788708268"/>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0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788835" y="692696"/>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2</a:t>
            </a:r>
          </a:p>
        </p:txBody>
      </p:sp>
      <p:pic>
        <p:nvPicPr>
          <p:cNvPr id="13323" name="Picture 12" descr="D:\GIÁO ÁN 1 2020-2021\HÌNH SOẠN GIÁO ÁN\Học hát\CHAO NGUOI BAN MOI DEN\Picture1 - Copy (3).jpg"/>
          <p:cNvPicPr>
            <a:picLocks noChangeAspect="1" noChangeArrowheads="1"/>
          </p:cNvPicPr>
          <p:nvPr/>
        </p:nvPicPr>
        <p:blipFill>
          <a:blip r:embed="rId5">
            <a:extLst>
              <a:ext uri="{28A0092B-C50C-407E-A947-70E740481C1C}">
                <a14:useLocalDpi xmlns:a14="http://schemas.microsoft.com/office/drawing/2010/main" val="0"/>
              </a:ext>
            </a:extLst>
          </a:blip>
          <a:srcRect t="6818" b="9091"/>
          <a:stretch>
            <a:fillRect/>
          </a:stretch>
        </p:blipFill>
        <p:spPr bwMode="auto">
          <a:xfrm>
            <a:off x="1331642" y="1983807"/>
            <a:ext cx="6624381" cy="117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24276" y="448221"/>
            <a:ext cx="609600" cy="609600"/>
          </a:xfrm>
          <a:prstGeom prst="rect">
            <a:avLst/>
          </a:prstGeom>
        </p:spPr>
      </p:pic>
    </p:spTree>
    <p:extLst>
      <p:ext uri="{BB962C8B-B14F-4D97-AF65-F5344CB8AC3E}">
        <p14:creationId xmlns:p14="http://schemas.microsoft.com/office/powerpoint/2010/main" val="22250598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0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758068" y="619125"/>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3 </a:t>
            </a:r>
          </a:p>
        </p:txBody>
      </p:sp>
      <p:pic>
        <p:nvPicPr>
          <p:cNvPr id="15371" name="Picture 13" descr="D:\GIÁO ÁN 1 2020-2021\HÌNH SOẠN GIÁO ÁN\Học hát\CHAO NGUOI BAN MOI DEN\Picture1 - Copy (4).jpg"/>
          <p:cNvPicPr>
            <a:picLocks noChangeAspect="1" noChangeArrowheads="1"/>
          </p:cNvPicPr>
          <p:nvPr/>
        </p:nvPicPr>
        <p:blipFill>
          <a:blip r:embed="rId5">
            <a:extLst>
              <a:ext uri="{28A0092B-C50C-407E-A947-70E740481C1C}">
                <a14:useLocalDpi xmlns:a14="http://schemas.microsoft.com/office/drawing/2010/main" val="0"/>
              </a:ext>
            </a:extLst>
          </a:blip>
          <a:srcRect t="4256" b="17021"/>
          <a:stretch>
            <a:fillRect/>
          </a:stretch>
        </p:blipFill>
        <p:spPr bwMode="auto">
          <a:xfrm>
            <a:off x="1402646" y="1824210"/>
            <a:ext cx="6336704" cy="167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25816" y="304800"/>
            <a:ext cx="609600" cy="609600"/>
          </a:xfrm>
          <a:prstGeom prst="rect">
            <a:avLst/>
          </a:prstGeom>
        </p:spPr>
      </p:pic>
    </p:spTree>
    <p:extLst>
      <p:ext uri="{BB962C8B-B14F-4D97-AF65-F5344CB8AC3E}">
        <p14:creationId xmlns:p14="http://schemas.microsoft.com/office/powerpoint/2010/main" val="42096006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16393" name="Picture 12" descr="D:\GIÁO ÁN 1 2020-2021\HÌNH SOẠN GIÁO ÁN\Học hát\CHAO NGUOI BAN MOI DEN\Picture1 - Copy (5).jpg"/>
          <p:cNvPicPr>
            <a:picLocks noChangeAspect="1" noChangeArrowheads="1"/>
          </p:cNvPicPr>
          <p:nvPr/>
        </p:nvPicPr>
        <p:blipFill>
          <a:blip r:embed="rId5">
            <a:extLst>
              <a:ext uri="{28A0092B-C50C-407E-A947-70E740481C1C}">
                <a14:useLocalDpi xmlns:a14="http://schemas.microsoft.com/office/drawing/2010/main" val="0"/>
              </a:ext>
            </a:extLst>
          </a:blip>
          <a:srcRect b="16000"/>
          <a:stretch>
            <a:fillRect/>
          </a:stretch>
        </p:blipFill>
        <p:spPr bwMode="auto">
          <a:xfrm>
            <a:off x="1403649" y="1964368"/>
            <a:ext cx="6480720" cy="118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3"/>
          <p:cNvSpPr>
            <a:spLocks noChangeArrowheads="1"/>
          </p:cNvSpPr>
          <p:nvPr/>
        </p:nvSpPr>
        <p:spPr bwMode="auto">
          <a:xfrm>
            <a:off x="3769188" y="706438"/>
            <a:ext cx="162586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algn="ctr" fontAlgn="base">
              <a:spcBef>
                <a:spcPct val="0"/>
              </a:spcBef>
              <a:spcAft>
                <a:spcPct val="0"/>
              </a:spcAft>
            </a:pPr>
            <a:r>
              <a:rPr lang="en-US" sz="4000" b="1">
                <a:solidFill>
                  <a:srgbClr val="FF0000"/>
                </a:solidFill>
                <a:latin typeface="Times New Roman" pitchFamily="18" charset="0"/>
                <a:cs typeface="Times New Roman" pitchFamily="18" charset="0"/>
              </a:rPr>
              <a:t>Câu 4 </a:t>
            </a:r>
          </a:p>
        </p:txBody>
      </p:sp>
      <p:pic>
        <p:nvPicPr>
          <p:cNvPr id="2"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092280" y="461963"/>
            <a:ext cx="609600" cy="609600"/>
          </a:xfrm>
          <a:prstGeom prst="rect">
            <a:avLst/>
          </a:prstGeom>
        </p:spPr>
      </p:pic>
    </p:spTree>
    <p:extLst>
      <p:ext uri="{BB962C8B-B14F-4D97-AF65-F5344CB8AC3E}">
        <p14:creationId xmlns:p14="http://schemas.microsoft.com/office/powerpoint/2010/main" val="1437296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18434" name="Picture 14" descr="D:\GIÁO ÁN 1 2020-2021\HÌNH SOẠN GIÁO ÁN\Học hát\CHAO NGUOI BAN MOI DEN\Chào người bạn mới đến - Copy.jpg"/>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r="4546" b="10301"/>
          <a:stretch>
            <a:fillRect/>
          </a:stretch>
        </p:blipFill>
        <p:spPr bwMode="auto">
          <a:xfrm>
            <a:off x="1331640" y="1484784"/>
            <a:ext cx="6480720"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
          <p:cNvSpPr>
            <a:spLocks noChangeArrowheads="1"/>
          </p:cNvSpPr>
          <p:nvPr/>
        </p:nvSpPr>
        <p:spPr bwMode="auto">
          <a:xfrm>
            <a:off x="1907704" y="830771"/>
            <a:ext cx="5328592" cy="65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291" tIns="57145" rIns="114291" bIns="57145">
            <a:spAutoFit/>
          </a:bodyPr>
          <a:lstStyle/>
          <a:p>
            <a:pPr fontAlgn="base">
              <a:spcBef>
                <a:spcPct val="0"/>
              </a:spcBef>
              <a:spcAft>
                <a:spcPct val="0"/>
              </a:spcAft>
            </a:pPr>
            <a:r>
              <a:rPr lang="en-US" sz="3500" b="1">
                <a:solidFill>
                  <a:srgbClr val="FF0000"/>
                </a:solidFill>
                <a:latin typeface="Times New Roman" pitchFamily="18" charset="0"/>
                <a:cs typeface="Times New Roman" pitchFamily="18" charset="0"/>
              </a:rPr>
              <a:t>Cả bài với các hình Thức</a:t>
            </a:r>
          </a:p>
        </p:txBody>
      </p:sp>
      <p:pic>
        <p:nvPicPr>
          <p:cNvPr id="2" name="CA BA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5277" y="830769"/>
            <a:ext cx="609600" cy="609600"/>
          </a:xfrm>
          <a:prstGeom prst="rect">
            <a:avLst/>
          </a:prstGeom>
        </p:spPr>
      </p:pic>
      <p:pic>
        <p:nvPicPr>
          <p:cNvPr id="3" name="CHAO NG B MOI DEN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117160" y="20782"/>
            <a:ext cx="609600" cy="609600"/>
          </a:xfrm>
          <a:prstGeom prst="rect">
            <a:avLst/>
          </a:prstGeom>
        </p:spPr>
      </p:pic>
    </p:spTree>
    <p:extLst>
      <p:ext uri="{BB962C8B-B14F-4D97-AF65-F5344CB8AC3E}">
        <p14:creationId xmlns:p14="http://schemas.microsoft.com/office/powerpoint/2010/main" val="274375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843"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9266"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13"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168</Words>
  <Application>Microsoft Office PowerPoint</Application>
  <PresentationFormat>On-screen Show (4:3)</PresentationFormat>
  <Paragraphs>20</Paragraphs>
  <Slides>12</Slides>
  <Notes>0</Notes>
  <HiddenSlides>0</HiddenSlides>
  <MMClips>8</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Times New Roman</vt:lpstr>
      <vt:lpstr>Office Theme</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33</cp:revision>
  <dcterms:created xsi:type="dcterms:W3CDTF">2021-06-21T09:01:40Z</dcterms:created>
  <dcterms:modified xsi:type="dcterms:W3CDTF">2025-11-29T13:57:25Z</dcterms:modified>
</cp:coreProperties>
</file>