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89" r:id="rId3"/>
    <p:sldMasterId id="2147483691" r:id="rId4"/>
    <p:sldMasterId id="2147483693" r:id="rId5"/>
    <p:sldMasterId id="2147483697" r:id="rId6"/>
    <p:sldMasterId id="2147483699" r:id="rId7"/>
    <p:sldMasterId id="2147483701" r:id="rId8"/>
  </p:sldMasterIdLst>
  <p:notesMasterIdLst>
    <p:notesMasterId r:id="rId22"/>
  </p:notesMasterIdLst>
  <p:handoutMasterIdLst>
    <p:handoutMasterId r:id="rId23"/>
  </p:handoutMasterIdLst>
  <p:sldIdLst>
    <p:sldId id="325" r:id="rId9"/>
    <p:sldId id="419" r:id="rId10"/>
    <p:sldId id="420" r:id="rId11"/>
    <p:sldId id="421" r:id="rId12"/>
    <p:sldId id="422" r:id="rId13"/>
    <p:sldId id="391" r:id="rId14"/>
    <p:sldId id="424" r:id="rId15"/>
    <p:sldId id="395" r:id="rId16"/>
    <p:sldId id="430" r:id="rId17"/>
    <p:sldId id="425" r:id="rId18"/>
    <p:sldId id="399" r:id="rId19"/>
    <p:sldId id="426" r:id="rId20"/>
    <p:sldId id="427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152"/>
    <a:srgbClr val="A6430A"/>
    <a:srgbClr val="86321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FFAA-7AC6-496C-9564-43A6DE90782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87398-EE71-49B8-8B5B-A9AA6B8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3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0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95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9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9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66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5/11/2025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7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88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5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02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9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88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53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3.jp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77488B-8882-4463-B42F-4724A87C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2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7A614C-EF6F-45FC-B4DF-E55498C8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03000"/>
            <a:ext cx="2740494" cy="4555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09BF16-CA2A-43AF-B36D-3EB06B9D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149" y="2438649"/>
            <a:ext cx="3381852" cy="4427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1DC75B-CF05-4093-ACDB-F5171085D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64" y="3476824"/>
            <a:ext cx="2987299" cy="30116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C4B31E-9B69-4C95-9E43-0C4BE045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178" y="-1"/>
            <a:ext cx="3700593" cy="14143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F7729F-BDE5-4F8A-9C06-F48B529DD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494" y="129381"/>
            <a:ext cx="1579001" cy="12254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BB928E-7F61-4494-A573-17EB9E0E0C0C}"/>
              </a:ext>
            </a:extLst>
          </p:cNvPr>
          <p:cNvSpPr txBox="1"/>
          <p:nvPr/>
        </p:nvSpPr>
        <p:spPr>
          <a:xfrm>
            <a:off x="871537" y="1537832"/>
            <a:ext cx="10448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FF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Square" panose="02040603050506020204" pitchFamily="18" charset="0"/>
                <a:ea typeface="字魂130号-快乐俏黑体" panose="00000500000000000000" pitchFamily="2" charset="-122"/>
                <a:cs typeface="Phosphate Solid" panose="02000506050000020004" pitchFamily="2" charset="77"/>
              </a:rPr>
              <a:t>THỰC HÀNH VÀ TRẢI NGHIỆM CÁC ĐƠN VỊ KI-LÔ-GAM, LÍT</a:t>
            </a:r>
            <a:endParaRPr lang="zh-CN" altLang="en-US" sz="4800" dirty="0">
              <a:solidFill>
                <a:srgbClr val="FFFF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Square" panose="02040603050506020204" pitchFamily="18" charset="0"/>
              <a:ea typeface="字魂130号-快乐俏黑体" panose="00000500000000000000" pitchFamily="2" charset="-122"/>
              <a:cs typeface="Phosphate Solid" panose="02000506050000020004" pitchFamily="2" charset="77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0C96DB5-E025-4919-B86E-C6301327C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17" y="3125266"/>
            <a:ext cx="4252919" cy="4252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C008ED2-EB96-48E3-9373-E2375F137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80" y="4045569"/>
            <a:ext cx="2740493" cy="27404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56FE7C-DA6F-4F2D-9ADD-84F7DE9CA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5823" y="391685"/>
            <a:ext cx="1487553" cy="11461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F4F7AE1-2E05-42DC-873A-D3714158A77F}"/>
              </a:ext>
            </a:extLst>
          </p:cNvPr>
          <p:cNvSpPr txBox="1"/>
          <p:nvPr/>
        </p:nvSpPr>
        <p:spPr>
          <a:xfrm>
            <a:off x="4409351" y="3253365"/>
            <a:ext cx="295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</a:rPr>
              <a:t>(TIẾT 2)</a:t>
            </a:r>
            <a:endParaRPr lang="zh-CN" altLang="en-US" sz="3600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84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accent6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23889" y="284871"/>
            <a:ext cx="10465191" cy="1985890"/>
          </a:xfrm>
          <a:prstGeom prst="rect">
            <a:avLst/>
          </a:prstGeom>
          <a:solidFill>
            <a:srgbClr val="E1506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a)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Lượng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nước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ở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cả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hai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bình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bằng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bao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nhiêu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cốc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?</a:t>
            </a:r>
          </a:p>
          <a:p>
            <a:pPr algn="just"/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b)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Lượng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nước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ở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bình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và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bao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nhiêu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cốc</a:t>
            </a:r>
            <a:r>
              <a:rPr lang="en-US" altLang="zh-CN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?</a:t>
            </a:r>
            <a:endParaRPr lang="zh-CN" altLang="en-US" sz="3600" dirty="0">
              <a:solidFill>
                <a:schemeClr val="bg1"/>
              </a:solidFill>
              <a:latin typeface="Georgia" panose="02040502050405020303" pitchFamily="18" charset="0"/>
              <a:ea typeface="字魂130号-快乐俏黑体" panose="00000500000000000000" pitchFamily="2" charset="-122"/>
            </a:endParaRPr>
          </a:p>
        </p:txBody>
      </p:sp>
      <p:sp>
        <p:nvSpPr>
          <p:cNvPr id="33" name="Flowchart: Terminator 32"/>
          <p:cNvSpPr/>
          <p:nvPr/>
        </p:nvSpPr>
        <p:spPr>
          <a:xfrm>
            <a:off x="215705" y="284871"/>
            <a:ext cx="1008184" cy="890954"/>
          </a:xfrm>
          <a:prstGeom prst="flowChartTerminator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DB59A9-0EE3-3645-9A28-567D7205E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1" y="2454813"/>
            <a:ext cx="8710149" cy="37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4D9E64-644F-4713-9ADE-DBBBFB5C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BBCB3E-8B28-4CFB-B703-75415259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5" y="101967"/>
            <a:ext cx="8562325" cy="66540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EE8CC9-E50E-448F-BCDF-2266A8457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9" y="1984006"/>
            <a:ext cx="4397829" cy="5084673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29700EDA-6FFC-4591-811A-70BB797DC952}"/>
              </a:ext>
            </a:extLst>
          </p:cNvPr>
          <p:cNvSpPr/>
          <p:nvPr/>
        </p:nvSpPr>
        <p:spPr>
          <a:xfrm>
            <a:off x="2935130" y="864518"/>
            <a:ext cx="3239361" cy="1221456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solidFill>
                  <a:schemeClr val="tx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Bài</a:t>
            </a:r>
            <a:r>
              <a:rPr lang="en-US" altLang="zh-CN" sz="4400" dirty="0">
                <a:solidFill>
                  <a:schemeClr val="tx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rPr>
              <a:t>giải</a:t>
            </a:r>
            <a:endParaRPr lang="zh-CN" altLang="en-US" sz="4400" dirty="0">
              <a:solidFill>
                <a:schemeClr val="tx1"/>
              </a:solidFill>
              <a:latin typeface="Georgia" panose="02040502050405020303" pitchFamily="18" charset="0"/>
              <a:ea typeface="字魂130号-快乐俏黑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1A414-31E4-1646-B66C-BEC410E8B6F7}"/>
              </a:ext>
            </a:extLst>
          </p:cNvPr>
          <p:cNvSpPr txBox="1"/>
          <p:nvPr/>
        </p:nvSpPr>
        <p:spPr>
          <a:xfrm>
            <a:off x="1446569" y="2085974"/>
            <a:ext cx="7169592" cy="351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500"/>
              </a:spcAft>
              <a:buFontTx/>
              <a:buAutoNum type="alphaLcPeriod"/>
            </a:pPr>
            <a:r>
              <a:rPr lang="en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 nước ở cả hai bình 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là:</a:t>
            </a: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+ 7 = 16 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(cốc)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500"/>
              </a:spcAft>
              <a:buAutoNum type="alphaLcPeriod" startAt="2"/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 nước ở bình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và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là:</a:t>
            </a: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– 7 = 2</a:t>
            </a:r>
            <a:r>
              <a:rPr lang="en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cốc)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75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427" y="137160"/>
            <a:ext cx="11475133" cy="2077329"/>
            <a:chOff x="244427" y="137160"/>
            <a:chExt cx="11475133" cy="2077329"/>
          </a:xfrm>
        </p:grpSpPr>
        <p:sp>
          <p:nvSpPr>
            <p:cNvPr id="9" name="Rounded Rectangle 8"/>
            <p:cNvSpPr/>
            <p:nvPr/>
          </p:nvSpPr>
          <p:spPr>
            <a:xfrm>
              <a:off x="1024597" y="137160"/>
              <a:ext cx="10694963" cy="2077329"/>
            </a:xfrm>
            <a:prstGeom prst="roundRect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 1</a:t>
              </a:r>
              <a:r>
                <a:rPr lang="en-US" altLang="zh-CN" sz="40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l,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múc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ca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ca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lít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altLang="zh-CN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Cambria" panose="02040503050406030204" pitchFamily="18" charset="0"/>
                <a:ea typeface="字魂130号-快乐俏黑体" panose="00000500000000000000" pitchFamily="2" charset="-122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44427" y="21922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1C11A8-3DF1-F643-AC84-E781533A5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2621475"/>
            <a:ext cx="7075876" cy="31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427" y="137160"/>
            <a:ext cx="11475133" cy="2077329"/>
            <a:chOff x="244427" y="137160"/>
            <a:chExt cx="11475133" cy="2077329"/>
          </a:xfrm>
        </p:grpSpPr>
        <p:sp>
          <p:nvSpPr>
            <p:cNvPr id="9" name="Rounded Rectangle 8"/>
            <p:cNvSpPr/>
            <p:nvPr/>
          </p:nvSpPr>
          <p:spPr>
            <a:xfrm>
              <a:off x="1024597" y="137160"/>
              <a:ext cx="10694963" cy="2077329"/>
            </a:xfrm>
            <a:prstGeom prst="roundRect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 1 </a:t>
              </a:r>
              <a:r>
                <a:rPr lang="en-US" altLang="zh-CN" sz="40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l,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múc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ca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ca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lít</a:t>
              </a:r>
              <a:r>
                <a:rPr lang="en-US" altLang="zh-C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altLang="zh-CN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Cambria" panose="02040503050406030204" pitchFamily="18" charset="0"/>
                <a:ea typeface="字魂130号-快乐俏黑体" panose="00000500000000000000" pitchFamily="2" charset="-122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44427" y="21922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60" y="4893451"/>
            <a:ext cx="2660403" cy="2128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BDE05F-3F17-4E76-88A2-1EEF548BB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65" y="2546252"/>
            <a:ext cx="8039100" cy="293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1C11A8-3DF1-F643-AC84-E781533A5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" y="2768351"/>
            <a:ext cx="3537186" cy="2711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CE23D5-A085-4CB8-A412-F9B863D7A847}"/>
              </a:ext>
            </a:extLst>
          </p:cNvPr>
          <p:cNvSpPr txBox="1"/>
          <p:nvPr/>
        </p:nvSpPr>
        <p:spPr>
          <a:xfrm>
            <a:off x="6054941" y="3389495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B9FBA-F164-467E-80D3-C86A33A1AA20}"/>
              </a:ext>
            </a:extLst>
          </p:cNvPr>
          <p:cNvSpPr txBox="1"/>
          <p:nvPr/>
        </p:nvSpPr>
        <p:spPr>
          <a:xfrm>
            <a:off x="3771535" y="2850150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CE23D5-A085-4CB8-A412-F9B863D7A847}"/>
              </a:ext>
            </a:extLst>
          </p:cNvPr>
          <p:cNvSpPr txBox="1"/>
          <p:nvPr/>
        </p:nvSpPr>
        <p:spPr>
          <a:xfrm>
            <a:off x="3733381" y="3965185"/>
            <a:ext cx="571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Cả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660066"/>
                </a:solidFill>
                <a:latin typeface="HP001 4 hàng" panose="020B0603050302020204" pitchFamily="34" charset="0"/>
              </a:rPr>
              <a:t>xô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lít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nước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E23D5-A085-4CB8-A412-F9B863D7A847}"/>
              </a:ext>
            </a:extLst>
          </p:cNvPr>
          <p:cNvSpPr txBox="1"/>
          <p:nvPr/>
        </p:nvSpPr>
        <p:spPr>
          <a:xfrm>
            <a:off x="4292626" y="4557000"/>
            <a:ext cx="571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660066"/>
                </a:solidFill>
                <a:latin typeface="HP001 4 hàng" panose="020B0603050302020204" pitchFamily="34" charset="0"/>
              </a:rPr>
              <a:t> 3 + 5 = 8 (l)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CE23D5-A085-4CB8-A412-F9B863D7A847}"/>
              </a:ext>
            </a:extLst>
          </p:cNvPr>
          <p:cNvSpPr txBox="1"/>
          <p:nvPr/>
        </p:nvSpPr>
        <p:spPr>
          <a:xfrm>
            <a:off x="5099398" y="5108860"/>
            <a:ext cx="571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>
                <a:solidFill>
                  <a:srgbClr val="660066"/>
                </a:solidFill>
                <a:latin typeface="HP001 4 hàng" panose="020B0603050302020204" pitchFamily="34" charset="0"/>
              </a:rPr>
              <a:t>Đáp số: 8 l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59" y="237827"/>
            <a:ext cx="12001501" cy="1756355"/>
            <a:chOff x="22859" y="260659"/>
            <a:chExt cx="12001501" cy="903956"/>
          </a:xfrm>
        </p:grpSpPr>
        <p:sp>
          <p:nvSpPr>
            <p:cNvPr id="9" name="Rounded Rectangle 8"/>
            <p:cNvSpPr/>
            <p:nvPr/>
          </p:nvSpPr>
          <p:spPr>
            <a:xfrm>
              <a:off x="990600" y="273661"/>
              <a:ext cx="11033760" cy="890954"/>
            </a:xfrm>
            <a:prstGeom prst="roundRect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Bốn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bạn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Mai, Nam,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Việt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và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Rô-bốt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cân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kiểm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tra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sức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khỏe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được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kết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quả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như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sau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: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2859" y="260659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CF6D9AE-19E3-7E4B-961B-E00AEFF28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20" y="2225278"/>
            <a:ext cx="9173520" cy="41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318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953427"/>
              </p:ext>
            </p:extLst>
          </p:nvPr>
        </p:nvGraphicFramePr>
        <p:xfrm>
          <a:off x="1552561" y="1366794"/>
          <a:ext cx="10262550" cy="16253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159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Rô-bốt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nặng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179820" y="2456821"/>
            <a:ext cx="1689886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20kg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45178" y="2456821"/>
            <a:ext cx="1689886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kg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29674" y="2456821"/>
            <a:ext cx="1689886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23kg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5705" y="3556548"/>
            <a:ext cx="3275427" cy="890954"/>
            <a:chOff x="215705" y="284871"/>
            <a:chExt cx="3275427" cy="890954"/>
          </a:xfrm>
        </p:grpSpPr>
        <p:sp>
          <p:nvSpPr>
            <p:cNvPr id="19" name="Flowchart: Terminator 1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Flowchart: Terminator 19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21" name="文本框 17">
            <a:extLst>
              <a:ext uri="{FF2B5EF4-FFF2-40B4-BE49-F238E27FC236}">
                <a16:creationId xmlns:a16="http://schemas.microsoft.com/office/drawing/2014/main" id="{F8B4AD53-DD9C-4264-8418-EF1146665CAF}"/>
              </a:ext>
            </a:extLst>
          </p:cNvPr>
          <p:cNvSpPr txBox="1"/>
          <p:nvPr/>
        </p:nvSpPr>
        <p:spPr>
          <a:xfrm>
            <a:off x="1552561" y="4544264"/>
            <a:ext cx="7393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400" b="1" dirty="0">
              <a:solidFill>
                <a:schemeClr val="bg1"/>
              </a:solidFill>
              <a:latin typeface="Cambria" panose="02040503050406030204" pitchFamily="18" charset="0"/>
              <a:ea typeface="字魂130号-快乐俏黑体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78954" y="4606092"/>
            <a:ext cx="1613686" cy="502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78954" y="5377716"/>
            <a:ext cx="2101366" cy="502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21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581275" cy="2366889"/>
            <a:chOff x="215705" y="284871"/>
            <a:chExt cx="12701250" cy="2366889"/>
          </a:xfrm>
        </p:grpSpPr>
        <p:sp>
          <p:nvSpPr>
            <p:cNvPr id="9" name="Rounded Rectangle 8"/>
            <p:cNvSpPr/>
            <p:nvPr/>
          </p:nvSpPr>
          <p:spPr>
            <a:xfrm>
              <a:off x="1322832" y="284871"/>
              <a:ext cx="11594123" cy="2366889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5000"/>
                </a:lnSpc>
              </a:pP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Bằng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cái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cân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đĩa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,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cân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đồng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hồ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,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cân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bàn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đồng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hồ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,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hãy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tập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cân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một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số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đồ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vật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xung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quanh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em</a:t>
              </a:r>
              <a:r>
                <a:rPr lang="en-US" altLang="zh-CN" sz="4800" dirty="0">
                  <a:solidFill>
                    <a:schemeClr val="tx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.</a:t>
              </a:r>
              <a:endParaRPr lang="zh-CN" altLang="en-US" sz="4800" dirty="0">
                <a:solidFill>
                  <a:schemeClr val="tx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" b="100000" l="0" r="100000">
                        <a14:foregroundMark x1="84187" y1="63636" x2="84187" y2="63636"/>
                        <a14:foregroundMark x1="86860" y1="87762" x2="86860" y2="87762"/>
                        <a14:foregroundMark x1="92205" y1="89860" x2="92205" y2="89860"/>
                        <a14:foregroundMark x1="75056" y1="61189" x2="75056" y2="61189"/>
                        <a14:foregroundMark x1="91091" y1="66783" x2="91091" y2="66783"/>
                        <a14:foregroundMark x1="60579" y1="76573" x2="60579" y2="76573"/>
                        <a14:foregroundMark x1="56347" y1="31818" x2="56347" y2="31818"/>
                        <a14:foregroundMark x1="61915" y1="72028" x2="61915" y2="72028"/>
                        <a14:foregroundMark x1="80178" y1="73427" x2="80178" y2="7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094" y="2905103"/>
            <a:ext cx="5114193" cy="325759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8" b="73333" l="9978" r="89967">
                        <a14:foregroundMark x1="58974" y1="67758" x2="51839" y2="55758"/>
                        <a14:foregroundMark x1="40190" y1="11576" x2="52062" y2="19758"/>
                        <a14:foregroundMark x1="61873" y1="11091" x2="64326" y2="29333"/>
                        <a14:foregroundMark x1="63489" y1="28667" x2="64716" y2="34667"/>
                        <a14:foregroundMark x1="60647" y1="61576" x2="61260" y2="69091"/>
                        <a14:backgroundMark x1="22631" y1="29576" x2="19955" y2="42000"/>
                        <a14:backgroundMark x1="76143" y1="32000" x2="81884" y2="42667"/>
                        <a14:backgroundMark x1="80881" y1="66424" x2="80435" y2="59576"/>
                        <a14:backgroundMark x1="18729" y1="62424" x2="15440" y2="57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2" y="4302088"/>
            <a:ext cx="3246120" cy="2986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17" y="2682713"/>
            <a:ext cx="4300280" cy="323874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159CBCA-1D58-1748-AC6E-645DF4AA48BB}"/>
              </a:ext>
            </a:extLst>
          </p:cNvPr>
          <p:cNvSpPr/>
          <p:nvPr/>
        </p:nvSpPr>
        <p:spPr>
          <a:xfrm>
            <a:off x="2618922" y="3987596"/>
            <a:ext cx="316687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3900"/>
              </a:lnSpc>
            </a:pPr>
            <a:r>
              <a:rPr lang="en-US" sz="4000" cap="none" spc="0" dirty="0" err="1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Làm</a:t>
            </a:r>
            <a:r>
              <a:rPr lang="en-US" sz="4000" cap="none" spc="0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 </a:t>
            </a:r>
            <a:r>
              <a:rPr lang="en-US" sz="4000" cap="none" spc="0" dirty="0" err="1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việc</a:t>
            </a:r>
            <a:r>
              <a:rPr lang="en-US" sz="4000" cap="none" spc="0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 </a:t>
            </a:r>
            <a:r>
              <a:rPr lang="en-US" sz="4000" cap="none" spc="0" dirty="0" err="1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nhóm</a:t>
            </a:r>
            <a:r>
              <a:rPr lang="en-US" sz="4000" cap="none" spc="0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Phosphate Solid" panose="02000506050000020004" pitchFamily="2" charset="77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7358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05" y="468923"/>
            <a:ext cx="11732455" cy="5977597"/>
          </a:xfrm>
          <a:prstGeom prst="rect">
            <a:avLst/>
          </a:prstGeom>
          <a:solidFill>
            <a:schemeClr val="accent2">
              <a:lumMod val="60000"/>
              <a:lumOff val="4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33710-23BD-EA40-8082-7190B40EBE5B}"/>
              </a:ext>
            </a:extLst>
          </p:cNvPr>
          <p:cNvSpPr txBox="1"/>
          <p:nvPr/>
        </p:nvSpPr>
        <p:spPr>
          <a:xfrm>
            <a:off x="796045" y="2302840"/>
            <a:ext cx="6168635" cy="36086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endParaRPr lang="en-VN" sz="3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bánh </a:t>
            </a:r>
            <a:endParaRPr lang="en-VN" sz="3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VN" sz="3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endParaRPr lang="en-VN" sz="3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6045" y="137160"/>
            <a:ext cx="10571773" cy="16306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nhóm hãy cân một số dụng cụ cho sẵn và điền vào bảng:</a:t>
            </a:r>
          </a:p>
        </p:txBody>
      </p:sp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05E0826B-4D82-C746-9FDC-590DA02C1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55751"/>
              </p:ext>
            </p:extLst>
          </p:nvPr>
        </p:nvGraphicFramePr>
        <p:xfrm>
          <a:off x="7262736" y="3328029"/>
          <a:ext cx="4564022" cy="1558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011">
                  <a:extLst>
                    <a:ext uri="{9D8B030D-6E8A-4147-A177-3AD203B41FA5}">
                      <a16:colId xmlns:a16="http://schemas.microsoft.com/office/drawing/2014/main" val="710119696"/>
                    </a:ext>
                  </a:extLst>
                </a:gridCol>
                <a:gridCol w="2282011">
                  <a:extLst>
                    <a:ext uri="{9D8B030D-6E8A-4147-A177-3AD203B41FA5}">
                      <a16:colId xmlns:a16="http://schemas.microsoft.com/office/drawing/2014/main" val="2249149739"/>
                    </a:ext>
                  </a:extLst>
                </a:gridCol>
              </a:tblGrid>
              <a:tr h="779151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đồ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43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 nặng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43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110125"/>
                  </a:ext>
                </a:extLst>
              </a:tr>
              <a:tr h="77915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-------------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----- kg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48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4D9E64-644F-4713-9ADE-DBBBFB5C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BBCB3E-8B28-4CFB-B703-75415259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5" y="203935"/>
            <a:ext cx="11363929" cy="6450127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199D222B-90F3-1046-AD47-6BB8C1449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53" y="203935"/>
            <a:ext cx="8133839" cy="6055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A2F07-25B4-8548-A497-416FCFA6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911" y="3390785"/>
            <a:ext cx="5704714" cy="7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5705" y="284871"/>
            <a:ext cx="11473375" cy="1985890"/>
            <a:chOff x="215705" y="284871"/>
            <a:chExt cx="11473375" cy="1985890"/>
          </a:xfrm>
        </p:grpSpPr>
        <p:sp>
          <p:nvSpPr>
            <p:cNvPr id="16" name="Rectangle 15"/>
            <p:cNvSpPr/>
            <p:nvPr/>
          </p:nvSpPr>
          <p:spPr>
            <a:xfrm>
              <a:off x="1223889" y="284871"/>
              <a:ext cx="10465191" cy="1985890"/>
            </a:xfrm>
            <a:prstGeom prst="rect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  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Rót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hết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từ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của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Việt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Mai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được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các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cốc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(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như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vẽ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).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của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nào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chứa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nhiều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nhiều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mấy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cốc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?</a:t>
              </a:r>
              <a:endParaRPr lang="zh-CN" altLang="en-US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26" y="2382130"/>
            <a:ext cx="7201715" cy="43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4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4D9E64-644F-4713-9ADE-DBBBFB5C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BBCB3E-8B28-4CFB-B703-75415259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319" y="-81716"/>
            <a:ext cx="11991324" cy="702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E2813-2F38-A940-843C-E151A28D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r="7828"/>
          <a:stretch/>
        </p:blipFill>
        <p:spPr>
          <a:xfrm>
            <a:off x="6693457" y="3643376"/>
            <a:ext cx="5407582" cy="3019850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29700EDA-6FFC-4591-811A-70BB797DC952}"/>
              </a:ext>
            </a:extLst>
          </p:cNvPr>
          <p:cNvSpPr/>
          <p:nvPr/>
        </p:nvSpPr>
        <p:spPr>
          <a:xfrm>
            <a:off x="7038699" y="105093"/>
            <a:ext cx="4946283" cy="144731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zh-CN" altLang="en-US" sz="3600" dirty="0">
              <a:solidFill>
                <a:schemeClr val="tx1"/>
              </a:solidFill>
              <a:latin typeface="Cambria" panose="02040503050406030204" pitchFamily="18" charset="0"/>
              <a:ea typeface="字魂130号-快乐俏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74318F-A898-6B43-A52F-FD5CAE881821}"/>
              </a:ext>
            </a:extLst>
          </p:cNvPr>
          <p:cNvSpPr txBox="1"/>
          <p:nvPr/>
        </p:nvSpPr>
        <p:spPr>
          <a:xfrm>
            <a:off x="903180" y="1628035"/>
            <a:ext cx="8743740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VN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8BBD0-5A24-244E-93BA-0ABC209FB376}"/>
              </a:ext>
            </a:extLst>
          </p:cNvPr>
          <p:cNvSpPr txBox="1"/>
          <p:nvPr/>
        </p:nvSpPr>
        <p:spPr>
          <a:xfrm>
            <a:off x="903180" y="2537003"/>
            <a:ext cx="9185700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VN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107993-A333-494E-80AC-2022C25D3725}"/>
              </a:ext>
            </a:extLst>
          </p:cNvPr>
          <p:cNvSpPr txBox="1"/>
          <p:nvPr/>
        </p:nvSpPr>
        <p:spPr>
          <a:xfrm>
            <a:off x="858399" y="3428999"/>
            <a:ext cx="5360063" cy="206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VN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211F7-10A1-3E48-9E5E-0E02B8A7BBDF}"/>
              </a:ext>
            </a:extLst>
          </p:cNvPr>
          <p:cNvSpPr/>
          <p:nvPr/>
        </p:nvSpPr>
        <p:spPr>
          <a:xfrm>
            <a:off x="9397248" y="1728525"/>
            <a:ext cx="1318223" cy="460895"/>
          </a:xfrm>
          <a:prstGeom prst="rect">
            <a:avLst/>
          </a:prstGeom>
          <a:solidFill>
            <a:srgbClr val="A643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8 cốc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DA35AE-6D32-E846-98CE-7138C5013D08}"/>
              </a:ext>
            </a:extLst>
          </p:cNvPr>
          <p:cNvSpPr/>
          <p:nvPr/>
        </p:nvSpPr>
        <p:spPr>
          <a:xfrm>
            <a:off x="9429768" y="2715253"/>
            <a:ext cx="1318223" cy="460895"/>
          </a:xfrm>
          <a:prstGeom prst="rect">
            <a:avLst/>
          </a:prstGeom>
          <a:solidFill>
            <a:srgbClr val="A643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7 cốc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BA898D-9592-B34F-99E4-FE4B47AE0114}"/>
              </a:ext>
            </a:extLst>
          </p:cNvPr>
          <p:cNvSpPr/>
          <p:nvPr/>
        </p:nvSpPr>
        <p:spPr>
          <a:xfrm>
            <a:off x="1983140" y="5669661"/>
            <a:ext cx="4036660" cy="993565"/>
          </a:xfrm>
          <a:prstGeom prst="rect">
            <a:avLst/>
          </a:prstGeom>
          <a:solidFill>
            <a:srgbClr val="A643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Việt rót được nhiều Mai hơn 1 cốc</a:t>
            </a:r>
          </a:p>
        </p:txBody>
      </p:sp>
    </p:spTree>
    <p:extLst>
      <p:ext uri="{BB962C8B-B14F-4D97-AF65-F5344CB8AC3E}">
        <p14:creationId xmlns:p14="http://schemas.microsoft.com/office/powerpoint/2010/main" val="1370551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16" grpId="0"/>
      <p:bldP spid="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5705" y="284871"/>
            <a:ext cx="11473375" cy="1985890"/>
            <a:chOff x="215705" y="284871"/>
            <a:chExt cx="11473375" cy="1985890"/>
          </a:xfrm>
        </p:grpSpPr>
        <p:sp>
          <p:nvSpPr>
            <p:cNvPr id="16" name="Rectangle 15"/>
            <p:cNvSpPr/>
            <p:nvPr/>
          </p:nvSpPr>
          <p:spPr>
            <a:xfrm>
              <a:off x="1223889" y="284871"/>
              <a:ext cx="10465191" cy="1985890"/>
            </a:xfrm>
            <a:prstGeom prst="rect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  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Rót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hết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từ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của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Việt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Mai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được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các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cốc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(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như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vẽ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).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Bình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của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bạn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nào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chứa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nhiều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nhiều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hơn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mấy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cốc</a:t>
              </a:r>
              <a:r>
                <a:rPr lang="en-US" altLang="zh-CN" sz="3600" dirty="0">
                  <a:solidFill>
                    <a:schemeClr val="bg1"/>
                  </a:solidFill>
                  <a:latin typeface="Georgia" panose="02040502050405020303" pitchFamily="18" charset="0"/>
                  <a:ea typeface="字魂130号-快乐俏黑体" panose="00000500000000000000" pitchFamily="2" charset="-122"/>
                </a:rPr>
                <a:t>?</a:t>
              </a:r>
              <a:endParaRPr lang="zh-CN" altLang="en-US" sz="3600" dirty="0">
                <a:solidFill>
                  <a:schemeClr val="bg1"/>
                </a:solidFill>
                <a:latin typeface="Georgia" panose="02040502050405020303" pitchFamily="18" charset="0"/>
                <a:ea typeface="字魂130号-快乐俏黑体" panose="00000500000000000000" pitchFamily="2" charset="-122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74291"/>
            <a:ext cx="3152335" cy="1907527"/>
          </a:xfrm>
          <a:prstGeom prst="rect">
            <a:avLst/>
          </a:prstGeom>
        </p:spPr>
      </p:pic>
      <p:sp>
        <p:nvSpPr>
          <p:cNvPr id="8" name="椭圆 19">
            <a:extLst>
              <a:ext uri="{FF2B5EF4-FFF2-40B4-BE49-F238E27FC236}">
                <a16:creationId xmlns:a16="http://schemas.microsoft.com/office/drawing/2014/main" id="{29700EDA-6FFC-4591-811A-70BB797DC952}"/>
              </a:ext>
            </a:extLst>
          </p:cNvPr>
          <p:cNvSpPr/>
          <p:nvPr/>
        </p:nvSpPr>
        <p:spPr>
          <a:xfrm>
            <a:off x="1424996" y="2171372"/>
            <a:ext cx="5071932" cy="1916941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zh-CN" altLang="en-US" sz="4000" dirty="0">
              <a:solidFill>
                <a:schemeClr val="tx1"/>
              </a:solidFill>
              <a:latin typeface="Cambria" panose="02040503050406030204" pitchFamily="18" charset="0"/>
              <a:ea typeface="字魂130号-快乐俏黑体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1A414-31E4-1646-B66C-BEC410E8B6F7}"/>
              </a:ext>
            </a:extLst>
          </p:cNvPr>
          <p:cNvSpPr txBox="1"/>
          <p:nvPr/>
        </p:nvSpPr>
        <p:spPr>
          <a:xfrm>
            <a:off x="871042" y="3548396"/>
            <a:ext cx="7817144" cy="291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8 -7 = 1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3286822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511</Words>
  <Application>Microsoft Office PowerPoint</Application>
  <PresentationFormat>Widescreen</PresentationFormat>
  <Paragraphs>71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等线</vt:lpstr>
      <vt:lpstr>#9Slide05 Aphrodite Pro</vt:lpstr>
      <vt:lpstr>#9Slide07 Altus</vt:lpstr>
      <vt:lpstr>#9Slide07 HoneyCream</vt:lpstr>
      <vt:lpstr>#9Slide07 IcielPony</vt:lpstr>
      <vt:lpstr>#9Slide07 SVNMomento</vt:lpstr>
      <vt:lpstr>Arial</vt:lpstr>
      <vt:lpstr>Calibri</vt:lpstr>
      <vt:lpstr>Calibri Light</vt:lpstr>
      <vt:lpstr>Cambria</vt:lpstr>
      <vt:lpstr>Georgia</vt:lpstr>
      <vt:lpstr>HP001 4 hàng</vt:lpstr>
      <vt:lpstr>SVN-Newton</vt:lpstr>
      <vt:lpstr>SVN-Square</vt:lpstr>
      <vt:lpstr>Times New Roman</vt:lpstr>
      <vt:lpstr>Office 主题</vt:lpstr>
      <vt:lpstr>6_Office Theme</vt:lpstr>
      <vt:lpstr>8_Office Theme</vt:lpstr>
      <vt:lpstr>9_Office Theme</vt:lpstr>
      <vt:lpstr>10_Office Theme</vt:lpstr>
      <vt:lpstr>12_Office Theme</vt:lpstr>
      <vt:lpstr>11_Office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121</cp:revision>
  <dcterms:created xsi:type="dcterms:W3CDTF">2020-12-18T11:03:25Z</dcterms:created>
  <dcterms:modified xsi:type="dcterms:W3CDTF">2025-11-05T16:34:41Z</dcterms:modified>
</cp:coreProperties>
</file>