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70" r:id="rId3"/>
    <p:sldId id="260" r:id="rId4"/>
    <p:sldId id="273" r:id="rId5"/>
    <p:sldId id="268" r:id="rId6"/>
    <p:sldId id="263" r:id="rId7"/>
    <p:sldId id="269" r:id="rId8"/>
    <p:sldId id="272" r:id="rId9"/>
    <p:sldId id="271" r:id="rId10"/>
    <p:sldId id="262" r:id="rId11"/>
    <p:sldId id="277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0C2DC"/>
    <a:srgbClr val="EEF3FA"/>
    <a:srgbClr val="FEE6EB"/>
    <a:srgbClr val="FDD8E0"/>
    <a:srgbClr val="FCBFCC"/>
    <a:srgbClr val="F4C8CD"/>
    <a:srgbClr val="EB96A1"/>
    <a:srgbClr val="E98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3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9B176-FD08-4157-9818-269AEE7284B8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6319A-4C02-4F1B-813A-4D384844E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88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72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755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592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95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592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2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91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400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35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998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64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2EC23D-4DE0-4692-9927-E82AA999B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C83EE5-A00A-40D1-A7F8-9AB762A1D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C4CF0C-7EF6-42E1-B4F5-62652755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437ED5-D2E0-43DC-A8CE-09663E10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0F4599-FFD5-43D0-8E17-7EFBE323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4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9035AF-5DE1-4E65-983C-12293F3F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014F80-69A8-489F-94FB-FA1073C19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78CC64-BBDC-4855-962B-06DC35C5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F15738-DA15-44AB-94EE-EABC2DB5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40833-4539-4309-99CE-A503BA4D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99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462FF5-CBE6-4355-ADC9-932DA8D0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69F0B7B-777E-4733-B1A4-4BAABEB3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004E1A-CEBC-4292-AC26-4CDF7AECC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E61D19-DEA2-440F-8384-84EF7173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8451C2EC-5ACC-48AD-8B76-F479579DAA9F}"/>
              </a:ext>
            </a:extLst>
          </p:cNvPr>
          <p:cNvSpPr>
            <a:spLocks noGrp="1"/>
          </p:cNvSpPr>
          <p:nvPr userDrawn="1"/>
        </p:nvSpPr>
        <p:spPr>
          <a:xfrm>
            <a:off x="2056972" y="2601119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7592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43B0850-CCE9-480A-A27C-AD29BE689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40D747-34DD-4F4F-8818-AC30CE830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274DE8-9ED4-4A51-9340-649777B1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BEED25-188B-4375-A71E-E955500F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FA10ED-9733-4E81-8C24-8D483129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2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2900F-DA8A-49E3-A6D4-DE581A5E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AD2F1A-81FE-4089-84EB-885E68AF2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4858F9-01DA-4718-867A-D4D360183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32982-C79D-477B-8484-8AE3CA03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F5BA74-9D89-4EF5-AA7D-0748852E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0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F1D28A-A480-4D98-BD94-29FD542E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9ABA5A-BC9F-41A9-B83F-DCC519D59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1B000E-28C4-4712-B977-12506C78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FE9B32-A7F3-4CEA-8651-429BD1DB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567E53-EB99-4FF1-9602-D9F1F097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130725-B7ED-491E-9651-6B9055135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9449CB-8DC5-4E24-A4CD-0ADA745B0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6399AB-48E5-43B4-8726-6E08A804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758DB-3BFC-46A6-A00B-477A13F0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C64E43-DAC0-4F74-B43E-4DF3E779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F02487-2C70-4639-B9FB-EF127A78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B0E310-ABD1-40C9-841D-3ECE6E59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87B62-C4CF-433D-AF49-11BD2D6B5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F15107-AE66-4BAD-A54A-3379B6B52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3B7902-C271-41FE-8F9A-1CB179C17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AB8A178-FC73-49A8-99C4-0DB81E945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4274C5A-E6F1-4CFB-99DF-6E238A9E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F438C-640C-41FD-982F-F84B4058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1A303F8-949C-4967-8B0A-2EE56A81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15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3F9B2F-3191-4C84-8B8C-81C1828A9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BAB5F9B-8923-4DBD-B695-186ECAC5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F8A9986-C185-4A12-9B24-A5DCBCAA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EFD46F-3BE0-465C-BF29-06F0D4DC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66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7FBEE5-6409-48D2-8E06-759983A7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436DF2-ADB3-43C7-83B4-3E2815C76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20849C-2B6E-429F-BDC6-3AB855FD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10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61FDE7-467B-4EAE-B534-E4443303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F70D80-441B-4262-B781-317ECE9B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4461D1-C4BF-4297-8282-209B602F2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5321DC-0159-4ED6-A802-7A788B88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B05F2A-BFE8-4C38-A6D0-455E965C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DB2E50-1F54-4BD4-A9EA-2A44616C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36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09476-058F-483D-90DC-80254B6B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EA1605C-F553-424E-B57B-E54C7A959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21965D-7FF3-48B4-9A11-A60103CF6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48E340-DC57-4314-9612-CF3E7E8A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1C6DB4-9498-4814-BAD4-1784F4ED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F28772-FE99-4FA4-8E10-99E35388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1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DE72C6E-70C6-4CCF-9507-77F7CFE1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60C487-C060-4723-9087-D85740F44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6EAD-2461-4B99-A538-6D20493E0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E8E4-E48A-4505-81F4-0079BB11132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24004A-9EBD-4147-90D2-E795E30F8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D96D49-9DB6-47E8-BC5A-37E85C541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81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CC96DA-24A8-4674-B264-C507B173454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0" y="876298"/>
            <a:ext cx="2126894" cy="31408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74" y="221061"/>
            <a:ext cx="964941" cy="6480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27" y="1471069"/>
            <a:ext cx="1723430" cy="93846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16C9919-636D-4BE3-9D63-DE65E812943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74" y="917221"/>
            <a:ext cx="2107283" cy="296298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73A7436-6A7D-4191-AFA3-4E6035FEDC1E}"/>
              </a:ext>
            </a:extLst>
          </p:cNvPr>
          <p:cNvSpPr txBox="1"/>
          <p:nvPr/>
        </p:nvSpPr>
        <p:spPr>
          <a:xfrm>
            <a:off x="1546833" y="1962351"/>
            <a:ext cx="9098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44450">
                  <a:noFill/>
                </a:ln>
                <a:solidFill>
                  <a:srgbClr val="D679B3"/>
                </a:solidFill>
                <a:effectLst>
                  <a:outerShdw sx="96000" sy="96000" algn="ctr" rotWithShape="0">
                    <a:schemeClr val="bg1"/>
                  </a:outerShdw>
                </a:effectLst>
                <a:cs typeface="+mn-ea"/>
                <a:sym typeface="+mn-lt"/>
              </a:rPr>
              <a:t>Đạo đức</a:t>
            </a:r>
            <a:endParaRPr lang="en-US" altLang="zh-CN" sz="8000" b="1" dirty="0">
              <a:ln w="44450">
                <a:noFill/>
              </a:ln>
              <a:solidFill>
                <a:srgbClr val="D679B3"/>
              </a:solidFill>
              <a:effectLst>
                <a:outerShdw sx="96000" sy="96000" algn="ctr" rotWithShape="0">
                  <a:schemeClr val="bg1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A51D92F-0260-4EE5-BE4C-6DA11C0AAA98}"/>
              </a:ext>
            </a:extLst>
          </p:cNvPr>
          <p:cNvSpPr txBox="1"/>
          <p:nvPr/>
        </p:nvSpPr>
        <p:spPr>
          <a:xfrm>
            <a:off x="2909188" y="3515904"/>
            <a:ext cx="6637043" cy="761880"/>
          </a:xfrm>
          <a:prstGeom prst="rect">
            <a:avLst/>
          </a:prstGeom>
          <a:noFill/>
        </p:spPr>
        <p:txBody>
          <a:bodyPr wrap="square" rtlCol="0">
            <a:prstTxWarp prst="textCanUp">
              <a:avLst>
                <a:gd name="adj" fmla="val 66667"/>
              </a:avLst>
            </a:prstTxWarp>
            <a:spAutoFit/>
          </a:bodyPr>
          <a:lstStyle/>
          <a:p>
            <a:pPr algn="ctr"/>
            <a:r>
              <a:rPr lang="en-US" altLang="zh-CN" sz="3600">
                <a:solidFill>
                  <a:srgbClr val="92D050"/>
                </a:solidFill>
                <a:cs typeface="+mn-ea"/>
                <a:sym typeface="+mn-lt"/>
              </a:rPr>
              <a:t>ÔN TẬP GIỮA HỌC KÌ 1</a:t>
            </a:r>
            <a:endParaRPr lang="zh-CN" altLang="en-US" sz="3600" dirty="0">
              <a:solidFill>
                <a:srgbClr val="92D050"/>
              </a:solidFill>
              <a:cs typeface="+mn-ea"/>
              <a:sym typeface="+mn-lt"/>
            </a:endParaRPr>
          </a:p>
        </p:txBody>
      </p:sp>
      <p:pic>
        <p:nvPicPr>
          <p:cNvPr id="2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776854A9-EADB-46FA-92C4-DDEF53EDC7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7233" y="-1013716"/>
            <a:ext cx="609600" cy="6096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A8A8CEF-A28F-4524-9AAD-B3BCFD1C306F}"/>
              </a:ext>
            </a:extLst>
          </p:cNvPr>
          <p:cNvGrpSpPr/>
          <p:nvPr/>
        </p:nvGrpSpPr>
        <p:grpSpPr>
          <a:xfrm>
            <a:off x="1872816" y="4421273"/>
            <a:ext cx="1723430" cy="1509782"/>
            <a:chOff x="1872816" y="4421273"/>
            <a:chExt cx="1723430" cy="150978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FFA1322-2E8A-4197-AE2D-69A934FE1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816" y="4421273"/>
              <a:ext cx="1723430" cy="1509782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0236BED-9575-4DE8-92F0-F6FC42E1FA4B}"/>
                </a:ext>
              </a:extLst>
            </p:cNvPr>
            <p:cNvSpPr/>
            <p:nvPr/>
          </p:nvSpPr>
          <p:spPr>
            <a:xfrm>
              <a:off x="2061210" y="4724400"/>
              <a:ext cx="1333500" cy="3000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389120" y="326571"/>
            <a:ext cx="350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Khối 2 – Trường Tiểu học Bồ Đề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17" y="925445"/>
            <a:ext cx="884984" cy="8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999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380" y="5047895"/>
            <a:ext cx="13860380" cy="1833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21" y="1181100"/>
            <a:ext cx="8340429" cy="3492626"/>
          </a:xfrm>
          <a:prstGeom prst="rect">
            <a:avLst/>
          </a:prstGeom>
        </p:spPr>
      </p:pic>
      <p:sp>
        <p:nvSpPr>
          <p:cNvPr id="5" name="文本框 39">
            <a:extLst>
              <a:ext uri="{FF2B5EF4-FFF2-40B4-BE49-F238E27FC236}">
                <a16:creationId xmlns:a16="http://schemas.microsoft.com/office/drawing/2014/main" id="{8246F951-FAED-4261-B5A3-4188F36DD3AE}"/>
              </a:ext>
            </a:extLst>
          </p:cNvPr>
          <p:cNvSpPr txBox="1"/>
          <p:nvPr/>
        </p:nvSpPr>
        <p:spPr>
          <a:xfrm>
            <a:off x="2501642" y="2665803"/>
            <a:ext cx="5806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Thực</a:t>
            </a:r>
            <a:r>
              <a:rPr kumimoji="0" lang="en-US" altLang="zh-CN" sz="2800" b="1" i="1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2800" b="1" i="1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hành</a:t>
            </a:r>
            <a:r>
              <a:rPr lang="en-US" altLang="zh-CN" sz="2800" b="1" i="1" dirty="0">
                <a:solidFill>
                  <a:srgbClr val="60C2DC"/>
                </a:solidFill>
                <a:cs typeface="+mn-ea"/>
                <a:sym typeface="+mn-lt"/>
              </a:rPr>
              <a:t>-</a:t>
            </a:r>
            <a:r>
              <a:rPr kumimoji="0" lang="en-US" altLang="zh-CN" sz="2800" b="1" i="1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 </a:t>
            </a:r>
            <a:r>
              <a:rPr kumimoji="0" lang="en-US" altLang="zh-CN" sz="2800" b="1" i="1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Luyện</a:t>
            </a:r>
            <a:r>
              <a:rPr kumimoji="0" lang="en-US" altLang="zh-CN" sz="2800" b="1" i="1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2800" b="1" i="1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tập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9824" y="147918"/>
            <a:ext cx="336318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2841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D7AD81-CC5D-4366-AB16-E532894DC8D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0" y="916737"/>
            <a:ext cx="11082533" cy="5275057"/>
          </a:xfrm>
          <a:prstGeom prst="rect">
            <a:avLst/>
          </a:prstGeom>
        </p:spPr>
      </p:pic>
      <p:sp>
        <p:nvSpPr>
          <p:cNvPr id="9" name="文本框 23">
            <a:extLst>
              <a:ext uri="{FF2B5EF4-FFF2-40B4-BE49-F238E27FC236}">
                <a16:creationId xmlns:a16="http://schemas.microsoft.com/office/drawing/2014/main" id="{B73A7436-6A7D-4191-AFA3-4E6035FEDC1E}"/>
              </a:ext>
            </a:extLst>
          </p:cNvPr>
          <p:cNvSpPr txBox="1"/>
          <p:nvPr/>
        </p:nvSpPr>
        <p:spPr>
          <a:xfrm>
            <a:off x="1950085" y="4155179"/>
            <a:ext cx="9098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ln w="44450">
                  <a:noFill/>
                </a:ln>
                <a:solidFill>
                  <a:srgbClr val="D679B3"/>
                </a:solidFill>
                <a:effectLst>
                  <a:outerShdw sx="96000" sy="96000" algn="ctr" rotWithShape="0">
                    <a:schemeClr val="bg1"/>
                  </a:outerShdw>
                </a:effectLst>
                <a:cs typeface="+mn-ea"/>
                <a:sym typeface="+mn-lt"/>
              </a:rPr>
              <a:t>Hẹn gặp lại các con!</a:t>
            </a:r>
            <a:endParaRPr lang="en-US" altLang="zh-CN" sz="4400" b="1" dirty="0">
              <a:ln w="44450">
                <a:noFill/>
              </a:ln>
              <a:solidFill>
                <a:srgbClr val="D679B3"/>
              </a:solidFill>
              <a:effectLst>
                <a:outerShdw sx="96000" sy="96000" algn="ctr" rotWithShape="0">
                  <a:schemeClr val="bg1"/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3775" y="71314"/>
            <a:ext cx="350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Khối 2 – Trường Tiểu học Bồ Đề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14" y="474245"/>
            <a:ext cx="884984" cy="8849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3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2387"/>
            <a:ext cx="12192000" cy="102901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06BF53D-8C1E-465C-A8D8-6A72F066A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64"/>
            <a:ext cx="8443283" cy="4919917"/>
          </a:xfrm>
          <a:prstGeom prst="rect">
            <a:avLst/>
          </a:prstGeom>
        </p:spPr>
      </p:pic>
      <p:sp>
        <p:nvSpPr>
          <p:cNvPr id="7" name="iṣ1ïďè">
            <a:extLst>
              <a:ext uri="{FF2B5EF4-FFF2-40B4-BE49-F238E27FC236}">
                <a16:creationId xmlns:a16="http://schemas.microsoft.com/office/drawing/2014/main" id="{C0305EB8-B65E-4191-BDD0-FFC4350E78C3}"/>
              </a:ext>
            </a:extLst>
          </p:cNvPr>
          <p:cNvSpPr/>
          <p:nvPr/>
        </p:nvSpPr>
        <p:spPr>
          <a:xfrm>
            <a:off x="2779121" y="3252649"/>
            <a:ext cx="4255961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ysClr val="windowText" lastClr="000000"/>
                </a:solidFill>
                <a:cs typeface="+mn-ea"/>
                <a:sym typeface="+mn-lt"/>
              </a:rPr>
              <a:t>Con đã nhớ địa chỉ quê hương mình chưa?</a:t>
            </a:r>
          </a:p>
          <a:p>
            <a:pPr>
              <a:lnSpc>
                <a:spcPct val="120000"/>
              </a:lnSpc>
            </a:pPr>
            <a:endParaRPr lang="en-US" altLang="zh-CN" sz="2800">
              <a:solidFill>
                <a:sysClr val="windowText" lastClr="000000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ysClr val="windowText" lastClr="000000"/>
                </a:solidFill>
                <a:cs typeface="+mn-ea"/>
                <a:sym typeface="+mn-lt"/>
              </a:rPr>
              <a:t>Con đã tìm thấy được vẻ đẹp về thiên nhiên và con người ở quê hương chưa?</a:t>
            </a:r>
            <a:endParaRPr lang="zh-CN" altLang="en-US" sz="28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211C3DD-73CA-4F23-881F-E700C59CA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33" y="2181496"/>
            <a:ext cx="3356018" cy="3361181"/>
          </a:xfrm>
          <a:prstGeom prst="rect">
            <a:avLst/>
          </a:prstGeom>
        </p:spPr>
      </p:pic>
      <p:sp>
        <p:nvSpPr>
          <p:cNvPr id="8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309158" y="233661"/>
            <a:ext cx="757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1: Vẻ đẹp quê hương em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33" y="1755812"/>
            <a:ext cx="964941" cy="648075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87" y="3252649"/>
            <a:ext cx="964941" cy="6480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9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309158" y="233661"/>
            <a:ext cx="757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1: Vẻ đẹp quê hương em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4855D23-3579-4BC4-8FBE-E7BA6185A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015" y="3130568"/>
            <a:ext cx="3106375" cy="1657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658E485-13FD-450D-ACB6-AD82AD851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9" y="872243"/>
            <a:ext cx="9269178" cy="52865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97106" y="2014916"/>
            <a:ext cx="65753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Mỗi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sinh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ra ở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vùng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quê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khác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nhau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</a:p>
          <a:p>
            <a:pPr algn="just"/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mỗi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vùng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quê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đều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cảnh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sác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thiên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nhiên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tươi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đẹp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cần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tìm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hiểu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yêu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mến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tự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hào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về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cảnh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đẹp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thiên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nhiên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quê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hương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</a:t>
            </a:r>
            <a:r>
              <a:rPr lang="en-US" altLang="zh-CN" sz="2000" b="1" dirty="0">
                <a:latin typeface="+mj-lt"/>
                <a:cs typeface="Arial" panose="020B0604020202020204" pitchFamily="34" charset="0"/>
                <a:sym typeface="+mn-lt"/>
              </a:rPr>
              <a:t>n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ở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mỗi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vùng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quê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đều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vẻ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đẹp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con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cần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tự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hào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trân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trọng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vẻ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đẹp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quê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hương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</a:p>
        </p:txBody>
      </p:sp>
      <p:pic>
        <p:nvPicPr>
          <p:cNvPr id="10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00" y="1987957"/>
            <a:ext cx="964941" cy="648075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83" y="3510621"/>
            <a:ext cx="964941" cy="648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1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BFD2C-D6BF-47F6-A1E7-2578E4A34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1" y="596924"/>
            <a:ext cx="6647456" cy="5080309"/>
          </a:xfrm>
          <a:prstGeom prst="rect">
            <a:avLst/>
          </a:prstGeom>
        </p:spPr>
      </p:pic>
      <p:sp>
        <p:nvSpPr>
          <p:cNvPr id="15" name="iṣ1ïďè">
            <a:extLst>
              <a:ext uri="{FF2B5EF4-FFF2-40B4-BE49-F238E27FC236}">
                <a16:creationId xmlns:a16="http://schemas.microsoft.com/office/drawing/2014/main" id="{3FA7641B-30C9-4417-ACB0-E94725972A5C}"/>
              </a:ext>
            </a:extLst>
          </p:cNvPr>
          <p:cNvSpPr/>
          <p:nvPr/>
        </p:nvSpPr>
        <p:spPr>
          <a:xfrm>
            <a:off x="2309158" y="2288662"/>
            <a:ext cx="3736540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	Sau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khi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học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xong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Bài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2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các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con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đã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thực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việc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làm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thiết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thực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phù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hợp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với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lứa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tuổi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để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tình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yêu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quê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hương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chưa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?</a:t>
            </a:r>
            <a:endParaRPr lang="zh-CN" altLang="en-US" sz="20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083A559-6CA6-4CEC-B838-8777AB2A7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75" y="3670174"/>
            <a:ext cx="5296505" cy="3187826"/>
          </a:xfrm>
          <a:prstGeom prst="rect">
            <a:avLst/>
          </a:prstGeom>
        </p:spPr>
      </p:pic>
      <p:sp>
        <p:nvSpPr>
          <p:cNvPr id="8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309158" y="105706"/>
            <a:ext cx="757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2: Em yêu quê hương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58" y="1440897"/>
            <a:ext cx="964941" cy="648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4B5AE69-6087-4FC0-86FC-FCBEDD661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7" y="2608500"/>
            <a:ext cx="1055314" cy="18593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DF2810-8639-44E5-86CD-321AA36A8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40" y="600562"/>
            <a:ext cx="9961025" cy="5383881"/>
          </a:xfrm>
          <a:prstGeom prst="rect">
            <a:avLst/>
          </a:prstGeom>
        </p:spPr>
      </p:pic>
      <p:sp>
        <p:nvSpPr>
          <p:cNvPr id="10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309158" y="233661"/>
            <a:ext cx="757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2: Em yêu quê hương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95721" y="2280337"/>
            <a:ext cx="64806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 err="1">
                <a:cs typeface="+mn-ea"/>
                <a:sym typeface="+mn-lt"/>
              </a:rPr>
              <a:t>Giữ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gìn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và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phát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huy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truyền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thống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quê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hương</a:t>
            </a:r>
            <a:r>
              <a:rPr lang="en-US" altLang="zh-CN" sz="2400" b="1" dirty="0">
                <a:cs typeface="+mn-ea"/>
                <a:sym typeface="+mn-lt"/>
              </a:rPr>
              <a:t>, </a:t>
            </a:r>
            <a:r>
              <a:rPr lang="en-US" altLang="zh-CN" sz="2400" b="1" dirty="0" err="1">
                <a:cs typeface="+mn-ea"/>
                <a:sym typeface="+mn-lt"/>
              </a:rPr>
              <a:t>chăm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sóc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cây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và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hoa</a:t>
            </a:r>
            <a:r>
              <a:rPr lang="en-US" altLang="zh-CN" sz="2400" b="1" dirty="0">
                <a:cs typeface="+mn-ea"/>
                <a:sym typeface="+mn-lt"/>
              </a:rPr>
              <a:t> ở </a:t>
            </a:r>
            <a:r>
              <a:rPr lang="en-US" altLang="zh-CN" sz="2400" b="1" dirty="0" err="1">
                <a:cs typeface="+mn-ea"/>
                <a:sym typeface="+mn-lt"/>
              </a:rPr>
              <a:t>đường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làng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ngõ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xóm</a:t>
            </a:r>
            <a:r>
              <a:rPr lang="en-US" altLang="zh-CN" sz="2400" b="1" dirty="0">
                <a:cs typeface="+mn-ea"/>
                <a:sym typeface="+mn-lt"/>
              </a:rPr>
              <a:t>, </a:t>
            </a:r>
            <a:r>
              <a:rPr lang="en-US" altLang="zh-CN" sz="2400" b="1" dirty="0" err="1">
                <a:cs typeface="+mn-ea"/>
                <a:sym typeface="+mn-lt"/>
              </a:rPr>
              <a:t>giữ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vệ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sinh</a:t>
            </a:r>
            <a:r>
              <a:rPr lang="en-US" altLang="zh-CN" sz="2400" b="1" dirty="0">
                <a:cs typeface="+mn-ea"/>
                <a:sym typeface="+mn-lt"/>
              </a:rPr>
              <a:t>,… </a:t>
            </a:r>
            <a:r>
              <a:rPr lang="en-US" altLang="zh-CN" sz="2400" b="1" dirty="0" err="1">
                <a:cs typeface="+mn-ea"/>
                <a:sym typeface="+mn-lt"/>
              </a:rPr>
              <a:t>là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những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việc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em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nên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làm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để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thể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hiện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tình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yêu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quê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hương</a:t>
            </a:r>
            <a:r>
              <a:rPr lang="en-US" altLang="zh-CN" sz="2400" b="1" dirty="0">
                <a:cs typeface="+mn-ea"/>
                <a:sym typeface="+mn-lt"/>
              </a:rPr>
              <a:t>.</a:t>
            </a:r>
          </a:p>
          <a:p>
            <a:pPr algn="just"/>
            <a:endParaRPr lang="en-US" altLang="zh-CN" sz="2400" b="1" dirty="0">
              <a:cs typeface="+mn-ea"/>
              <a:sym typeface="+mn-lt"/>
            </a:endParaRPr>
          </a:p>
          <a:p>
            <a:pPr algn="just"/>
            <a:r>
              <a:rPr lang="en-US" altLang="zh-CN" sz="2400" b="1" dirty="0" err="1">
                <a:cs typeface="+mn-ea"/>
                <a:sym typeface="+mn-lt"/>
              </a:rPr>
              <a:t>Vứt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rác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bừa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bãi</a:t>
            </a:r>
            <a:r>
              <a:rPr lang="en-US" altLang="zh-CN" sz="2400" b="1" dirty="0">
                <a:cs typeface="+mn-ea"/>
                <a:sym typeface="+mn-lt"/>
              </a:rPr>
              <a:t>, </a:t>
            </a:r>
            <a:r>
              <a:rPr lang="en-US" altLang="zh-CN" sz="2400" b="1" dirty="0" err="1">
                <a:cs typeface="+mn-ea"/>
                <a:sym typeface="+mn-lt"/>
              </a:rPr>
              <a:t>hái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hoa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ven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đường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làng</a:t>
            </a:r>
            <a:r>
              <a:rPr lang="en-US" altLang="zh-CN" sz="2400" b="1" dirty="0">
                <a:cs typeface="+mn-ea"/>
                <a:sym typeface="+mn-lt"/>
              </a:rPr>
              <a:t>, </a:t>
            </a:r>
            <a:r>
              <a:rPr lang="en-US" altLang="zh-CN" sz="2400" b="1" dirty="0" err="1">
                <a:cs typeface="+mn-ea"/>
                <a:sym typeface="+mn-lt"/>
              </a:rPr>
              <a:t>vẽ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lên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khu</a:t>
            </a:r>
            <a:r>
              <a:rPr lang="en-US" altLang="zh-CN" sz="2400" b="1" dirty="0">
                <a:cs typeface="+mn-ea"/>
                <a:sym typeface="+mn-lt"/>
              </a:rPr>
              <a:t> di </a:t>
            </a:r>
            <a:r>
              <a:rPr lang="en-US" altLang="zh-CN" sz="2400" b="1" dirty="0" err="1">
                <a:cs typeface="+mn-ea"/>
                <a:sym typeface="+mn-lt"/>
              </a:rPr>
              <a:t>tích</a:t>
            </a:r>
            <a:r>
              <a:rPr lang="en-US" altLang="zh-CN" sz="2400" b="1" dirty="0">
                <a:cs typeface="+mn-ea"/>
                <a:sym typeface="+mn-lt"/>
              </a:rPr>
              <a:t>,… </a:t>
            </a:r>
            <a:r>
              <a:rPr lang="en-US" altLang="zh-CN" sz="2400" b="1" dirty="0" err="1">
                <a:cs typeface="+mn-ea"/>
                <a:sym typeface="+mn-lt"/>
              </a:rPr>
              <a:t>là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những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việc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em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không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nên</a:t>
            </a:r>
            <a:r>
              <a:rPr lang="en-US" altLang="zh-CN" sz="2400" b="1" dirty="0">
                <a:cs typeface="+mn-ea"/>
                <a:sym typeface="+mn-lt"/>
              </a:rPr>
              <a:t> </a:t>
            </a:r>
            <a:r>
              <a:rPr lang="en-US" altLang="zh-CN" sz="2400" b="1" dirty="0" err="1">
                <a:cs typeface="+mn-ea"/>
                <a:sym typeface="+mn-lt"/>
              </a:rPr>
              <a:t>làm</a:t>
            </a:r>
            <a:r>
              <a:rPr lang="en-US" altLang="zh-CN" sz="2400" b="1" dirty="0">
                <a:cs typeface="+mn-ea"/>
                <a:sym typeface="+mn-lt"/>
              </a:rPr>
              <a:t>.</a:t>
            </a:r>
          </a:p>
        </p:txBody>
      </p:sp>
      <p:pic>
        <p:nvPicPr>
          <p:cNvPr id="13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03" y="1991831"/>
            <a:ext cx="964941" cy="648075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780" y="3931530"/>
            <a:ext cx="964941" cy="648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144750" y="474002"/>
            <a:ext cx="790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3. Kính trọng thầy giáo, cô giáo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EF92219-AB21-48B2-9676-5E6C91B91C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08"/>
          <a:stretch/>
        </p:blipFill>
        <p:spPr>
          <a:xfrm>
            <a:off x="333375" y="3722913"/>
            <a:ext cx="4564140" cy="18692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47B8724-874D-4722-8EEA-3B9C31212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15" y="1120333"/>
            <a:ext cx="7501153" cy="4471841"/>
          </a:xfrm>
          <a:prstGeom prst="rect">
            <a:avLst/>
          </a:prstGeom>
        </p:spPr>
      </p:pic>
      <p:sp>
        <p:nvSpPr>
          <p:cNvPr id="9" name="iṣ1ïďè">
            <a:extLst>
              <a:ext uri="{FF2B5EF4-FFF2-40B4-BE49-F238E27FC236}">
                <a16:creationId xmlns:a16="http://schemas.microsoft.com/office/drawing/2014/main" id="{06529A5A-EE64-4D0E-898C-B34F01323544}"/>
              </a:ext>
            </a:extLst>
          </p:cNvPr>
          <p:cNvSpPr/>
          <p:nvPr/>
        </p:nvSpPr>
        <p:spPr>
          <a:xfrm rot="520592">
            <a:off x="9414292" y="3811497"/>
            <a:ext cx="1872899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Biết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biểu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của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sự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kính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trọng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thầy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giáo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cô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giáo</a:t>
            </a:r>
            <a:endParaRPr lang="zh-CN" altLang="en-US" sz="20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0" name="íşļïḋê">
            <a:extLst>
              <a:ext uri="{FF2B5EF4-FFF2-40B4-BE49-F238E27FC236}">
                <a16:creationId xmlns:a16="http://schemas.microsoft.com/office/drawing/2014/main" id="{CC7E1D06-0ACA-48D5-B30F-6E0FA20FADF2}"/>
              </a:ext>
            </a:extLst>
          </p:cNvPr>
          <p:cNvSpPr txBox="1"/>
          <p:nvPr/>
        </p:nvSpPr>
        <p:spPr>
          <a:xfrm rot="662290">
            <a:off x="8938275" y="3431548"/>
            <a:ext cx="2561620" cy="244508"/>
          </a:xfrm>
          <a:prstGeom prst="rect">
            <a:avLst/>
          </a:prstGeom>
          <a:noFill/>
        </p:spPr>
        <p:txBody>
          <a:bodyPr wrap="none" lIns="0" tIns="0" rIns="0" bIns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2" name="iṣ1ïďè">
            <a:extLst>
              <a:ext uri="{FF2B5EF4-FFF2-40B4-BE49-F238E27FC236}">
                <a16:creationId xmlns:a16="http://schemas.microsoft.com/office/drawing/2014/main" id="{F1D176FD-A2B5-480F-852B-5B32AD9A1F23}"/>
              </a:ext>
            </a:extLst>
          </p:cNvPr>
          <p:cNvSpPr/>
          <p:nvPr/>
        </p:nvSpPr>
        <p:spPr>
          <a:xfrm rot="21316609">
            <a:off x="5996004" y="2817241"/>
            <a:ext cx="2595192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Thực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hành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động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và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lời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nói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sự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kính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trọng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thầy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giáo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cô</a:t>
            </a:r>
            <a:r>
              <a:rPr lang="en-US" altLang="zh-CN" sz="2000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ysClr val="windowText" lastClr="000000"/>
                </a:solidFill>
                <a:cs typeface="+mn-ea"/>
                <a:sym typeface="+mn-lt"/>
              </a:rPr>
              <a:t>giáo</a:t>
            </a:r>
            <a:endParaRPr lang="zh-CN" altLang="en-US" sz="20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13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59" y="1925168"/>
            <a:ext cx="964941" cy="648075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378" y="2728810"/>
            <a:ext cx="964941" cy="6480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90622E-36C0-4B02-AAA4-2CB7880AA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335327"/>
            <a:ext cx="10711543" cy="5209164"/>
          </a:xfrm>
          <a:prstGeom prst="rect">
            <a:avLst/>
          </a:prstGeom>
        </p:spPr>
      </p:pic>
      <p:sp>
        <p:nvSpPr>
          <p:cNvPr id="9" name="iṣ1ïďè">
            <a:extLst>
              <a:ext uri="{FF2B5EF4-FFF2-40B4-BE49-F238E27FC236}">
                <a16:creationId xmlns:a16="http://schemas.microsoft.com/office/drawing/2014/main" id="{2338B771-5673-4E5D-8A41-DEB26224C3B2}"/>
              </a:ext>
            </a:extLst>
          </p:cNvPr>
          <p:cNvSpPr/>
          <p:nvPr/>
        </p:nvSpPr>
        <p:spPr>
          <a:xfrm>
            <a:off x="3177355" y="2107463"/>
            <a:ext cx="6097273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Thầy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giáo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cô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giáo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dạy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em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biết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đọc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biết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viết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biết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những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kiến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thức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trong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cuộc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sống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;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thăm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hỏi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động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viên</a:t>
            </a:r>
            <a:endParaRPr lang="zh-CN" altLang="en-US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2" name="iṣ1ïďè">
            <a:extLst>
              <a:ext uri="{FF2B5EF4-FFF2-40B4-BE49-F238E27FC236}">
                <a16:creationId xmlns:a16="http://schemas.microsoft.com/office/drawing/2014/main" id="{6C6100FC-0D65-4ED3-B8BA-7D67C2CF6C95}"/>
              </a:ext>
            </a:extLst>
          </p:cNvPr>
          <p:cNvSpPr/>
          <p:nvPr/>
        </p:nvSpPr>
        <p:spPr>
          <a:xfrm>
            <a:off x="3177356" y="2759299"/>
            <a:ext cx="5607964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Thể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hiện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sự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kính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trọng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biết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ơn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thầy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giáo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cô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giáo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:</a:t>
            </a:r>
            <a:endParaRPr lang="zh-CN" altLang="en-US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4" name="iṣ1ïďè">
            <a:extLst>
              <a:ext uri="{FF2B5EF4-FFF2-40B4-BE49-F238E27FC236}">
                <a16:creationId xmlns:a16="http://schemas.microsoft.com/office/drawing/2014/main" id="{1EFD8BD9-A619-40A2-A6E6-EFEB5235D87C}"/>
              </a:ext>
            </a:extLst>
          </p:cNvPr>
          <p:cNvSpPr/>
          <p:nvPr/>
        </p:nvSpPr>
        <p:spPr>
          <a:xfrm>
            <a:off x="2084176" y="4406651"/>
            <a:ext cx="4299375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Những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việc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nên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làm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+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Chào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hỏi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thầy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giáo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cô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giáo</a:t>
            </a:r>
            <a:endParaRPr lang="en-US" altLang="zh-CN" dirty="0">
              <a:solidFill>
                <a:sysClr val="windowText" lastClr="000000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+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Chú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ý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nghe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giảng</a:t>
            </a:r>
            <a:endParaRPr lang="en-US" altLang="zh-CN" dirty="0">
              <a:solidFill>
                <a:sysClr val="windowText" lastClr="000000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+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Học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hành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chăm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chỉ</a:t>
            </a:r>
            <a:endParaRPr lang="en-US" altLang="zh-CN" dirty="0">
              <a:solidFill>
                <a:sysClr val="windowText" lastClr="000000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+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Lắng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nghe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tiếp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thu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lời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thầy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cô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giảng</a:t>
            </a:r>
            <a:endParaRPr lang="en-US" altLang="zh-CN" dirty="0">
              <a:solidFill>
                <a:sysClr val="windowText" lastClr="000000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…</a:t>
            </a:r>
            <a:endParaRPr lang="zh-CN" altLang="en-US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7" name="iṣ1ïďè">
            <a:extLst>
              <a:ext uri="{FF2B5EF4-FFF2-40B4-BE49-F238E27FC236}">
                <a16:creationId xmlns:a16="http://schemas.microsoft.com/office/drawing/2014/main" id="{28A51189-9957-4B2F-ADC1-A392DB3B403E}"/>
              </a:ext>
            </a:extLst>
          </p:cNvPr>
          <p:cNvSpPr/>
          <p:nvPr/>
        </p:nvSpPr>
        <p:spPr>
          <a:xfrm>
            <a:off x="7124941" y="4406651"/>
            <a:ext cx="4299375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Những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việc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không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nên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làm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+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Nói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chuyện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trong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giờ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học</a:t>
            </a:r>
            <a:endParaRPr lang="en-US" altLang="zh-CN" dirty="0">
              <a:solidFill>
                <a:sysClr val="windowText" lastClr="000000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+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Không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học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bài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làm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bài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tập</a:t>
            </a:r>
            <a:endParaRPr lang="en-US" altLang="zh-CN" dirty="0">
              <a:solidFill>
                <a:sysClr val="windowText" lastClr="000000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+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Không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vâng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lời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thầy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cô</a:t>
            </a:r>
            <a:endParaRPr lang="en-US" altLang="zh-CN" dirty="0">
              <a:solidFill>
                <a:sysClr val="windowText" lastClr="000000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+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Nói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trống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không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cãi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lời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thầy</a:t>
            </a: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sysClr val="windowText" lastClr="000000"/>
                </a:solidFill>
                <a:cs typeface="+mn-ea"/>
                <a:sym typeface="+mn-lt"/>
              </a:rPr>
              <a:t>cô</a:t>
            </a:r>
            <a:endParaRPr lang="en-US" altLang="zh-CN" dirty="0">
              <a:solidFill>
                <a:sysClr val="windowText" lastClr="000000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…</a:t>
            </a:r>
            <a:endParaRPr lang="zh-CN" altLang="en-US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8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144750" y="474002"/>
            <a:ext cx="790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3. Kính trọng thầy giáo, cô giáo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814354" y="3322195"/>
            <a:ext cx="1892665" cy="3148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07018" y="3323572"/>
            <a:ext cx="2003044" cy="3135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13" y="1726261"/>
            <a:ext cx="964941" cy="648075"/>
          </a:xfrm>
          <a:prstGeom prst="rect">
            <a:avLst/>
          </a:prstGeom>
        </p:spPr>
      </p:pic>
      <p:pic>
        <p:nvPicPr>
          <p:cNvPr id="22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12" y="2609522"/>
            <a:ext cx="964941" cy="6480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  <p:bldP spid="1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3242272" y="610969"/>
            <a:ext cx="5707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4: Yêu quý bạn bè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B176210-0BB9-4E52-9F7D-DF3470FA8100}"/>
              </a:ext>
            </a:extLst>
          </p:cNvPr>
          <p:cNvGrpSpPr/>
          <p:nvPr/>
        </p:nvGrpSpPr>
        <p:grpSpPr>
          <a:xfrm>
            <a:off x="5110775" y="1839196"/>
            <a:ext cx="5509327" cy="3208699"/>
            <a:chOff x="9272246" y="2054613"/>
            <a:chExt cx="2561620" cy="1618895"/>
          </a:xfrm>
        </p:grpSpPr>
        <p:sp>
          <p:nvSpPr>
            <p:cNvPr id="10" name="iṣ1ïďè">
              <a:extLst>
                <a:ext uri="{FF2B5EF4-FFF2-40B4-BE49-F238E27FC236}">
                  <a16:creationId xmlns:a16="http://schemas.microsoft.com/office/drawing/2014/main" id="{F202E170-538C-4B26-96F8-B475CC983D8F}"/>
                </a:ext>
              </a:extLst>
            </p:cNvPr>
            <p:cNvSpPr/>
            <p:nvPr/>
          </p:nvSpPr>
          <p:spPr>
            <a:xfrm>
              <a:off x="9272246" y="2054613"/>
              <a:ext cx="2561620" cy="53374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Thực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hiện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được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hành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động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thể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hiện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sự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yêu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quý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bạn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bè</a:t>
              </a:r>
              <a:endParaRPr lang="zh-CN" altLang="en-US" sz="2800" dirty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" name="iṣ1ïďè">
              <a:extLst>
                <a:ext uri="{FF2B5EF4-FFF2-40B4-BE49-F238E27FC236}">
                  <a16:creationId xmlns:a16="http://schemas.microsoft.com/office/drawing/2014/main" id="{38AC592F-A37C-4A1B-9B4A-1D8E3DB300BA}"/>
                </a:ext>
              </a:extLst>
            </p:cNvPr>
            <p:cNvSpPr/>
            <p:nvPr/>
          </p:nvSpPr>
          <p:spPr>
            <a:xfrm>
              <a:off x="9272246" y="3139761"/>
              <a:ext cx="2561620" cy="53374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Tham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gia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các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hoạt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động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phù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hợp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với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lứa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tuổi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để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giúp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đỡ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các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bạn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khó</a:t>
              </a:r>
              <a:r>
                <a:rPr lang="en-US" altLang="zh-CN" sz="2800" dirty="0">
                  <a:solidFill>
                    <a:sysClr val="windowText" lastClr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ysClr val="windowText" lastClr="000000"/>
                  </a:solidFill>
                  <a:cs typeface="+mn-ea"/>
                  <a:sym typeface="+mn-lt"/>
                </a:rPr>
                <a:t>khăn</a:t>
              </a:r>
              <a:endParaRPr lang="zh-CN" altLang="en-US" sz="2800" dirty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11D3D5C2-7520-4CDC-8AE7-25A7F55CC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60" y="994418"/>
            <a:ext cx="2238239" cy="1902681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34" y="1812112"/>
            <a:ext cx="964941" cy="648075"/>
          </a:xfrm>
          <a:prstGeom prst="rect">
            <a:avLst/>
          </a:prstGeom>
        </p:spPr>
      </p:pic>
      <p:pic>
        <p:nvPicPr>
          <p:cNvPr id="20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33" y="3665954"/>
            <a:ext cx="964941" cy="6480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9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9A29E9-DA16-4A78-92B6-2D2E868A89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23"/>
          <a:stretch/>
        </p:blipFill>
        <p:spPr>
          <a:xfrm>
            <a:off x="5635528" y="3309139"/>
            <a:ext cx="5559340" cy="2210107"/>
          </a:xfrm>
          <a:prstGeom prst="rect">
            <a:avLst/>
          </a:prstGeom>
        </p:spPr>
      </p:pic>
      <p:sp>
        <p:nvSpPr>
          <p:cNvPr id="18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3242271" y="391669"/>
            <a:ext cx="5707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4: Yêu quý bạn bè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EF8FEBF6-1F2E-49B9-8618-EE8259334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1" y="1210039"/>
            <a:ext cx="4946157" cy="5054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28729" y="1819626"/>
            <a:ext cx="4172937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Dot"/>
          </a:ln>
        </p:spPr>
        <p:txBody>
          <a:bodyPr wrap="none" rtlCol="0">
            <a:spAutoFit/>
          </a:bodyPr>
          <a:lstStyle/>
          <a:p>
            <a:pPr algn="just"/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bè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,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endParaRPr lang="en-US" sz="2000" dirty="0"/>
          </a:p>
          <a:p>
            <a:pPr algn="just"/>
            <a:r>
              <a:rPr lang="en-US" sz="2000" dirty="0" err="1"/>
              <a:t>Buồn</a:t>
            </a:r>
            <a:r>
              <a:rPr lang="en-US" sz="2000" dirty="0"/>
              <a:t> </a:t>
            </a:r>
            <a:r>
              <a:rPr lang="en-US" sz="2000" dirty="0" err="1"/>
              <a:t>vui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, </a:t>
            </a:r>
            <a:r>
              <a:rPr lang="en-US" sz="2000" dirty="0" err="1"/>
              <a:t>ngọt</a:t>
            </a:r>
            <a:r>
              <a:rPr lang="en-US" sz="2000" dirty="0"/>
              <a:t> </a:t>
            </a:r>
            <a:r>
              <a:rPr lang="en-US" sz="2000" dirty="0" err="1"/>
              <a:t>bùi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379" y="1977363"/>
            <a:ext cx="4310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Các</a:t>
            </a:r>
            <a:r>
              <a:rPr lang="en-US" sz="2000" dirty="0"/>
              <a:t> con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chân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bè</a:t>
            </a:r>
            <a:r>
              <a:rPr lang="en-US" sz="2000" dirty="0"/>
              <a:t>, </a:t>
            </a:r>
            <a:r>
              <a:rPr lang="en-US" sz="2000" dirty="0" err="1"/>
              <a:t>luôn</a:t>
            </a:r>
            <a:r>
              <a:rPr lang="en-US" sz="2000" dirty="0"/>
              <a:t> </a:t>
            </a:r>
            <a:r>
              <a:rPr lang="en-US" sz="2000" dirty="0" err="1"/>
              <a:t>nghĩa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bất</a:t>
            </a:r>
            <a:r>
              <a:rPr lang="en-US" sz="2000" dirty="0"/>
              <a:t> </a:t>
            </a:r>
            <a:r>
              <a:rPr lang="en-US" sz="2000" dirty="0" err="1"/>
              <a:t>cứ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cảnh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6622" y="3059545"/>
            <a:ext cx="4122499" cy="193899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+ </a:t>
            </a:r>
            <a:r>
              <a:rPr lang="en-US" sz="2000" dirty="0" err="1"/>
              <a:t>Giúp</a:t>
            </a:r>
            <a:r>
              <a:rPr lang="en-US" sz="2000" dirty="0"/>
              <a:t> </a:t>
            </a:r>
            <a:r>
              <a:rPr lang="en-US" sz="2000" dirty="0" err="1"/>
              <a:t>đỡ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gặp</a:t>
            </a:r>
            <a:r>
              <a:rPr lang="en-US" sz="2000" dirty="0"/>
              <a:t>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khăn</a:t>
            </a:r>
            <a:endParaRPr lang="en-US" sz="2000" dirty="0"/>
          </a:p>
          <a:p>
            <a:pPr algn="just"/>
            <a:r>
              <a:rPr lang="en-US" sz="2000" dirty="0"/>
              <a:t>+ </a:t>
            </a:r>
            <a:r>
              <a:rPr lang="en-US" sz="2000" dirty="0" err="1"/>
              <a:t>Giảng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chưa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endParaRPr lang="en-US" sz="2000" dirty="0"/>
          </a:p>
          <a:p>
            <a:pPr algn="just"/>
            <a:r>
              <a:rPr lang="en-US" sz="2000" dirty="0"/>
              <a:t>+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lắng</a:t>
            </a:r>
            <a:r>
              <a:rPr lang="en-US" sz="2000" dirty="0"/>
              <a:t> </a:t>
            </a:r>
            <a:r>
              <a:rPr lang="en-US" sz="2000" dirty="0" err="1"/>
              <a:t>nghe</a:t>
            </a:r>
            <a:r>
              <a:rPr lang="en-US" sz="2000" dirty="0"/>
              <a:t>, </a:t>
            </a:r>
            <a:r>
              <a:rPr lang="en-US" sz="2000" dirty="0" err="1"/>
              <a:t>tôn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endParaRPr lang="en-US" sz="2000" dirty="0"/>
          </a:p>
          <a:p>
            <a:pPr algn="just"/>
            <a:r>
              <a:rPr lang="en-US" sz="2000" dirty="0"/>
              <a:t>+ </a:t>
            </a:r>
            <a:r>
              <a:rPr lang="en-US" sz="2000" dirty="0" err="1"/>
              <a:t>Giữ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hứa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endParaRPr lang="en-US" sz="2000" dirty="0"/>
          </a:p>
          <a:p>
            <a:pPr algn="just"/>
            <a:r>
              <a:rPr lang="en-US" sz="2000" dirty="0"/>
              <a:t>….</a:t>
            </a:r>
          </a:p>
        </p:txBody>
      </p:sp>
      <p:sp>
        <p:nvSpPr>
          <p:cNvPr id="9" name="Rectangle 8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6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3" grpId="0"/>
      <p:bldP spid="4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C7F6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0C7F6"/>
      </a:hlink>
      <a:folHlink>
        <a:srgbClr val="BFBFBF"/>
      </a:folHlink>
    </a:clrScheme>
    <a:fontScheme name="fn3k5n5n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551</Words>
  <Application>Microsoft Office PowerPoint</Application>
  <PresentationFormat>Widescreen</PresentationFormat>
  <Paragraphs>61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等线</vt:lpstr>
      <vt:lpstr>微软雅黑</vt:lpstr>
      <vt:lpstr>Arial</vt:lpstr>
      <vt:lpstr>Helvetica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Admin</cp:lastModifiedBy>
  <cp:revision>75</cp:revision>
  <dcterms:created xsi:type="dcterms:W3CDTF">2018-02-07T08:36:30Z</dcterms:created>
  <dcterms:modified xsi:type="dcterms:W3CDTF">2025-11-05T16:29:53Z</dcterms:modified>
</cp:coreProperties>
</file>