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8" r:id="rId2"/>
    <p:sldId id="269" r:id="rId3"/>
    <p:sldId id="264" r:id="rId4"/>
    <p:sldId id="265" r:id="rId5"/>
    <p:sldId id="263" r:id="rId6"/>
    <p:sldId id="271" r:id="rId7"/>
    <p:sldId id="27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iVNnyMIoV8zIWhPI/FEymtN5cy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22"/>
    <p:restoredTop sz="68176"/>
  </p:normalViewPr>
  <p:slideViewPr>
    <p:cSldViewPr snapToGrid="0">
      <p:cViewPr varScale="1">
        <p:scale>
          <a:sx n="119" d="100"/>
          <a:sy n="119" d="100"/>
        </p:scale>
        <p:origin x="708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28" Type="http://schemas.openxmlformats.org/officeDocument/2006/relationships/presProps" Target="presProps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3" name="Google Shape;22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8" name="Google Shape;33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4" name="Google Shape;31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62" name="Google Shape;462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5"/>
          <p:cNvSpPr txBox="1">
            <a:spLocks noGrp="1"/>
          </p:cNvSpPr>
          <p:nvPr>
            <p:ph type="ftr" idx="11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15_Title and Content">
  <p:cSld name="15_Title and Conten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oogle Shape;93;p38"/>
          <p:cNvGrpSpPr/>
          <p:nvPr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94" name="Google Shape;94;p3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5" name="Google Shape;95;p3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96" name="Google Shape;96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8" name="Google Shape;98;p3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9" name="Google Shape;99;p3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00" name="Google Shape;100;p3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01;p3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2" name="Google Shape;102;p3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3" name="Google Shape;103;p3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3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5" name="Google Shape;105;p3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6" name="Google Shape;106;p3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3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8" name="Google Shape;108;p3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9" name="Google Shape;109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1" name="Google Shape;111;p3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12" name="Google Shape;112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350"/>
                  <a:buFont typeface="Calibri"/>
                  <a:buNone/>
                </a:pPr>
                <a:endParaRPr sz="13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4" name="Google Shape;114;p3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3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50"/>
                <a:buFont typeface="Calibri"/>
                <a:buNone/>
              </a:pPr>
              <a:endParaRPr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6" name="Google Shape;116;p38"/>
          <p:cNvSpPr/>
          <p:nvPr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38"/>
          <p:cNvSpPr/>
          <p:nvPr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38"/>
          <p:cNvSpPr/>
          <p:nvPr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38"/>
          <p:cNvSpPr/>
          <p:nvPr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38"/>
          <p:cNvSpPr/>
          <p:nvPr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38"/>
          <p:cNvSpPr/>
          <p:nvPr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8"/>
          <p:cNvSpPr/>
          <p:nvPr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38"/>
          <p:cNvSpPr/>
          <p:nvPr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38"/>
          <p:cNvSpPr/>
          <p:nvPr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38"/>
          <p:cNvSpPr/>
          <p:nvPr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38"/>
          <p:cNvSpPr/>
          <p:nvPr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8"/>
          <p:cNvSpPr/>
          <p:nvPr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38"/>
          <p:cNvSpPr/>
          <p:nvPr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8"/>
          <p:cNvSpPr/>
          <p:nvPr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38"/>
          <p:cNvSpPr/>
          <p:nvPr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38"/>
          <p:cNvSpPr/>
          <p:nvPr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38"/>
          <p:cNvSpPr/>
          <p:nvPr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38"/>
          <p:cNvSpPr/>
          <p:nvPr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38"/>
          <p:cNvSpPr/>
          <p:nvPr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38"/>
          <p:cNvSpPr/>
          <p:nvPr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38"/>
          <p:cNvSpPr/>
          <p:nvPr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38"/>
          <p:cNvSpPr/>
          <p:nvPr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38"/>
          <p:cNvSpPr/>
          <p:nvPr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38"/>
          <p:cNvSpPr/>
          <p:nvPr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38"/>
          <p:cNvSpPr/>
          <p:nvPr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38"/>
          <p:cNvSpPr/>
          <p:nvPr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38"/>
          <p:cNvSpPr/>
          <p:nvPr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38"/>
          <p:cNvSpPr/>
          <p:nvPr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38"/>
          <p:cNvSpPr/>
          <p:nvPr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38"/>
          <p:cNvSpPr/>
          <p:nvPr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38"/>
          <p:cNvSpPr/>
          <p:nvPr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8"/>
          <p:cNvSpPr/>
          <p:nvPr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8"/>
          <p:cNvSpPr/>
          <p:nvPr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38"/>
          <p:cNvSpPr/>
          <p:nvPr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38"/>
          <p:cNvSpPr/>
          <p:nvPr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38"/>
          <p:cNvSpPr/>
          <p:nvPr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38"/>
          <p:cNvSpPr/>
          <p:nvPr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38"/>
          <p:cNvSpPr/>
          <p:nvPr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38"/>
          <p:cNvSpPr/>
          <p:nvPr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38"/>
          <p:cNvSpPr/>
          <p:nvPr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38"/>
          <p:cNvSpPr/>
          <p:nvPr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38"/>
          <p:cNvSpPr/>
          <p:nvPr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38"/>
          <p:cNvSpPr/>
          <p:nvPr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38"/>
          <p:cNvSpPr/>
          <p:nvPr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38"/>
          <p:cNvSpPr/>
          <p:nvPr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endParaRPr sz="13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1" name="Google Shape;161;p38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9047" y="337822"/>
            <a:ext cx="1678338" cy="6476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8"/>
          <p:cNvSpPr txBox="1">
            <a:spLocks noGrp="1"/>
          </p:cNvSpPr>
          <p:nvPr>
            <p:ph type="ctrTitle"/>
          </p:nvPr>
        </p:nvSpPr>
        <p:spPr>
          <a:xfrm>
            <a:off x="685802" y="1597820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8"/>
          <p:cNvSpPr txBox="1">
            <a:spLocks noGrp="1"/>
          </p:cNvSpPr>
          <p:nvPr>
            <p:ph type="ftr" idx="11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1"/>
          <p:cNvSpPr txBox="1">
            <a:spLocks noGrp="1"/>
          </p:cNvSpPr>
          <p:nvPr>
            <p:ph type="title"/>
          </p:nvPr>
        </p:nvSpPr>
        <p:spPr>
          <a:xfrm>
            <a:off x="722314" y="3305175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1"/>
          <p:cNvSpPr txBox="1">
            <a:spLocks noGrp="1"/>
          </p:cNvSpPr>
          <p:nvPr>
            <p:ph type="ftr" idx="11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2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2"/>
          <p:cNvSpPr txBox="1">
            <a:spLocks noGrp="1"/>
          </p:cNvSpPr>
          <p:nvPr>
            <p:ph type="body" idx="1"/>
          </p:nvPr>
        </p:nvSpPr>
        <p:spPr>
          <a:xfrm>
            <a:off x="457200" y="1151334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32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6" name="Google Shape;56;p32"/>
          <p:cNvSpPr txBox="1">
            <a:spLocks noGrp="1"/>
          </p:cNvSpPr>
          <p:nvPr>
            <p:ph type="body" idx="3"/>
          </p:nvPr>
        </p:nvSpPr>
        <p:spPr>
          <a:xfrm>
            <a:off x="4645026" y="1151334"/>
            <a:ext cx="4041774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32"/>
          <p:cNvSpPr txBox="1">
            <a:spLocks noGrp="1"/>
          </p:cNvSpPr>
          <p:nvPr>
            <p:ph type="body" idx="4"/>
          </p:nvPr>
        </p:nvSpPr>
        <p:spPr>
          <a:xfrm>
            <a:off x="4645026" y="1631156"/>
            <a:ext cx="4041774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8" name="Google Shape;58;p3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2"/>
          <p:cNvSpPr txBox="1">
            <a:spLocks noGrp="1"/>
          </p:cNvSpPr>
          <p:nvPr>
            <p:ph type="ftr" idx="11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3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3"/>
          <p:cNvSpPr txBox="1">
            <a:spLocks noGrp="1"/>
          </p:cNvSpPr>
          <p:nvPr>
            <p:ph type="ftr" idx="11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4"/>
          <p:cNvSpPr txBox="1">
            <a:spLocks noGrp="1"/>
          </p:cNvSpPr>
          <p:nvPr>
            <p:ph type="title"/>
          </p:nvPr>
        </p:nvSpPr>
        <p:spPr>
          <a:xfrm>
            <a:off x="457200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4"/>
          <p:cNvSpPr txBox="1">
            <a:spLocks noGrp="1"/>
          </p:cNvSpPr>
          <p:nvPr>
            <p:ph type="body" idx="1"/>
          </p:nvPr>
        </p:nvSpPr>
        <p:spPr>
          <a:xfrm>
            <a:off x="3575052" y="204788"/>
            <a:ext cx="5111749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9" name="Google Shape;69;p34"/>
          <p:cNvSpPr txBox="1">
            <a:spLocks noGrp="1"/>
          </p:cNvSpPr>
          <p:nvPr>
            <p:ph type="body" idx="2"/>
          </p:nvPr>
        </p:nvSpPr>
        <p:spPr>
          <a:xfrm>
            <a:off x="457200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3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4"/>
          <p:cNvSpPr txBox="1">
            <a:spLocks noGrp="1"/>
          </p:cNvSpPr>
          <p:nvPr>
            <p:ph type="ftr" idx="11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5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5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35"/>
          <p:cNvSpPr txBox="1">
            <a:spLocks noGrp="1"/>
          </p:cNvSpPr>
          <p:nvPr>
            <p:ph type="body" idx="1"/>
          </p:nvPr>
        </p:nvSpPr>
        <p:spPr>
          <a:xfrm>
            <a:off x="1792288" y="4025504"/>
            <a:ext cx="5486400" cy="603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7" name="Google Shape;77;p3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5"/>
          <p:cNvSpPr txBox="1">
            <a:spLocks noGrp="1"/>
          </p:cNvSpPr>
          <p:nvPr>
            <p:ph type="ftr" idx="11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Vertical Text" type="vertTx">
  <p:cSld name="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6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6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3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6"/>
          <p:cNvSpPr txBox="1">
            <a:spLocks noGrp="1"/>
          </p:cNvSpPr>
          <p:nvPr>
            <p:ph type="ftr" idx="11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3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7"/>
          <p:cNvSpPr txBox="1">
            <a:spLocks noGrp="1"/>
          </p:cNvSpPr>
          <p:nvPr>
            <p:ph type="title"/>
          </p:nvPr>
        </p:nvSpPr>
        <p:spPr>
          <a:xfrm rot="5400000">
            <a:off x="1382316" y="2621757"/>
            <a:ext cx="5850731" cy="115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37"/>
          <p:cNvSpPr txBox="1">
            <a:spLocks noGrp="1"/>
          </p:cNvSpPr>
          <p:nvPr>
            <p:ph type="body" idx="1"/>
          </p:nvPr>
        </p:nvSpPr>
        <p:spPr>
          <a:xfrm rot="5400000">
            <a:off x="-1008459" y="1540669"/>
            <a:ext cx="5850731" cy="3319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3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7"/>
          <p:cNvSpPr txBox="1">
            <a:spLocks noGrp="1"/>
          </p:cNvSpPr>
          <p:nvPr>
            <p:ph type="ftr" idx="11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3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3"/>
          <p:cNvSpPr txBox="1">
            <a:spLocks noGrp="1"/>
          </p:cNvSpPr>
          <p:nvPr>
            <p:ph type="ftr" idx="11"/>
          </p:nvPr>
        </p:nvSpPr>
        <p:spPr>
          <a:xfrm>
            <a:off x="3124202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8">
            <a:extLst>
              <a:ext uri="{FF2B5EF4-FFF2-40B4-BE49-F238E27FC236}">
                <a16:creationId xmlns:a16="http://schemas.microsoft.com/office/drawing/2014/main" id="{B01205C8-6197-E256-2EC7-717A78A4C0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2600" y="0"/>
            <a:ext cx="5724525" cy="5127279"/>
          </a:xfrm>
          <a:prstGeom prst="rect">
            <a:avLst/>
          </a:prstGeom>
        </p:spPr>
      </p:pic>
      <p:sp>
        <p:nvSpPr>
          <p:cNvPr id="226" name="Google Shape;226;p4"/>
          <p:cNvSpPr txBox="1">
            <a:spLocks noGrp="1"/>
          </p:cNvSpPr>
          <p:nvPr>
            <p:ph type="ctrTitle" idx="4294967295"/>
          </p:nvPr>
        </p:nvSpPr>
        <p:spPr>
          <a:xfrm>
            <a:off x="0" y="1598613"/>
            <a:ext cx="7772400" cy="1101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 </a:t>
            </a:r>
            <a:endParaRPr/>
          </a:p>
        </p:txBody>
      </p:sp>
      <p:pic>
        <p:nvPicPr>
          <p:cNvPr id="227" name="Google Shape;227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657600" y="3790950"/>
            <a:ext cx="18288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4"/>
          <p:cNvSpPr txBox="1"/>
          <p:nvPr/>
        </p:nvSpPr>
        <p:spPr>
          <a:xfrm>
            <a:off x="1962150" y="1200150"/>
            <a:ext cx="5219700" cy="258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Toán</a:t>
            </a:r>
            <a:endParaRPr sz="3600" b="1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KI-LÔ-GAM (TIẾT 3)</a:t>
            </a:r>
            <a:endParaRPr sz="3600" b="1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(Trang 61)</a:t>
            </a:r>
            <a:endParaRPr sz="3600" b="1" i="0" u="none" strike="noStrike" cap="none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aph paper with a grid&#10;&#10;Description automatically generated">
            <a:extLst>
              <a:ext uri="{FF2B5EF4-FFF2-40B4-BE49-F238E27FC236}">
                <a16:creationId xmlns:a16="http://schemas.microsoft.com/office/drawing/2014/main" id="{FA8C2B92-7366-C3E2-B714-421F9A0C09E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</a:extLst>
          </a:blip>
          <a:srcRect b="60958"/>
          <a:stretch/>
        </p:blipFill>
        <p:spPr>
          <a:xfrm>
            <a:off x="522632" y="1405711"/>
            <a:ext cx="8269803" cy="2144622"/>
          </a:xfrm>
          <a:prstGeom prst="rect">
            <a:avLst/>
          </a:prstGeom>
        </p:spPr>
      </p:pic>
      <p:grpSp>
        <p:nvGrpSpPr>
          <p:cNvPr id="380" name="Google Shape;380;p15"/>
          <p:cNvGrpSpPr/>
          <p:nvPr/>
        </p:nvGrpSpPr>
        <p:grpSpPr>
          <a:xfrm>
            <a:off x="1991860" y="-137162"/>
            <a:ext cx="4978428" cy="738623"/>
            <a:chOff x="3740729" y="48495"/>
            <a:chExt cx="6637904" cy="984831"/>
          </a:xfrm>
        </p:grpSpPr>
        <p:sp>
          <p:nvSpPr>
            <p:cNvPr id="381" name="Google Shape;381;p15"/>
            <p:cNvSpPr/>
            <p:nvPr/>
          </p:nvSpPr>
          <p:spPr>
            <a:xfrm>
              <a:off x="3740729" y="357294"/>
              <a:ext cx="523220" cy="523220"/>
            </a:xfrm>
            <a:prstGeom prst="ellipse">
              <a:avLst/>
            </a:prstGeom>
            <a:solidFill>
              <a:srgbClr val="7030A0"/>
            </a:solidFill>
            <a:ln w="25400" cap="flat" cmpd="sng">
              <a:solidFill>
                <a:srgbClr val="D6E3B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0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1</a:t>
              </a:r>
              <a:endParaRPr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2" name="Google Shape;382;p15"/>
            <p:cNvSpPr txBox="1"/>
            <p:nvPr/>
          </p:nvSpPr>
          <p:spPr>
            <a:xfrm>
              <a:off x="4263949" y="48495"/>
              <a:ext cx="6114684" cy="9848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Tính</a:t>
              </a:r>
              <a:r>
                <a:rPr lang="en-US" sz="28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 (</a:t>
              </a:r>
              <a:r>
                <a:rPr lang="en-US" sz="2800" b="1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theo</a:t>
              </a:r>
              <a:r>
                <a:rPr lang="en-US" sz="28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b="1" dirty="0" err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mẫu</a:t>
              </a:r>
              <a:r>
                <a:rPr lang="en-US" sz="28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).</a:t>
              </a:r>
              <a:endParaRPr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83" name="Google Shape;383;p15"/>
          <p:cNvSpPr txBox="1"/>
          <p:nvPr/>
        </p:nvSpPr>
        <p:spPr>
          <a:xfrm>
            <a:off x="1414784" y="537397"/>
            <a:ext cx="6485500" cy="761707"/>
          </a:xfrm>
          <a:prstGeom prst="rect">
            <a:avLst/>
          </a:prstGeom>
          <a:solidFill>
            <a:srgbClr val="DAEEF3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Mẫu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:</a:t>
            </a:r>
            <a:endParaRPr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 kg + 4 kg = 			10 kg – 3 kg =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5" name="Google Shape;385;p15"/>
          <p:cNvSpPr txBox="1"/>
          <p:nvPr/>
        </p:nvSpPr>
        <p:spPr>
          <a:xfrm>
            <a:off x="489081" y="1153312"/>
            <a:ext cx="438857" cy="54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95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89" name="Google Shape;389;p15"/>
          <p:cNvSpPr txBox="1"/>
          <p:nvPr/>
        </p:nvSpPr>
        <p:spPr>
          <a:xfrm>
            <a:off x="1013688" y="2089158"/>
            <a:ext cx="2425712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12 kg + 23 kg</a:t>
            </a:r>
            <a:endParaRPr sz="2400" b="1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2" name="Google Shape;392;p15"/>
          <p:cNvSpPr txBox="1"/>
          <p:nvPr/>
        </p:nvSpPr>
        <p:spPr>
          <a:xfrm>
            <a:off x="987532" y="1618808"/>
            <a:ext cx="20885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9 kg + 7 kg</a:t>
            </a:r>
            <a:endParaRPr sz="2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5" name="Google Shape;395;p15"/>
          <p:cNvSpPr txBox="1"/>
          <p:nvPr/>
        </p:nvSpPr>
        <p:spPr>
          <a:xfrm>
            <a:off x="994583" y="2567594"/>
            <a:ext cx="2526856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45 kg + 20 kg </a:t>
            </a:r>
            <a:endParaRPr sz="2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8" name="Google Shape;398;p15"/>
          <p:cNvSpPr txBox="1"/>
          <p:nvPr/>
        </p:nvSpPr>
        <p:spPr>
          <a:xfrm>
            <a:off x="5301362" y="1605266"/>
            <a:ext cx="248895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13 kg – 9 kg</a:t>
            </a:r>
            <a:endParaRPr sz="2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1" name="Google Shape;401;p15"/>
          <p:cNvSpPr txBox="1"/>
          <p:nvPr/>
        </p:nvSpPr>
        <p:spPr>
          <a:xfrm>
            <a:off x="5252675" y="2084246"/>
            <a:ext cx="2414953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42 kg – 30 kg</a:t>
            </a:r>
            <a:endParaRPr sz="2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4" name="Google Shape;404;p15"/>
          <p:cNvSpPr txBox="1"/>
          <p:nvPr/>
        </p:nvSpPr>
        <p:spPr>
          <a:xfrm>
            <a:off x="5287302" y="2573436"/>
            <a:ext cx="292003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000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60 kg – 40 kg</a:t>
            </a:r>
            <a:endParaRPr sz="2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7" name="Google Shape;407;p15"/>
          <p:cNvSpPr txBox="1"/>
          <p:nvPr/>
        </p:nvSpPr>
        <p:spPr>
          <a:xfrm>
            <a:off x="590004" y="2093353"/>
            <a:ext cx="363523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12 kg + 23 kg = </a:t>
            </a:r>
            <a:r>
              <a:rPr lang="en-US" sz="2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35 kg</a:t>
            </a:r>
            <a:endParaRPr sz="2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0" name="Google Shape;410;p15"/>
          <p:cNvSpPr txBox="1"/>
          <p:nvPr/>
        </p:nvSpPr>
        <p:spPr>
          <a:xfrm>
            <a:off x="1012666" y="2587259"/>
            <a:ext cx="3702563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45 kg + 20 kg = </a:t>
            </a:r>
            <a:r>
              <a:rPr lang="en-US" sz="2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65 kg </a:t>
            </a:r>
            <a:endParaRPr sz="2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3" name="Google Shape;413;p15"/>
          <p:cNvSpPr txBox="1"/>
          <p:nvPr/>
        </p:nvSpPr>
        <p:spPr>
          <a:xfrm>
            <a:off x="987532" y="1621156"/>
            <a:ext cx="356658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9 kg + 7 kg = </a:t>
            </a:r>
            <a:r>
              <a:rPr lang="en-US" sz="2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16 kg</a:t>
            </a:r>
            <a:endParaRPr sz="2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6" name="Google Shape;416;p15"/>
          <p:cNvSpPr txBox="1"/>
          <p:nvPr/>
        </p:nvSpPr>
        <p:spPr>
          <a:xfrm>
            <a:off x="5233573" y="2080432"/>
            <a:ext cx="3626234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42 kg – 30 kg = </a:t>
            </a:r>
            <a:r>
              <a:rPr lang="en-US" sz="2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12 kg</a:t>
            </a:r>
            <a:endParaRPr sz="2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9" name="Google Shape;419;p15"/>
          <p:cNvSpPr txBox="1"/>
          <p:nvPr/>
        </p:nvSpPr>
        <p:spPr>
          <a:xfrm>
            <a:off x="4733733" y="1601035"/>
            <a:ext cx="357241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13 kg – 9 kg = </a:t>
            </a:r>
            <a:r>
              <a:rPr lang="en-US" sz="2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4 kg</a:t>
            </a:r>
            <a:endParaRPr sz="2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2" name="Google Shape;422;p15"/>
          <p:cNvSpPr txBox="1"/>
          <p:nvPr/>
        </p:nvSpPr>
        <p:spPr>
          <a:xfrm>
            <a:off x="5270158" y="2565298"/>
            <a:ext cx="3664583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60 kg – 40 kg = </a:t>
            </a:r>
            <a:r>
              <a:rPr lang="en-US" sz="2400" b="1" dirty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  <a:sym typeface="Arial"/>
              </a:rPr>
              <a:t>20 kg</a:t>
            </a:r>
            <a:endParaRPr sz="2400" b="1" dirty="0"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3" name="Google Shape;423;p15"/>
          <p:cNvSpPr txBox="1"/>
          <p:nvPr/>
        </p:nvSpPr>
        <p:spPr>
          <a:xfrm>
            <a:off x="3439400" y="907989"/>
            <a:ext cx="675914" cy="39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9kg</a:t>
            </a:r>
            <a:endParaRPr sz="1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4" name="Google Shape;424;p15"/>
          <p:cNvSpPr txBox="1"/>
          <p:nvPr/>
        </p:nvSpPr>
        <p:spPr>
          <a:xfrm flipH="1">
            <a:off x="7160976" y="892487"/>
            <a:ext cx="582182" cy="39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7kg</a:t>
            </a:r>
            <a:endParaRPr sz="1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" grpId="0"/>
      <p:bldP spid="392" grpId="0"/>
      <p:bldP spid="395" grpId="0"/>
      <p:bldP spid="398" grpId="0"/>
      <p:bldP spid="401" grpId="0"/>
      <p:bldP spid="404" grpId="0"/>
      <p:bldP spid="407" grpId="0"/>
      <p:bldP spid="410" grpId="0"/>
      <p:bldP spid="413" grpId="0"/>
      <p:bldP spid="416" grpId="0"/>
      <p:bldP spid="419" grpId="0"/>
      <p:bldP spid="4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0"/>
          <p:cNvSpPr/>
          <p:nvPr/>
        </p:nvSpPr>
        <p:spPr>
          <a:xfrm>
            <a:off x="-165011" y="1148695"/>
            <a:ext cx="5738496" cy="50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Con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ngỗng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nặng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……..kg?</a:t>
            </a:r>
            <a:endParaRPr sz="28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grpSp>
        <p:nvGrpSpPr>
          <p:cNvPr id="331" name="Google Shape;331;p10"/>
          <p:cNvGrpSpPr/>
          <p:nvPr/>
        </p:nvGrpSpPr>
        <p:grpSpPr>
          <a:xfrm>
            <a:off x="4800600" y="1047751"/>
            <a:ext cx="4267199" cy="2553990"/>
            <a:chOff x="2819400" y="800100"/>
            <a:chExt cx="4140488" cy="2372090"/>
          </a:xfrm>
        </p:grpSpPr>
        <p:pic>
          <p:nvPicPr>
            <p:cNvPr id="332" name="Google Shape;332;p10"/>
            <p:cNvPicPr preferRelativeResize="0"/>
            <p:nvPr/>
          </p:nvPicPr>
          <p:blipFill rotWithShape="1">
            <a:blip r:embed="rId3">
              <a:alphaModFix/>
            </a:blip>
            <a:srcRect l="3435" t="4367" r="46614"/>
            <a:stretch/>
          </p:blipFill>
          <p:spPr>
            <a:xfrm>
              <a:off x="3186898" y="1049769"/>
              <a:ext cx="3772990" cy="212242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33" name="Google Shape;333;p10"/>
            <p:cNvSpPr/>
            <p:nvPr/>
          </p:nvSpPr>
          <p:spPr>
            <a:xfrm>
              <a:off x="2819400" y="800100"/>
              <a:ext cx="1176441" cy="65883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endParaRPr>
            </a:p>
          </p:txBody>
        </p:sp>
      </p:grpSp>
      <p:sp>
        <p:nvSpPr>
          <p:cNvPr id="334" name="Google Shape;334;p10"/>
          <p:cNvSpPr/>
          <p:nvPr/>
        </p:nvSpPr>
        <p:spPr>
          <a:xfrm>
            <a:off x="417973" y="2047511"/>
            <a:ext cx="4572000" cy="623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Con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ngỗng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nặng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7 kg.</a:t>
            </a:r>
            <a:endParaRPr sz="3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35" name="Google Shape;335;p10"/>
          <p:cNvSpPr/>
          <p:nvPr/>
        </p:nvSpPr>
        <p:spPr>
          <a:xfrm>
            <a:off x="7467600" y="2266950"/>
            <a:ext cx="1143000" cy="838200"/>
          </a:xfrm>
          <a:prstGeom prst="ellipse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grpSp>
        <p:nvGrpSpPr>
          <p:cNvPr id="2" name="Google Shape;380;p15">
            <a:extLst>
              <a:ext uri="{FF2B5EF4-FFF2-40B4-BE49-F238E27FC236}">
                <a16:creationId xmlns:a16="http://schemas.microsoft.com/office/drawing/2014/main" id="{6DC249E2-0610-1693-C34D-3B787E6FCA97}"/>
              </a:ext>
            </a:extLst>
          </p:cNvPr>
          <p:cNvGrpSpPr/>
          <p:nvPr/>
        </p:nvGrpSpPr>
        <p:grpSpPr>
          <a:xfrm>
            <a:off x="200917" y="119669"/>
            <a:ext cx="4978428" cy="738623"/>
            <a:chOff x="3740729" y="465183"/>
            <a:chExt cx="6637904" cy="984831"/>
          </a:xfrm>
        </p:grpSpPr>
        <p:sp>
          <p:nvSpPr>
            <p:cNvPr id="3" name="Google Shape;381;p15">
              <a:extLst>
                <a:ext uri="{FF2B5EF4-FFF2-40B4-BE49-F238E27FC236}">
                  <a16:creationId xmlns:a16="http://schemas.microsoft.com/office/drawing/2014/main" id="{FDB61287-EEE4-B91E-4AAE-7A027E52389A}"/>
                </a:ext>
              </a:extLst>
            </p:cNvPr>
            <p:cNvSpPr/>
            <p:nvPr/>
          </p:nvSpPr>
          <p:spPr>
            <a:xfrm>
              <a:off x="3740729" y="773982"/>
              <a:ext cx="523220" cy="523220"/>
            </a:xfrm>
            <a:prstGeom prst="ellipse">
              <a:avLst/>
            </a:prstGeom>
            <a:solidFill>
              <a:srgbClr val="7030A0"/>
            </a:solidFill>
            <a:ln w="25400" cap="flat" cmpd="sng">
              <a:solidFill>
                <a:srgbClr val="D6E3B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0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2</a:t>
              </a:r>
              <a:endParaRPr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Google Shape;382;p15">
              <a:extLst>
                <a:ext uri="{FF2B5EF4-FFF2-40B4-BE49-F238E27FC236}">
                  <a16:creationId xmlns:a16="http://schemas.microsoft.com/office/drawing/2014/main" id="{780E937F-E6CC-DDDA-0DBD-8260FF368BF0}"/>
                </a:ext>
              </a:extLst>
            </p:cNvPr>
            <p:cNvSpPr txBox="1"/>
            <p:nvPr/>
          </p:nvSpPr>
          <p:spPr>
            <a:xfrm>
              <a:off x="4263949" y="465183"/>
              <a:ext cx="6114684" cy="9848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solidFill>
                    <a:schemeClr val="bg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Số</a:t>
              </a:r>
              <a:r>
                <a:rPr lang="en-US" sz="2800" b="1" dirty="0">
                  <a:solidFill>
                    <a:schemeClr val="bg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sz="20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11"/>
          <p:cNvSpPr/>
          <p:nvPr/>
        </p:nvSpPr>
        <p:spPr>
          <a:xfrm>
            <a:off x="609600" y="1504950"/>
            <a:ext cx="4572000" cy="623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Con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gà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nặng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3 kg.</a:t>
            </a:r>
            <a:endParaRPr sz="36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344" name="Google Shape;344;p11"/>
          <p:cNvSpPr/>
          <p:nvPr/>
        </p:nvSpPr>
        <p:spPr>
          <a:xfrm>
            <a:off x="1710442" y="355608"/>
            <a:ext cx="5223248" cy="623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Con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gà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nặng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…….. kg?</a:t>
            </a:r>
            <a:endParaRPr sz="3600" b="1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pic>
        <p:nvPicPr>
          <p:cNvPr id="345" name="Google Shape;345;p11"/>
          <p:cNvPicPr preferRelativeResize="0"/>
          <p:nvPr/>
        </p:nvPicPr>
        <p:blipFill rotWithShape="1">
          <a:blip r:embed="rId3">
            <a:alphaModFix/>
          </a:blip>
          <a:srcRect l="55626" t="10256" r="168" b="2818"/>
          <a:stretch/>
        </p:blipFill>
        <p:spPr>
          <a:xfrm>
            <a:off x="5213555" y="1200150"/>
            <a:ext cx="3440270" cy="2614637"/>
          </a:xfrm>
          <a:prstGeom prst="rect">
            <a:avLst/>
          </a:prstGeom>
          <a:noFill/>
          <a:ln>
            <a:noFill/>
          </a:ln>
        </p:spPr>
      </p:pic>
      <p:sp>
        <p:nvSpPr>
          <p:cNvPr id="346" name="Google Shape;346;p11"/>
          <p:cNvSpPr/>
          <p:nvPr/>
        </p:nvSpPr>
        <p:spPr>
          <a:xfrm>
            <a:off x="7315200" y="2343150"/>
            <a:ext cx="1143000" cy="838200"/>
          </a:xfrm>
          <a:prstGeom prst="ellipse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9"/>
          <p:cNvSpPr/>
          <p:nvPr/>
        </p:nvSpPr>
        <p:spPr>
          <a:xfrm>
            <a:off x="397124" y="1076191"/>
            <a:ext cx="7785868" cy="561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Tổng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ki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–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lô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-gam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thóc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cả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hai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bao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:</a:t>
            </a:r>
            <a:endParaRPr sz="32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pic>
        <p:nvPicPr>
          <p:cNvPr id="321" name="Google Shape;321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08454" y="1705376"/>
            <a:ext cx="3600450" cy="2273472"/>
          </a:xfrm>
          <a:prstGeom prst="rect">
            <a:avLst/>
          </a:prstGeom>
          <a:noFill/>
          <a:ln>
            <a:noFill/>
          </a:ln>
        </p:spPr>
      </p:pic>
      <p:sp>
        <p:nvSpPr>
          <p:cNvPr id="322" name="Google Shape;322;p9"/>
          <p:cNvSpPr txBox="1"/>
          <p:nvPr/>
        </p:nvSpPr>
        <p:spPr>
          <a:xfrm>
            <a:off x="1808005" y="1855752"/>
            <a:ext cx="3600449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30kg + 50 kg= 80kg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grpSp>
        <p:nvGrpSpPr>
          <p:cNvPr id="2" name="Google Shape;380;p15">
            <a:extLst>
              <a:ext uri="{FF2B5EF4-FFF2-40B4-BE49-F238E27FC236}">
                <a16:creationId xmlns:a16="http://schemas.microsoft.com/office/drawing/2014/main" id="{F17B300A-A804-B842-8019-50E2C429E272}"/>
              </a:ext>
            </a:extLst>
          </p:cNvPr>
          <p:cNvGrpSpPr/>
          <p:nvPr/>
        </p:nvGrpSpPr>
        <p:grpSpPr>
          <a:xfrm>
            <a:off x="200917" y="119669"/>
            <a:ext cx="8660054" cy="738623"/>
            <a:chOff x="3740729" y="465183"/>
            <a:chExt cx="11546739" cy="984831"/>
          </a:xfrm>
        </p:grpSpPr>
        <p:sp>
          <p:nvSpPr>
            <p:cNvPr id="3" name="Google Shape;381;p15">
              <a:extLst>
                <a:ext uri="{FF2B5EF4-FFF2-40B4-BE49-F238E27FC236}">
                  <a16:creationId xmlns:a16="http://schemas.microsoft.com/office/drawing/2014/main" id="{BDD10A9F-FD91-AF80-5CAC-A5F20DF15BBF}"/>
                </a:ext>
              </a:extLst>
            </p:cNvPr>
            <p:cNvSpPr/>
            <p:nvPr/>
          </p:nvSpPr>
          <p:spPr>
            <a:xfrm>
              <a:off x="3740729" y="773982"/>
              <a:ext cx="523220" cy="523220"/>
            </a:xfrm>
            <a:prstGeom prst="ellipse">
              <a:avLst/>
            </a:prstGeom>
            <a:solidFill>
              <a:srgbClr val="7030A0"/>
            </a:solidFill>
            <a:ln w="25400" cap="flat" cmpd="sng">
              <a:solidFill>
                <a:srgbClr val="D6E3B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000" b="1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3</a:t>
              </a:r>
              <a:endParaRPr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Google Shape;382;p15">
              <a:extLst>
                <a:ext uri="{FF2B5EF4-FFF2-40B4-BE49-F238E27FC236}">
                  <a16:creationId xmlns:a16="http://schemas.microsoft.com/office/drawing/2014/main" id="{8CA31A5E-02F1-75BD-E4F7-E645ABCCBFA2}"/>
                </a:ext>
              </a:extLst>
            </p:cNvPr>
            <p:cNvSpPr txBox="1"/>
            <p:nvPr/>
          </p:nvSpPr>
          <p:spPr>
            <a:xfrm>
              <a:off x="4263949" y="465183"/>
              <a:ext cx="11023519" cy="9848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Tìm</a:t>
              </a:r>
              <a:r>
                <a:rPr lang="en-US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tổng</a:t>
              </a:r>
              <a:r>
                <a:rPr lang="en-US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số</a:t>
              </a:r>
              <a:r>
                <a:rPr lang="en-US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 ki –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lô</a:t>
              </a:r>
              <a:r>
                <a:rPr lang="en-US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 – gam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thóc</a:t>
              </a:r>
              <a:r>
                <a:rPr lang="en-US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của</a:t>
              </a:r>
              <a:r>
                <a:rPr lang="en-US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hai</a:t>
              </a:r>
              <a:r>
                <a:rPr lang="en-US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 bao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thóc</a:t>
              </a:r>
              <a:r>
                <a:rPr lang="en-US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Arial"/>
                </a:rPr>
                <a:t>?</a:t>
              </a:r>
              <a:endParaRPr sz="20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6" name="Google Shape;453;p17">
            <a:extLst>
              <a:ext uri="{FF2B5EF4-FFF2-40B4-BE49-F238E27FC236}">
                <a16:creationId xmlns:a16="http://schemas.microsoft.com/office/drawing/2014/main" id="{2D7FD191-89A9-E2B8-9F94-3DBF71DC8F6C}"/>
              </a:ext>
            </a:extLst>
          </p:cNvPr>
          <p:cNvCxnSpPr>
            <a:cxnSpLocks/>
          </p:cNvCxnSpPr>
          <p:nvPr/>
        </p:nvCxnSpPr>
        <p:spPr>
          <a:xfrm>
            <a:off x="1497462" y="743683"/>
            <a:ext cx="6247229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" name="Google Shape;335;p10">
            <a:extLst>
              <a:ext uri="{FF2B5EF4-FFF2-40B4-BE49-F238E27FC236}">
                <a16:creationId xmlns:a16="http://schemas.microsoft.com/office/drawing/2014/main" id="{63071CEC-003A-782D-B7F5-486372319D47}"/>
              </a:ext>
            </a:extLst>
          </p:cNvPr>
          <p:cNvSpPr/>
          <p:nvPr/>
        </p:nvSpPr>
        <p:spPr>
          <a:xfrm>
            <a:off x="5638799" y="3028950"/>
            <a:ext cx="2105891" cy="838200"/>
          </a:xfrm>
          <a:prstGeom prst="ellipse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3" name="Google Shape;443;p17"/>
          <p:cNvCxnSpPr/>
          <p:nvPr/>
        </p:nvCxnSpPr>
        <p:spPr>
          <a:xfrm>
            <a:off x="1751775" y="926064"/>
            <a:ext cx="5574840" cy="0"/>
          </a:xfrm>
          <a:prstGeom prst="straightConnector1">
            <a:avLst/>
          </a:prstGeom>
          <a:noFill/>
          <a:ln w="38100" cap="flat" cmpd="sng">
            <a:solidFill>
              <a:srgbClr val="36609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4" name="Google Shape;444;p17"/>
          <p:cNvSpPr txBox="1"/>
          <p:nvPr/>
        </p:nvSpPr>
        <p:spPr>
          <a:xfrm>
            <a:off x="60135" y="-26134"/>
            <a:ext cx="9277366" cy="28623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Ba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chú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rô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bốt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rủ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nhau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đi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cân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Rô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bốt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cân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nặng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32 kg, 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rô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bốt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nặng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hơn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rô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bốt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là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2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kg,rô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bốt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nhẹ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hơn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rô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bốt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 2kg.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Hỏi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514350" marR="0" lvl="0" indent="-5143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lphaLcParenR"/>
            </a:pP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Rô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bốt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cân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nặng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bao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nhiêu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lô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gam?</a:t>
            </a:r>
            <a:endParaRPr dirty="0"/>
          </a:p>
          <a:p>
            <a:pPr marL="514350" marR="0" lvl="0" indent="-51435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lphaLcParenR"/>
            </a:pP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Rô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bốt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cân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nặng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bao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nhiêu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ki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en-US" sz="24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lô</a:t>
            </a: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gam?</a:t>
            </a:r>
            <a:endParaRPr dirty="0"/>
          </a:p>
        </p:txBody>
      </p:sp>
      <p:pic>
        <p:nvPicPr>
          <p:cNvPr id="445" name="Google Shape;445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4387" y="2838678"/>
            <a:ext cx="3044456" cy="21910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46" name="Google Shape;446;p17"/>
          <p:cNvCxnSpPr>
            <a:cxnSpLocks/>
          </p:cNvCxnSpPr>
          <p:nvPr/>
        </p:nvCxnSpPr>
        <p:spPr>
          <a:xfrm>
            <a:off x="5135250" y="453390"/>
            <a:ext cx="2666179" cy="0"/>
          </a:xfrm>
          <a:prstGeom prst="straightConnector1">
            <a:avLst/>
          </a:prstGeom>
          <a:noFill/>
          <a:ln w="38100" cap="flat" cmpd="sng">
            <a:solidFill>
              <a:srgbClr val="7030A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49" name="Google Shape;449;p17"/>
          <p:cNvCxnSpPr/>
          <p:nvPr/>
        </p:nvCxnSpPr>
        <p:spPr>
          <a:xfrm>
            <a:off x="610855" y="2129790"/>
            <a:ext cx="137160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1" name="Google Shape;451;p17"/>
          <p:cNvCxnSpPr>
            <a:cxnSpLocks/>
          </p:cNvCxnSpPr>
          <p:nvPr/>
        </p:nvCxnSpPr>
        <p:spPr>
          <a:xfrm>
            <a:off x="5006340" y="1031757"/>
            <a:ext cx="4137660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2" name="Google Shape;452;p17"/>
          <p:cNvCxnSpPr/>
          <p:nvPr/>
        </p:nvCxnSpPr>
        <p:spPr>
          <a:xfrm>
            <a:off x="610855" y="2663190"/>
            <a:ext cx="1371600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53" name="Google Shape;453;p17"/>
          <p:cNvCxnSpPr>
            <a:cxnSpLocks/>
          </p:cNvCxnSpPr>
          <p:nvPr/>
        </p:nvCxnSpPr>
        <p:spPr>
          <a:xfrm flipV="1">
            <a:off x="76200" y="1030487"/>
            <a:ext cx="4802615" cy="1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55" name="Google Shape;455;p17"/>
          <p:cNvSpPr/>
          <p:nvPr/>
        </p:nvSpPr>
        <p:spPr>
          <a:xfrm>
            <a:off x="76200" y="133350"/>
            <a:ext cx="392415" cy="392415"/>
          </a:xfrm>
          <a:prstGeom prst="ellipse">
            <a:avLst/>
          </a:prstGeom>
          <a:solidFill>
            <a:srgbClr val="7030A0"/>
          </a:solidFill>
          <a:ln w="25400" cap="flat" cmpd="sng">
            <a:solidFill>
              <a:srgbClr val="D6E3B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3000" b="1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" name="Google Shape;449;p17">
            <a:extLst>
              <a:ext uri="{FF2B5EF4-FFF2-40B4-BE49-F238E27FC236}">
                <a16:creationId xmlns:a16="http://schemas.microsoft.com/office/drawing/2014/main" id="{5AC926D4-FBD6-7C45-8A1D-114D774E4C40}"/>
              </a:ext>
            </a:extLst>
          </p:cNvPr>
          <p:cNvCxnSpPr>
            <a:cxnSpLocks/>
          </p:cNvCxnSpPr>
          <p:nvPr/>
        </p:nvCxnSpPr>
        <p:spPr>
          <a:xfrm>
            <a:off x="4539195" y="2129790"/>
            <a:ext cx="1693965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" name="Google Shape;452;p17">
            <a:extLst>
              <a:ext uri="{FF2B5EF4-FFF2-40B4-BE49-F238E27FC236}">
                <a16:creationId xmlns:a16="http://schemas.microsoft.com/office/drawing/2014/main" id="{4D1FCBF6-0EC6-DA44-AB9F-2FED228B07D5}"/>
              </a:ext>
            </a:extLst>
          </p:cNvPr>
          <p:cNvCxnSpPr>
            <a:cxnSpLocks/>
          </p:cNvCxnSpPr>
          <p:nvPr/>
        </p:nvCxnSpPr>
        <p:spPr>
          <a:xfrm>
            <a:off x="4539195" y="2663190"/>
            <a:ext cx="1625385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5" name="Google Shape;465;p18"/>
          <p:cNvGrpSpPr/>
          <p:nvPr/>
        </p:nvGrpSpPr>
        <p:grpSpPr>
          <a:xfrm>
            <a:off x="29272" y="-157817"/>
            <a:ext cx="9144000" cy="5236369"/>
            <a:chOff x="0" y="0"/>
            <a:chExt cx="12192000" cy="6981372"/>
          </a:xfrm>
        </p:grpSpPr>
        <p:pic>
          <p:nvPicPr>
            <p:cNvPr id="466" name="Google Shape;466;p18"/>
            <p:cNvPicPr preferRelativeResize="0"/>
            <p:nvPr/>
          </p:nvPicPr>
          <p:blipFill rotWithShape="1">
            <a:blip r:embed="rId3">
              <a:alphaModFix/>
            </a:blip>
            <a:srcRect l="15529" t="24155" r="25346" b="23067"/>
            <a:stretch/>
          </p:blipFill>
          <p:spPr>
            <a:xfrm>
              <a:off x="5222416" y="3483429"/>
              <a:ext cx="6969584" cy="34979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67" name="Google Shape;467;p18"/>
            <p:cNvPicPr preferRelativeResize="0"/>
            <p:nvPr/>
          </p:nvPicPr>
          <p:blipFill rotWithShape="1">
            <a:blip r:embed="rId3">
              <a:alphaModFix/>
            </a:blip>
            <a:srcRect l="15529" t="24155" r="25346" b="23067"/>
            <a:stretch/>
          </p:blipFill>
          <p:spPr>
            <a:xfrm>
              <a:off x="5222416" y="0"/>
              <a:ext cx="6969584" cy="34979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68" name="Google Shape;468;p18"/>
            <p:cNvPicPr preferRelativeResize="0"/>
            <p:nvPr/>
          </p:nvPicPr>
          <p:blipFill rotWithShape="1">
            <a:blip r:embed="rId3">
              <a:alphaModFix/>
            </a:blip>
            <a:srcRect l="15529" t="24155" r="25346" b="23067"/>
            <a:stretch/>
          </p:blipFill>
          <p:spPr>
            <a:xfrm>
              <a:off x="4347028" y="3483429"/>
              <a:ext cx="6969584" cy="34979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69" name="Google Shape;469;p18"/>
            <p:cNvPicPr preferRelativeResize="0"/>
            <p:nvPr/>
          </p:nvPicPr>
          <p:blipFill rotWithShape="1">
            <a:blip r:embed="rId3">
              <a:alphaModFix/>
            </a:blip>
            <a:srcRect l="15529" t="24155" r="25346" b="23067"/>
            <a:stretch/>
          </p:blipFill>
          <p:spPr>
            <a:xfrm>
              <a:off x="0" y="3483429"/>
              <a:ext cx="6969584" cy="34979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0" name="Google Shape;470;p18"/>
            <p:cNvPicPr preferRelativeResize="0"/>
            <p:nvPr/>
          </p:nvPicPr>
          <p:blipFill rotWithShape="1">
            <a:blip r:embed="rId3">
              <a:alphaModFix/>
            </a:blip>
            <a:srcRect l="15529" t="24155" r="25346" b="23067"/>
            <a:stretch/>
          </p:blipFill>
          <p:spPr>
            <a:xfrm>
              <a:off x="4347028" y="0"/>
              <a:ext cx="6969584" cy="349794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1" name="Google Shape;471;p18"/>
            <p:cNvPicPr preferRelativeResize="0"/>
            <p:nvPr/>
          </p:nvPicPr>
          <p:blipFill rotWithShape="1">
            <a:blip r:embed="rId3">
              <a:alphaModFix/>
            </a:blip>
            <a:srcRect l="15529" t="24155" r="25346" b="23067"/>
            <a:stretch/>
          </p:blipFill>
          <p:spPr>
            <a:xfrm>
              <a:off x="0" y="0"/>
              <a:ext cx="6969584" cy="349794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72" name="Google Shape;472;p18"/>
          <p:cNvSpPr/>
          <p:nvPr/>
        </p:nvSpPr>
        <p:spPr>
          <a:xfrm>
            <a:off x="2600449" y="586834"/>
            <a:ext cx="3657600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Bài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giải</a:t>
            </a:r>
            <a:endParaRPr sz="3000" b="1" dirty="0">
              <a:solidFill>
                <a:schemeClr val="dk1"/>
              </a:solidFill>
              <a:latin typeface="HP001 4 hàng" panose="020B0603050302020204" pitchFamily="34" charset="0"/>
              <a:sym typeface="Arial"/>
            </a:endParaRPr>
          </a:p>
        </p:txBody>
      </p:sp>
      <p:sp>
        <p:nvSpPr>
          <p:cNvPr id="473" name="Google Shape;473;p18"/>
          <p:cNvSpPr/>
          <p:nvPr/>
        </p:nvSpPr>
        <p:spPr>
          <a:xfrm>
            <a:off x="1911737" y="1227519"/>
            <a:ext cx="8001000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a,Cân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nặng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của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rô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bốt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B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là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:</a:t>
            </a:r>
            <a:endParaRPr sz="3000" dirty="0">
              <a:latin typeface="HP001 4 hàng" panose="020B0603050302020204" pitchFamily="34" charset="0"/>
            </a:endParaRPr>
          </a:p>
        </p:txBody>
      </p:sp>
      <p:sp>
        <p:nvSpPr>
          <p:cNvPr id="474" name="Google Shape;474;p18"/>
          <p:cNvSpPr txBox="1"/>
          <p:nvPr/>
        </p:nvSpPr>
        <p:spPr>
          <a:xfrm>
            <a:off x="-155459" y="2183390"/>
            <a:ext cx="184731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>
              <a:solidFill>
                <a:schemeClr val="dk1"/>
              </a:solidFill>
              <a:latin typeface="HP001 4 hàng" panose="020B06030503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18"/>
          <p:cNvSpPr/>
          <p:nvPr/>
        </p:nvSpPr>
        <p:spPr>
          <a:xfrm>
            <a:off x="426011" y="1899620"/>
            <a:ext cx="7292720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 32 + 2 = 34 (kg)</a:t>
            </a:r>
            <a:endParaRPr sz="3000" b="1" dirty="0">
              <a:solidFill>
                <a:schemeClr val="dk1"/>
              </a:solidFill>
              <a:latin typeface="HP001 4 hàng" panose="020B0603050302020204" pitchFamily="34" charset="0"/>
              <a:sym typeface="Arial"/>
            </a:endParaRPr>
          </a:p>
        </p:txBody>
      </p:sp>
      <p:sp>
        <p:nvSpPr>
          <p:cNvPr id="476" name="Google Shape;476;p18"/>
          <p:cNvSpPr/>
          <p:nvPr/>
        </p:nvSpPr>
        <p:spPr>
          <a:xfrm>
            <a:off x="1945999" y="3868793"/>
            <a:ext cx="5269213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Đáp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số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: a,34kg</a:t>
            </a:r>
            <a:endParaRPr sz="3000" b="1" dirty="0">
              <a:solidFill>
                <a:schemeClr val="dk1"/>
              </a:solidFill>
              <a:latin typeface="HP001 4 hàng" panose="020B0603050302020204" pitchFamily="34" charset="0"/>
              <a:sym typeface="Arial"/>
            </a:endParaRPr>
          </a:p>
        </p:txBody>
      </p:sp>
      <p:sp>
        <p:nvSpPr>
          <p:cNvPr id="478" name="Google Shape;478;p18"/>
          <p:cNvSpPr/>
          <p:nvPr/>
        </p:nvSpPr>
        <p:spPr>
          <a:xfrm>
            <a:off x="1322714" y="-86516"/>
            <a:ext cx="2409141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Bài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4:</a:t>
            </a:r>
            <a:endParaRPr sz="3000" b="1" dirty="0">
              <a:solidFill>
                <a:schemeClr val="dk1"/>
              </a:solidFill>
              <a:latin typeface="HP001 4 hàng" panose="020B0603050302020204" pitchFamily="34" charset="0"/>
              <a:sym typeface="Arial"/>
            </a:endParaRPr>
          </a:p>
        </p:txBody>
      </p:sp>
      <p:sp>
        <p:nvSpPr>
          <p:cNvPr id="479" name="Google Shape;479;p18"/>
          <p:cNvSpPr/>
          <p:nvPr/>
        </p:nvSpPr>
        <p:spPr>
          <a:xfrm>
            <a:off x="2370793" y="4506247"/>
            <a:ext cx="5289685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    b,30kg</a:t>
            </a:r>
            <a:endParaRPr sz="3000" b="1" dirty="0">
              <a:solidFill>
                <a:schemeClr val="dk1"/>
              </a:solidFill>
              <a:latin typeface="HP001 4 hàng" panose="020B0603050302020204" pitchFamily="34" charset="0"/>
              <a:sym typeface="Arial"/>
            </a:endParaRPr>
          </a:p>
        </p:txBody>
      </p:sp>
      <p:sp>
        <p:nvSpPr>
          <p:cNvPr id="480" name="Google Shape;480;p18"/>
          <p:cNvSpPr/>
          <p:nvPr/>
        </p:nvSpPr>
        <p:spPr>
          <a:xfrm>
            <a:off x="1902637" y="2540305"/>
            <a:ext cx="8001000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b,Rô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bốt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C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cân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nặng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số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ki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-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lô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-gam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là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:</a:t>
            </a:r>
            <a:endParaRPr sz="3000" dirty="0">
              <a:latin typeface="HP001 4 hàng" panose="020B0603050302020204" pitchFamily="34" charset="0"/>
            </a:endParaRPr>
          </a:p>
        </p:txBody>
      </p:sp>
      <p:sp>
        <p:nvSpPr>
          <p:cNvPr id="481" name="Google Shape;481;p18"/>
          <p:cNvSpPr/>
          <p:nvPr/>
        </p:nvSpPr>
        <p:spPr>
          <a:xfrm>
            <a:off x="306104" y="3223665"/>
            <a:ext cx="7292720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 32 - 2 = 30 (kg)</a:t>
            </a:r>
            <a:endParaRPr sz="3000" b="1" dirty="0">
              <a:solidFill>
                <a:schemeClr val="dk1"/>
              </a:solidFill>
              <a:latin typeface="HP001 4 hàng" panose="020B0603050302020204" pitchFamily="34" charset="0"/>
              <a:sym typeface="Arial"/>
            </a:endParaRPr>
          </a:p>
        </p:txBody>
      </p:sp>
      <p:sp>
        <p:nvSpPr>
          <p:cNvPr id="482" name="Google Shape;482;p18"/>
          <p:cNvSpPr/>
          <p:nvPr/>
        </p:nvSpPr>
        <p:spPr>
          <a:xfrm>
            <a:off x="1902637" y="1242190"/>
            <a:ext cx="8001000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a,Rô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bốt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B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cân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nặng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số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ki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-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lô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-gam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là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:</a:t>
            </a:r>
            <a:endParaRPr sz="3000" dirty="0">
              <a:latin typeface="HP001 4 hàng" panose="020B0603050302020204" pitchFamily="34" charset="0"/>
            </a:endParaRPr>
          </a:p>
        </p:txBody>
      </p:sp>
      <p:sp>
        <p:nvSpPr>
          <p:cNvPr id="483" name="Google Shape;483;p18"/>
          <p:cNvSpPr/>
          <p:nvPr/>
        </p:nvSpPr>
        <p:spPr>
          <a:xfrm>
            <a:off x="1902637" y="2550275"/>
            <a:ext cx="8001000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b,Cân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nặng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của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rô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bốt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 C </a:t>
            </a:r>
            <a:r>
              <a:rPr lang="en-US" sz="3000" b="1" dirty="0" err="1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là</a:t>
            </a:r>
            <a:r>
              <a:rPr lang="en-US" sz="3000" b="1" dirty="0">
                <a:solidFill>
                  <a:schemeClr val="dk1"/>
                </a:solidFill>
                <a:latin typeface="HP001 4 hàng" panose="020B0603050302020204" pitchFamily="34" charset="0"/>
                <a:sym typeface="Arial"/>
              </a:rPr>
              <a:t>:</a:t>
            </a:r>
            <a:endParaRPr sz="3000" dirty="0">
              <a:latin typeface="HP001 4 hàng" panose="020B06030503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9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3" grpId="0"/>
      <p:bldP spid="475" grpId="0"/>
      <p:bldP spid="476" grpId="0"/>
      <p:bldP spid="479" grpId="0"/>
      <p:bldP spid="480" grpId="0"/>
      <p:bldP spid="480" grpId="1"/>
      <p:bldP spid="481" grpId="0"/>
      <p:bldP spid="482" grpId="0"/>
      <p:bldP spid="482" grpId="1"/>
      <p:bldP spid="48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328</Words>
  <Application>Microsoft Office PowerPoint</Application>
  <PresentationFormat>On-screen Show (16:9)</PresentationFormat>
  <Paragraphs>49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HP001 4 hàng</vt:lpstr>
      <vt:lpstr>Times New Roman</vt:lpstr>
      <vt:lpstr>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PHONGBUI</dc:creator>
  <cp:lastModifiedBy>Admin</cp:lastModifiedBy>
  <cp:revision>27</cp:revision>
  <dcterms:created xsi:type="dcterms:W3CDTF">2017-08-04T04:56:51Z</dcterms:created>
  <dcterms:modified xsi:type="dcterms:W3CDTF">2025-11-05T16:28:16Z</dcterms:modified>
</cp:coreProperties>
</file>