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  <p:sldMasterId id="2147483770" r:id="rId6"/>
  </p:sldMasterIdLst>
  <p:notesMasterIdLst>
    <p:notesMasterId r:id="rId28"/>
  </p:notesMasterIdLst>
  <p:sldIdLst>
    <p:sldId id="415" r:id="rId7"/>
    <p:sldId id="416" r:id="rId8"/>
    <p:sldId id="257" r:id="rId9"/>
    <p:sldId id="3376" r:id="rId10"/>
    <p:sldId id="3377" r:id="rId11"/>
    <p:sldId id="3378" r:id="rId12"/>
    <p:sldId id="3372" r:id="rId13"/>
    <p:sldId id="2007577173" r:id="rId14"/>
    <p:sldId id="2007577162" r:id="rId15"/>
    <p:sldId id="3373" r:id="rId16"/>
    <p:sldId id="2007577163" r:id="rId17"/>
    <p:sldId id="2007577164" r:id="rId18"/>
    <p:sldId id="476" r:id="rId19"/>
    <p:sldId id="2007577170" r:id="rId20"/>
    <p:sldId id="3374" r:id="rId21"/>
    <p:sldId id="2007577171" r:id="rId22"/>
    <p:sldId id="2007577172" r:id="rId23"/>
    <p:sldId id="2007577174" r:id="rId24"/>
    <p:sldId id="2007577166" r:id="rId25"/>
    <p:sldId id="290" r:id="rId26"/>
    <p:sldId id="20075771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  <dgm:t>
        <a:bodyPr/>
        <a:lstStyle/>
        <a:p>
          <a:endParaRPr lang="en-US"/>
        </a:p>
      </dgm:t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vi-VN" sz="2800" dirty="0"/>
            <a:t>+</a:t>
          </a:r>
          <a:r>
            <a:rPr lang="nl-NL" sz="2800" dirty="0"/>
            <a:t> Nhận biết được chi tiết và nội dung chính trong các bài đọc đã học. </a:t>
          </a:r>
        </a:p>
        <a:p>
          <a:r>
            <a:rPr lang="vi-VN" sz="2800" dirty="0"/>
            <a:t>+</a:t>
          </a:r>
          <a:r>
            <a:rPr lang="nl-NL" sz="2800" dirty="0"/>
            <a:t> Tìm được các từ ngữ chỉ sự vật, hoạt động, tính chất. Phân biệt được câu kể, câu cảm và câu hỏi.  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vi-VN" sz="2800" dirty="0"/>
            <a:t>+ Học sinh được thể hiện khả  năng nói của mình trước lớp</a:t>
          </a:r>
          <a:r>
            <a:rPr lang="en-US" sz="2800" dirty="0"/>
            <a:t>.</a:t>
          </a:r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2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  <dgm:t>
        <a:bodyPr/>
        <a:lstStyle/>
        <a:p>
          <a:endParaRPr lang="en-US"/>
        </a:p>
      </dgm:t>
    </dgm:pt>
    <dgm:pt modelId="{15FFC484-F537-46A9-9CED-C4F696FF99ED}" type="pres">
      <dgm:prSet presAssocID="{11E250D3-C828-437A-B30D-1403BB607455}" presName="extraNode" presStyleLbl="node1" presStyleIdx="0" presStyleCnt="2"/>
      <dgm:spPr/>
    </dgm:pt>
    <dgm:pt modelId="{814201D8-FF37-4C8B-BFF1-96AB8AE0F892}" type="pres">
      <dgm:prSet presAssocID="{11E250D3-C828-437A-B30D-1403BB607455}" presName="dstNode" presStyleLbl="node1" presStyleIdx="0" presStyleCnt="2"/>
      <dgm:spPr/>
    </dgm:pt>
    <dgm:pt modelId="{4B64C587-06EA-4128-AF33-418BC1836EC0}" type="pres">
      <dgm:prSet presAssocID="{5DE91648-0F00-42D7-B394-23FF96B5F56E}" presName="text_1" presStyleLbl="node1" presStyleIdx="0" presStyleCnt="2" custScaleX="100464" custScaleY="151903" custLinFactNeighborY="-4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2"/>
      <dgm:spPr/>
    </dgm:pt>
    <dgm:pt modelId="{D8AA32DC-B80D-4671-A7B3-D7B6461AEA9B}" type="pres">
      <dgm:prSet presAssocID="{B8F78D66-72F9-455D-895E-9C698CFBA39F}" presName="text_2" presStyleLbl="node1" presStyleIdx="1" presStyleCnt="2" custLinFactNeighborX="264" custLinFactNeighborY="-2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2" custLinFactNeighborX="-4667" custLinFactNeighborY="66114"/>
      <dgm:spPr/>
    </dgm:pt>
  </dgm:ptLst>
  <dgm:cxnLst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64924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926443" y="292908"/>
          <a:ext cx="9453685" cy="226436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/>
            <a:t>+</a:t>
          </a:r>
          <a:r>
            <a:rPr lang="nl-NL" sz="2800" kern="1200" dirty="0"/>
            <a:t> Nhận biết được chi tiết và nội dung chính trong các bài đọc đã học.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/>
            <a:t>+</a:t>
          </a:r>
          <a:r>
            <a:rPr lang="nl-NL" sz="2800" kern="1200" dirty="0"/>
            <a:t> Tìm được các từ ngữ chỉ sự vật, hoạt động, tính chất. Phân biệt được câu kể, câu cảm và câu hỏi.  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6443" y="292908"/>
        <a:ext cx="9453685" cy="2264364"/>
      </dsp:txXfrm>
    </dsp:sp>
    <dsp:sp modelId="{0BEA901A-AAEA-457A-B868-A68730050F29}">
      <dsp:nvSpPr>
        <dsp:cNvPr id="0" name=""/>
        <dsp:cNvSpPr/>
      </dsp:nvSpPr>
      <dsp:spPr>
        <a:xfrm>
          <a:off x="16609" y="559103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973116" y="2950308"/>
          <a:ext cx="9410023" cy="1490664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/>
            <a:t>+ Học sinh được thể hiện khả  năng nói của mình trước lớp</a:t>
          </a:r>
          <a:r>
            <a:rPr lang="en-US" sz="2800" kern="1200" dirty="0"/>
            <a:t>.</a:t>
          </a:r>
        </a:p>
      </dsp:txBody>
      <dsp:txXfrm>
        <a:off x="973116" y="2950308"/>
        <a:ext cx="9410023" cy="1490664"/>
      </dsp:txXfrm>
    </dsp:sp>
    <dsp:sp modelId="{0CC293D5-6A71-424B-9049-C47312221138}">
      <dsp:nvSpPr>
        <dsp:cNvPr id="0" name=""/>
        <dsp:cNvSpPr/>
      </dsp:nvSpPr>
      <dsp:spPr>
        <a:xfrm>
          <a:off x="0" y="3354621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146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57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708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879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927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7721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539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1588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208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09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509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2025/10/31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23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0070C0"/>
                </a:solidFill>
              </a:rPr>
              <a:t>1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602641"/>
            <a:ext cx="6238875" cy="625786"/>
            <a:chOff x="190500" y="611809"/>
            <a:chExt cx="6238875" cy="6257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611809"/>
              <a:ext cx="6238875" cy="625786"/>
              <a:chOff x="190500" y="611809"/>
              <a:chExt cx="6238875" cy="625786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611809"/>
                <a:ext cx="579374" cy="53219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38225" y="708262"/>
              <a:ext cx="5206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gặp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endPara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04774" y="1361420"/>
            <a:ext cx="7159843" cy="1122370"/>
            <a:chOff x="190501" y="692958"/>
            <a:chExt cx="7148475" cy="71033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1" y="698922"/>
              <a:ext cx="6286500" cy="523220"/>
              <a:chOff x="190501" y="698922"/>
              <a:chExt cx="6286500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1" y="714376"/>
                <a:ext cx="571268" cy="396222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76299" y="698922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865164" y="692958"/>
              <a:ext cx="6473812" cy="710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lang="en-US" sz="2800" i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lang="en-US" sz="2800" i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i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800" i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endPara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5" y="2376845"/>
            <a:ext cx="6467476" cy="547837"/>
            <a:chOff x="190501" y="714375"/>
            <a:chExt cx="6467476" cy="54783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1" y="714375"/>
              <a:ext cx="6305550" cy="523220"/>
              <a:chOff x="190501" y="714375"/>
              <a:chExt cx="6305550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1" y="714375"/>
                <a:ext cx="598424" cy="48583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738992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nấu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ăn</a:t>
              </a:r>
              <a:endPara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5" y="3187185"/>
            <a:ext cx="6467476" cy="608945"/>
            <a:chOff x="190501" y="714375"/>
            <a:chExt cx="6467476" cy="60894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1" y="714375"/>
              <a:ext cx="6305550" cy="523220"/>
              <a:chOff x="190501" y="714375"/>
              <a:chExt cx="6305550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1" y="714375"/>
                <a:ext cx="579374" cy="51925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Nhật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ký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319802" cy="534927"/>
            <a:chOff x="190500" y="714375"/>
            <a:chExt cx="6319802" cy="53492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98424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909600" y="726082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ra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endPara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04774" y="4706006"/>
            <a:ext cx="6831624" cy="1039832"/>
            <a:chOff x="190500" y="714375"/>
            <a:chExt cx="6467477" cy="103983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88899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Tạm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biệt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endPara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078444" y="807424"/>
            <a:ext cx="5020408" cy="984884"/>
            <a:chOff x="190500" y="714375"/>
            <a:chExt cx="5303962" cy="98488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Thăm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156939" y="1554707"/>
            <a:ext cx="4410076" cy="553997"/>
            <a:chOff x="190500" y="714375"/>
            <a:chExt cx="5385382" cy="55399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Nhơn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156939" y="2309643"/>
            <a:ext cx="4410076" cy="553997"/>
            <a:chOff x="190500" y="714375"/>
            <a:chExt cx="5385382" cy="5539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217802" y="3152447"/>
            <a:ext cx="4410076" cy="553997"/>
            <a:chOff x="190500" y="714375"/>
            <a:chExt cx="5385382" cy="55399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bếp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278665" y="3938160"/>
            <a:ext cx="4410076" cy="954107"/>
            <a:chOff x="190500" y="652818"/>
            <a:chExt cx="5385382" cy="95410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852395" y="652818"/>
              <a:ext cx="43719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chợ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302090" y="5035806"/>
            <a:ext cx="4410076" cy="553997"/>
            <a:chOff x="190500" y="714375"/>
            <a:chExt cx="5385382" cy="55399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bể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577075"/>
            <a:ext cx="6867526" cy="104229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đôi hỏi – đáp từng </a:t>
            </a:r>
            <a:endParaRPr lang="vi-VN" sz="36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ý thích hợp với từng bài nối vào 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57136" y="-58955"/>
            <a:ext cx="1507970" cy="2129589"/>
          </a:xfrm>
          <a:prstGeom prst="rect">
            <a:avLst/>
          </a:prstGeom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4FAF8216-6AB9-81BC-6402-2F11B806CC43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3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44C72F25-BC1C-0590-3909-E24E3FB36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4" name="TextBox 15">
              <a:extLst>
                <a:ext uri="{FF2B5EF4-FFF2-40B4-BE49-F238E27FC236}">
                  <a16:creationId xmlns:a16="http://schemas.microsoft.com/office/drawing/2014/main" id="{5361BB54-E744-B30F-922D-31DC3F7E43AE}"/>
                </a:ext>
              </a:extLst>
            </p:cNvPr>
            <p:cNvSpPr txBox="1"/>
            <p:nvPr/>
          </p:nvSpPr>
          <p:spPr>
            <a:xfrm>
              <a:off x="1130134" y="1718399"/>
              <a:ext cx="23566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16">
            <a:extLst>
              <a:ext uri="{FF2B5EF4-FFF2-40B4-BE49-F238E27FC236}">
                <a16:creationId xmlns:a16="http://schemas.microsoft.com/office/drawing/2014/main" id="{06391EF5-C4B6-DFFE-3A72-CFAFA85A87F8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7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6A18D89B-FFB1-EC5A-E78E-BCFB52FDF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279DFEB2-08BD-B407-63F6-8145A912EAD3}"/>
                </a:ext>
              </a:extLst>
            </p:cNvPr>
            <p:cNvSpPr txBox="1"/>
            <p:nvPr/>
          </p:nvSpPr>
          <p:spPr>
            <a:xfrm>
              <a:off x="8847470" y="1795343"/>
              <a:ext cx="2209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en-US" sz="36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688420"/>
            <a:ext cx="6238875" cy="540007"/>
            <a:chOff x="190500" y="697588"/>
            <a:chExt cx="6238875" cy="5400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638173" cy="51637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962026" y="697588"/>
              <a:ext cx="5179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gặp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52396"/>
            <a:ext cx="6367464" cy="535245"/>
            <a:chOff x="190500" y="702350"/>
            <a:chExt cx="6367464" cy="53524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642936" cy="4695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957262" y="70235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58509" y="2343289"/>
            <a:ext cx="6513742" cy="580946"/>
            <a:chOff x="144235" y="680819"/>
            <a:chExt cx="6513742" cy="58094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44235" y="680819"/>
              <a:ext cx="6351816" cy="556776"/>
              <a:chOff x="144235" y="680819"/>
              <a:chExt cx="6351816" cy="556776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44235" y="680819"/>
                <a:ext cx="696514" cy="51939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nấu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ăn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650249" cy="51926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ký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657223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685722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Tạm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biệt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nl-NL" sz="4000" dirty="0">
                  <a:solidFill>
                    <a:srgbClr val="002060"/>
                  </a:solidFill>
                  <a:effectLst/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các bài đọc trên em thích trải nghiệm của bạn nhỏ nào nhất? Vì sao?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2400" dirty="0"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3600" dirty="0" err="1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3600" dirty="0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600" dirty="0" err="1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3600" dirty="0">
                <a:solidFill>
                  <a:srgbClr val="EA4618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67828" y="166049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Ẩ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6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6988631" y="1657466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6"/>
            <a:ext cx="4703792" cy="872137"/>
            <a:chOff x="3547552" y="3825287"/>
            <a:chExt cx="8922336" cy="1062213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6" y="3875394"/>
              <a:ext cx="8833932" cy="101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19"/>
            <a:ext cx="4125965" cy="1256536"/>
            <a:chOff x="3547552" y="3825287"/>
            <a:chExt cx="8311983" cy="112013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070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3"/>
            <a:ext cx="5381625" cy="556991"/>
            <a:chOff x="3547552" y="3825287"/>
            <a:chExt cx="8475131" cy="818335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678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44444E-6 L 4.16667E-6 -0.07223 " pathEditMode="relative" rAng="0" ptsTypes="AA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307549" y="229612"/>
            <a:ext cx="11421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24" y="1100136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r>
                <a:rPr lang="en-US" sz="3200" dirty="0"/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130134" y="1718399"/>
              <a:ext cx="23566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847470" y="1795343"/>
              <a:ext cx="2209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en-US" sz="36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ậ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523374"/>
              </p:ext>
            </p:extLst>
          </p:nvPr>
        </p:nvGraphicFramePr>
        <p:xfrm>
          <a:off x="1020536" y="1023105"/>
          <a:ext cx="10570067" cy="4141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4657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305541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64444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600" b="0" dirty="0">
                        <a:solidFill>
                          <a:srgbClr val="FF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3600" b="0" dirty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600" b="0" dirty="0">
                        <a:solidFill>
                          <a:srgbClr val="FF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508768">
                <a:tc>
                  <a:txBody>
                    <a:bodyPr/>
                    <a:lstStyle/>
                    <a:p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kể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508768">
                <a:tc>
                  <a:txBody>
                    <a:bodyPr/>
                    <a:lstStyle/>
                    <a:p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hỏi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508768">
                <a:tc>
                  <a:txBody>
                    <a:bodyPr/>
                    <a:lstStyle/>
                    <a:p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cảm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508768">
                <a:tc>
                  <a:txBody>
                    <a:bodyPr/>
                    <a:lstStyle/>
                    <a:p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508768">
                <a:tc>
                  <a:txBody>
                    <a:bodyPr/>
                    <a:lstStyle/>
                    <a:p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915783">
                <a:tc>
                  <a:txBody>
                    <a:bodyPr/>
                    <a:lstStyle/>
                    <a:p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01754" marR="101754" marT="50877" marB="508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5800" b="1" kern="0" dirty="0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HOA HỒNG TẶNG CÔ</a:t>
            </a:r>
            <a:endParaRPr lang="zh-CN" altLang="en-US" sz="5800" b="1" kern="0" dirty="0">
              <a:solidFill>
                <a:srgbClr val="FF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3ACE6-B0DE-AF64-C574-DE3279880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F1F3C22-9498-9241-915E-979C5756785C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8D6A3C-F9FF-A730-5B4E-03B3406B4106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D82185-ACB2-2F68-68E9-FE62811DD2DA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8C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F59C3-AC2D-BF46-4682-2FC1D2617BD8}"/>
              </a:ext>
            </a:extLst>
          </p:cNvPr>
          <p:cNvSpPr/>
          <p:nvPr/>
        </p:nvSpPr>
        <p:spPr>
          <a:xfrm>
            <a:off x="-2093719" y="184639"/>
            <a:ext cx="1580972" cy="15587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35F655-F751-C7BE-169A-1C3D2CAA9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508522"/>
              </p:ext>
            </p:extLst>
          </p:nvPr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A33D36AB-4F44-DBB8-EC4E-C9613B26D96D}"/>
              </a:ext>
            </a:extLst>
          </p:cNvPr>
          <p:cNvSpPr/>
          <p:nvPr/>
        </p:nvSpPr>
        <p:spPr>
          <a:xfrm>
            <a:off x="1381709" y="489076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C53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E472E5-5D8D-B869-20B0-4FE88BB2D5C7}"/>
              </a:ext>
            </a:extLst>
          </p:cNvPr>
          <p:cNvSpPr/>
          <p:nvPr/>
        </p:nvSpPr>
        <p:spPr>
          <a:xfrm>
            <a:off x="1381709" y="196724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59E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9315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28983" y="2742787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602522" y="1663166"/>
            <a:ext cx="7394331" cy="25538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802152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13561" y="638619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0" y="2558311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481692" y="253093"/>
            <a:ext cx="11535166" cy="43498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595993" y="504267"/>
            <a:ext cx="1114425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vui vẻ, phấn khích, buồn bã, đau xót, ngạc nhiên,...</a:t>
            </a: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11213" y="4349833"/>
            <a:ext cx="2896809" cy="266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996</Words>
  <Application>Microsoft Office PowerPoint</Application>
  <PresentationFormat>Widescreen</PresentationFormat>
  <Paragraphs>185</Paragraphs>
  <Slides>21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微软雅黑</vt:lpstr>
      <vt:lpstr>宋体</vt:lpstr>
      <vt:lpstr>Arial</vt:lpstr>
      <vt:lpstr>Arial Narrow</vt:lpstr>
      <vt:lpstr>Arial-Rounded</vt:lpstr>
      <vt:lpstr>Calibri</vt:lpstr>
      <vt:lpstr>Calibri Light</vt:lpstr>
      <vt:lpstr>Coiny</vt:lpstr>
      <vt:lpstr>等线</vt:lpstr>
      <vt:lpstr>等线 Light</vt:lpstr>
      <vt:lpstr>Gloria Hallelujah</vt:lpstr>
      <vt:lpstr>inpin heiti</vt:lpstr>
      <vt:lpstr>Times New Roman</vt:lpstr>
      <vt:lpstr>仓耳今楷05-6763 W05</vt:lpstr>
      <vt:lpstr>2_第一PPT，www.1ppt.com</vt:lpstr>
      <vt:lpstr>1_Office Theme</vt:lpstr>
      <vt:lpstr>第一PPT，www.1ppt.com</vt:lpstr>
      <vt:lpstr>3_Office 主题​​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2022-06-29T08:11:53Z</dcterms:created>
  <dcterms:modified xsi:type="dcterms:W3CDTF">2025-10-31T15:53:20Z</dcterms:modified>
</cp:coreProperties>
</file>