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6" r:id="rId10"/>
    <p:sldId id="264" r:id="rId11"/>
    <p:sldId id="275" r:id="rId12"/>
    <p:sldId id="278" r:id="rId13"/>
  </p:sldIdLst>
  <p:sldSz cx="9144000" cy="5143500" type="screen16x9"/>
  <p:notesSz cx="6858000" cy="9144000"/>
  <p:embeddedFontLst>
    <p:embeddedFont>
      <p:font typeface="Fredoka One" charset="0"/>
      <p:regular r:id="rId15"/>
    </p:embeddedFont>
    <p:embeddedFont>
      <p:font typeface="Palatino Linotype" pitchFamily="18" charset="0"/>
      <p:regular r:id="rId16"/>
      <p:bold r:id="rId17"/>
      <p:italic r:id="rId18"/>
      <p:boldItalic r:id="rId19"/>
    </p:embeddedFon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Nuni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8F80"/>
    <a:srgbClr val="FDA89D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0a1d8546e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0a1d8546e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199751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7036076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50" y="1345650"/>
            <a:ext cx="1858535" cy="37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3160225" y="1991850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000" dirty="0"/>
              <a:t>Bài 7</a:t>
            </a:r>
            <a:r>
              <a:rPr lang="vi-VN" dirty="0"/>
              <a:t/>
            </a:r>
            <a:br>
              <a:rPr lang="vi-VN" dirty="0"/>
            </a:br>
            <a:r>
              <a:rPr lang="en-US" sz="5500" i="1" dirty="0" err="1">
                <a:latin typeface="Palatino Linotype" panose="02040502050505030304" pitchFamily="18" charset="0"/>
              </a:rPr>
              <a:t>Thực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hành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soạn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thảo</a:t>
            </a:r>
            <a:r>
              <a:rPr lang="vi-VN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văn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bản</a:t>
            </a:r>
            <a:r>
              <a:rPr lang="vi-VN" sz="5000" dirty="0">
                <a:latin typeface="Palatino Linotype" panose="02040502050505030304" pitchFamily="18" charset="0"/>
              </a:rPr>
              <a:t>	</a:t>
            </a:r>
            <a:endParaRPr sz="5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727200" y="147604"/>
            <a:ext cx="2519292" cy="18505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a) Sử dụng phần mềm soạn </a:t>
            </a:r>
            <a:r>
              <a:rPr lang="vi-VN" dirty="0"/>
              <a:t>thảo văn bản để gõ văn bản ở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(Lưu ý: Thực hiện thao tác sao chép với những phần văn bản giống nhau)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791647" y="920468"/>
            <a:ext cx="3381507" cy="21553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b)Thực hiện các thao tác định dạng: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– Toàn bộ văn bản có phông chữ Tahoma, cỡ chữ 13.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Màu chữ của văn bản như minh hoạ trong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Tên bài hát cỡ chữ 16, kiểu chữ đậm. – Dòng thông tin tác giả nhạc và lời (hai dòng cuối cùng) kiểu chữ nghiêng</a:t>
            </a:r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2859405" y="3053050"/>
            <a:ext cx="5042818" cy="15415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c) Di chuyển hai dòng cuối cùng (thông tin tác giả nhạc và lời) lên vị trí sau tên bài hát.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d) Chèn một hình ảnh minh hoạ phù hợp với lời bài hát và ghi rõ nguồn hình ảnh vào cuối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e) Lưu văn bản vào thư mục của em.</a:t>
            </a:r>
            <a:endParaRPr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uiExpand="1" build="p"/>
      <p:bldP spid="126" grpId="0" build="p"/>
      <p:bldP spid="1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263" name="Google Shape;263;p30"/>
          <p:cNvGrpSpPr/>
          <p:nvPr/>
        </p:nvGrpSpPr>
        <p:grpSpPr>
          <a:xfrm>
            <a:off x="1418171" y="91349"/>
            <a:ext cx="3305699" cy="5052151"/>
            <a:chOff x="2151950" y="373572"/>
            <a:chExt cx="2119546" cy="4396359"/>
          </a:xfrm>
        </p:grpSpPr>
        <p:sp>
          <p:nvSpPr>
            <p:cNvPr id="264" name="Google Shape;264;p30"/>
            <p:cNvSpPr/>
            <p:nvPr/>
          </p:nvSpPr>
          <p:spPr>
            <a:xfrm>
              <a:off x="215195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99943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253873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00730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0"/>
          <p:cNvSpPr txBox="1">
            <a:spLocks noGrp="1"/>
          </p:cNvSpPr>
          <p:nvPr>
            <p:ph type="body" idx="4294967295"/>
          </p:nvPr>
        </p:nvSpPr>
        <p:spPr>
          <a:xfrm>
            <a:off x="5174884" y="1402477"/>
            <a:ext cx="3854400" cy="32784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vi-VN" dirty="0">
                <a:solidFill>
                  <a:schemeClr val="tx2"/>
                </a:solidFill>
              </a:rPr>
              <a:t>Em hãy chia sẻ tệp văn bản đã tạo trong phần Luyện tập với bạn, lắng nghe góp ý của bạn và thực hiện các thao tác chỉnh sửa để được văn bản hợp lí hơn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260D69-0F1D-F725-9DF1-D23E4778A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1521461" y="555724"/>
            <a:ext cx="3096665" cy="4125210"/>
          </a:xfrm>
          <a:prstGeom prst="rect">
            <a:avLst/>
          </a:prstGeom>
        </p:spPr>
      </p:pic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674" y="1571783"/>
            <a:ext cx="1699466" cy="35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8AA5D2-E35E-0EC1-316E-F642F32FDA2D}"/>
              </a:ext>
            </a:extLst>
          </p:cNvPr>
          <p:cNvSpPr/>
          <p:nvPr/>
        </p:nvSpPr>
        <p:spPr>
          <a:xfrm>
            <a:off x="5000313" y="3341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VẬN DỤNG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ctrTitle" idx="4294967295"/>
          </p:nvPr>
        </p:nvSpPr>
        <p:spPr>
          <a:xfrm>
            <a:off x="1359900" y="244989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5"/>
                </a:solidFill>
              </a:rPr>
              <a:t>Thanks!</a:t>
            </a:r>
            <a:endParaRPr sz="8000" dirty="0">
              <a:solidFill>
                <a:schemeClr val="accent5"/>
              </a:solidFill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subTitle" idx="4294967295"/>
          </p:nvPr>
        </p:nvSpPr>
        <p:spPr>
          <a:xfrm>
            <a:off x="1359900" y="1573119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</a:rPr>
              <a:t>Any questions?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</a:rPr>
              <a:t>You can </a:t>
            </a:r>
            <a:r>
              <a:rPr lang="vi-VN" sz="2800" dirty="0">
                <a:solidFill>
                  <a:schemeClr val="lt1"/>
                </a:solidFill>
              </a:rPr>
              <a:t>ask</a:t>
            </a:r>
            <a:r>
              <a:rPr lang="en" sz="2800" dirty="0">
                <a:solidFill>
                  <a:schemeClr val="lt1"/>
                </a:solidFill>
              </a:rPr>
              <a:t> me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03" name="Google Shape;303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501" y="2290206"/>
            <a:ext cx="6424200" cy="2897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1829680" y="191911"/>
            <a:ext cx="7314320" cy="71675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Constantia" panose="02030602050306030303" pitchFamily="18" charset="0"/>
              </a:rPr>
              <a:t>Khởi động: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Em hãy quan sát văn bản ở Hình 38 và cho biết cần thực hiện các thao tác nào để có được văn bản như vậy.</a:t>
            </a:r>
            <a:endParaRPr sz="2000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01FC1F-586F-FAEB-3A30-563AA7DA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4596696"/>
            <a:ext cx="5649903" cy="349955"/>
          </a:xfrm>
        </p:spPr>
        <p:txBody>
          <a:bodyPr/>
          <a:lstStyle/>
          <a:p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Hình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38.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hát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soạn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thảo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trên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endParaRPr lang="en-US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A7CC33-A215-86AE-BB98-8B34ED7027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0CD588F-9FE7-8884-0C94-FDA0DB992B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DACD26-175B-313D-30C1-BABF613A03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62577" y="959556"/>
            <a:ext cx="6581423" cy="35672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1359900" y="0"/>
            <a:ext cx="6424200" cy="8635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5"/>
                </a:solidFill>
                <a:latin typeface="+mj-lt"/>
                <a:cs typeface="Dubai" panose="020B0503030403030204" pitchFamily="34" charset="-78"/>
              </a:rPr>
              <a:t>Thực hành</a:t>
            </a:r>
            <a:endParaRPr lang="en-US" sz="6000" dirty="0">
              <a:solidFill>
                <a:schemeClr val="accent5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392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4776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4C421D-D39B-75AB-6EC3-9C6865E277A8}"/>
              </a:ext>
            </a:extLst>
          </p:cNvPr>
          <p:cNvSpPr txBox="1"/>
          <p:nvPr/>
        </p:nvSpPr>
        <p:spPr>
          <a:xfrm>
            <a:off x="454377" y="748174"/>
            <a:ext cx="823524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vi-VN" sz="2100" b="1" dirty="0">
                <a:solidFill>
                  <a:srgbClr val="FFFF99"/>
                </a:solidFill>
              </a:rPr>
              <a:t>Nhiệm vụ 1: </a:t>
            </a:r>
            <a:r>
              <a:rPr lang="vi-VN" sz="2100" dirty="0">
                <a:solidFill>
                  <a:schemeClr val="bg1"/>
                </a:solidFill>
              </a:rPr>
              <a:t>Soạn thảo và định dạng để được văn bản như Hình 38</a:t>
            </a:r>
          </a:p>
          <a:p>
            <a:pPr marL="0" lvl="0" indent="0" algn="just">
              <a:buNone/>
            </a:pPr>
            <a:r>
              <a:rPr lang="vi-VN" sz="2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Hướng dẫn: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Khởi động phần mềm soạn thảo văn bản và thực hiện các việc sau: a) Gõ nội dung bài hát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100" dirty="0">
                <a:solidFill>
                  <a:schemeClr val="accent1">
                    <a:lumMod val="75000"/>
                  </a:schemeClr>
                </a:solidFill>
              </a:rPr>
              <a:t>Lưu ý: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Quan sát Hình 38 để nhận biết những phần văn bản giống nhau.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Thực hiện gõ và sao chép những phần văn bản giống nhau để không phải gõ lại nhiều lần.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Nếu gõ nhầm hoặc sai thì sử dụng phím Delete hoặc Backspace để xoá.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rgbClr val="FC8F80"/>
                </a:solidFill>
              </a:rPr>
              <a:t>– Để gõ chữ hoa em nhấn giữ phím Shift và gõ phím chữ</a:t>
            </a:r>
            <a:endParaRPr lang="vi-VN" sz="2100" b="1" dirty="0">
              <a:solidFill>
                <a:srgbClr val="FC8F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918173-8C94-AC09-0BD2-1D7E880C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978" y="316088"/>
            <a:ext cx="5221047" cy="4639733"/>
          </a:xfrm>
        </p:spPr>
        <p:txBody>
          <a:bodyPr/>
          <a:lstStyle/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b) Chèn hình ảnh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Chèn hình ảnh minh hoạ vào văn bản </a:t>
            </a:r>
            <a:r>
              <a:rPr lang="vi-VN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(Gõ thông tin nguồn hình ảnh tương tự dòng văn bản cuối cùng ở Hình 38 ).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Thay đổi kích thước và vị trí của hình ảnh cho phù hợp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c) Định dạng văn bản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toàn bộ văn bản. Trong nhóm lệnh Font của dải lệnh Home, thực hiện các lệnh định dạng chữ màu xanh, phông chữ Calibri, cỡ chữ 13.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tên bài hát Trẻ em hôm nay thế giới ngày mai, thực hiện các lệnh định dạng kiểu chữ đậm, cỡ chữ 16, chữ màu đỏ.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323644" y="259644"/>
            <a:ext cx="4549424" cy="4662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3: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Chọn dòng 2, 3 (thông tin tác giả), thực hiện định dạng kiểu chữ nghiêng. Thực hiện tương tự với dòng cuối cùng (nguồn hình ảnh).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4: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Thực hiện định dạng màu chữ cho các cụm từ Trẻ em hôm nay, Thế giới ngày mai thành màu vàng như minh hoạ ở Hình 38.</a:t>
            </a:r>
          </a:p>
          <a:p>
            <a:pPr algn="just"/>
            <a:r>
              <a:rPr lang="vi-VN" sz="1800" dirty="0">
                <a:solidFill>
                  <a:schemeClr val="accent2">
                    <a:lumMod val="50000"/>
                  </a:schemeClr>
                </a:solidFill>
              </a:rPr>
              <a:t>d) Hoàn thiện và lưu văn bản</a:t>
            </a:r>
          </a:p>
          <a:p>
            <a:pPr algn="just"/>
            <a:r>
              <a:rPr lang="vi-VN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1: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Xem lại và sửa các lỗi chính tả để hoàn thiện văn bản. 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2: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Lưu văn bản với tên tệp TreEmHomNay.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9485"/>
          <a:stretch/>
        </p:blipFill>
        <p:spPr>
          <a:xfrm>
            <a:off x="13430" y="219395"/>
            <a:ext cx="4656976" cy="37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 rot="-990589">
            <a:off x="2148821" y="564525"/>
            <a:ext cx="2572668" cy="990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99"/>
                </a:solidFill>
                <a:latin typeface="+mj-lt"/>
              </a:rPr>
              <a:t>Nhiệm vụ 2:</a:t>
            </a:r>
            <a:endParaRPr sz="3000" dirty="0">
              <a:latin typeface="+mj-lt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4898045" y="257881"/>
            <a:ext cx="3917669" cy="12970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Chỉnh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sửa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tệp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TreEmHomNay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bổ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sung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hát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2.</a:t>
            </a:r>
            <a:endParaRPr lang="vi-VN" sz="2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258468" y="3715923"/>
            <a:ext cx="322340" cy="3077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7297970" y="1229949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5203197" y="992885"/>
            <a:ext cx="352560" cy="427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5990366" y="1329843"/>
            <a:ext cx="322294" cy="3077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8193666" y="2602040"/>
            <a:ext cx="241382" cy="2304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7189235" y="1058078"/>
            <a:ext cx="217470" cy="2076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267716-6677-D03F-E8ED-B42EDE17E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11" y="1943141"/>
            <a:ext cx="3904103" cy="2827163"/>
          </a:xfrm>
          <a:prstGeom prst="rect">
            <a:avLst/>
          </a:prstGeom>
        </p:spPr>
      </p:pic>
      <p:grpSp>
        <p:nvGrpSpPr>
          <p:cNvPr id="102" name="Google Shape;102;p17"/>
          <p:cNvGrpSpPr/>
          <p:nvPr/>
        </p:nvGrpSpPr>
        <p:grpSpPr>
          <a:xfrm rot="1056975">
            <a:off x="5802264" y="1688092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1EED4-E820-1288-EBC4-A6E82A717B61}"/>
              </a:ext>
            </a:extLst>
          </p:cNvPr>
          <p:cNvSpPr txBox="1"/>
          <p:nvPr/>
        </p:nvSpPr>
        <p:spPr>
          <a:xfrm>
            <a:off x="5879644" y="4321520"/>
            <a:ext cx="321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Hình 39. Kết quả sau khi thực hiện Bước 1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0" y="211016"/>
            <a:ext cx="3446584" cy="13129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vi-VN" sz="5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Hướng dẫn:</a:t>
            </a:r>
            <a:r>
              <a:rPr lang="vi-VN" sz="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vi-VN" sz="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352798" y="996461"/>
            <a:ext cx="5533293" cy="36341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vi-V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a) Chỉnh sửa văn bản</a:t>
            </a:r>
          </a:p>
          <a:p>
            <a:pPr marL="114300" indent="0" algn="just"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Nháy chuột để đặt con trỏ soạn thảo ở vị trí cuối câu của dòng 3. </a:t>
            </a:r>
          </a:p>
          <a:p>
            <a:pPr marL="114300" indent="0" algn="just">
              <a:buNone/>
            </a:pPr>
            <a:r>
              <a:rPr lang="vi-VN" sz="2000" dirty="0"/>
              <a:t>	Nhấn phím Enter để xuống dòng.</a:t>
            </a:r>
          </a:p>
          <a:p>
            <a:pPr marL="114300" indent="0" algn="just">
              <a:buNone/>
            </a:pPr>
            <a:r>
              <a:rPr lang="vi-VN" sz="2000" dirty="0"/>
              <a:t> 	Gõ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và định dạng kiểu chữ gạch chân và chữ nghiêng như minh hoạ trong Hình 39</a:t>
            </a:r>
          </a:p>
          <a:p>
            <a:pPr marL="114300" indent="0" algn="just"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Sao chép phần văn bản từ dòng 4 đến hết, đặt vào vị trí cuối cùng của văn bản</a:t>
            </a:r>
            <a:endParaRPr lang="vi-VN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2274276" y="207958"/>
            <a:ext cx="3845170" cy="20280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3: </a:t>
            </a:r>
            <a:r>
              <a:rPr lang="vi-VN" sz="2000" dirty="0"/>
              <a:t>Chỉnh sửa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của phần văn bản mới được sao chép thành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2)</a:t>
            </a:r>
            <a:r>
              <a:rPr lang="vi-VN" sz="2000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4: </a:t>
            </a:r>
            <a:r>
              <a:rPr lang="vi-VN" sz="2000" dirty="0"/>
              <a:t>Xoá dòng nguồn hình ảnh ở trước dòng (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Lần 2).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079631" y="2236050"/>
            <a:ext cx="4618273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just">
              <a:buSzPts val="1800"/>
              <a:buNone/>
            </a:pPr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b) Hoàn thiện và lưu văn bản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Xem lại và sửa các lỗi chính tả để hoàn thiện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Lưu văn bản.</a:t>
            </a:r>
            <a:endParaRPr sz="20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276" name="Google Shape;276;p31"/>
          <p:cNvGrpSpPr/>
          <p:nvPr/>
        </p:nvGrpSpPr>
        <p:grpSpPr>
          <a:xfrm>
            <a:off x="3782142" y="10211"/>
            <a:ext cx="3490046" cy="5143450"/>
            <a:chOff x="1531002" y="465959"/>
            <a:chExt cx="2736410" cy="4222433"/>
          </a:xfrm>
        </p:grpSpPr>
        <p:sp>
          <p:nvSpPr>
            <p:cNvPr id="277" name="Google Shape;277;p31"/>
            <p:cNvSpPr/>
            <p:nvPr/>
          </p:nvSpPr>
          <p:spPr>
            <a:xfrm>
              <a:off x="15310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7874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7708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8599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502644-F6BA-530E-1AEC-74A86BCA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3906383" y="474416"/>
            <a:ext cx="3305700" cy="4210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4E8650-D135-EAEF-666A-AF0284931651}"/>
              </a:ext>
            </a:extLst>
          </p:cNvPr>
          <p:cNvSpPr txBox="1"/>
          <p:nvPr/>
        </p:nvSpPr>
        <p:spPr>
          <a:xfrm>
            <a:off x="7658975" y="202884"/>
            <a:ext cx="903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40. Văn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bản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lời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bài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hát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221" y="1122023"/>
            <a:ext cx="2310292" cy="4011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1A1716-25EB-F473-EF4C-333186084376}"/>
              </a:ext>
            </a:extLst>
          </p:cNvPr>
          <p:cNvSpPr/>
          <p:nvPr/>
        </p:nvSpPr>
        <p:spPr>
          <a:xfrm>
            <a:off x="553607" y="1909903"/>
            <a:ext cx="26838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0" cap="none" spc="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Quan sát Hình 40 và thực hiện các việc sau:</a:t>
            </a:r>
            <a:endParaRPr lang="en-US" sz="3000" b="0" cap="none" spc="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187BF5-927D-F8D1-D08F-BB984372A19B}"/>
              </a:ext>
            </a:extLst>
          </p:cNvPr>
          <p:cNvSpPr/>
          <p:nvPr/>
        </p:nvSpPr>
        <p:spPr>
          <a:xfrm>
            <a:off x="118393" y="28983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Fredoka One"/>
                <a:cs typeface="Fredoka One"/>
                <a:sym typeface="Fredoka One"/>
              </a:rPr>
              <a:t>Luyện tập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762</Words>
  <Application>Microsoft Office PowerPoint</Application>
  <PresentationFormat>On-screen Show (16:9)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Fredoka One</vt:lpstr>
      <vt:lpstr>Palatino Linotype</vt:lpstr>
      <vt:lpstr>Constantia</vt:lpstr>
      <vt:lpstr>Calibri</vt:lpstr>
      <vt:lpstr>Nunito</vt:lpstr>
      <vt:lpstr>Times New Roman</vt:lpstr>
      <vt:lpstr>Dubai</vt:lpstr>
      <vt:lpstr>Sandys template</vt:lpstr>
      <vt:lpstr>Bài 7 Thực hành soạn thảo văn bản </vt:lpstr>
      <vt:lpstr>Khởi động: Em hãy quan sát văn bản ở Hình 38 và cho biết cần thực hiện các thao tác nào để có được văn bản như vậy.</vt:lpstr>
      <vt:lpstr>Thực hành</vt:lpstr>
      <vt:lpstr>Slide 4</vt:lpstr>
      <vt:lpstr>Slide 5</vt:lpstr>
      <vt:lpstr>Nhiệm vụ 2:</vt:lpstr>
      <vt:lpstr>Hướng dẫn: </vt:lpstr>
      <vt:lpstr>Slide 8</vt:lpstr>
      <vt:lpstr>Slide 9</vt:lpstr>
      <vt:lpstr>Slide 10</vt:lpstr>
      <vt:lpstr>Slide 11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Thực hành soạn thảo văn bản</dc:title>
  <dc:creator>MINH CHAU</dc:creator>
  <cp:lastModifiedBy>Nhulam</cp:lastModifiedBy>
  <cp:revision>5</cp:revision>
  <dcterms:modified xsi:type="dcterms:W3CDTF">2024-12-06T01:13:22Z</dcterms:modified>
</cp:coreProperties>
</file>