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68" r:id="rId3"/>
    <p:sldId id="269" r:id="rId4"/>
    <p:sldId id="275" r:id="rId5"/>
    <p:sldId id="274" r:id="rId6"/>
    <p:sldId id="276" r:id="rId7"/>
    <p:sldId id="262" r:id="rId8"/>
    <p:sldId id="257" r:id="rId9"/>
  </p:sldIdLst>
  <p:sldSz cx="12192000" cy="6858000"/>
  <p:notesSz cx="6858000" cy="9144000"/>
  <p:embeddedFontLst>
    <p:embeddedFont>
      <p:font typeface="#9Slide05 VL Fadilla" panose="020B0604020202020204" charset="0"/>
      <p:regular r:id="rId10"/>
    </p:embeddedFont>
    <p:embeddedFont>
      <p:font typeface="#9Slide06 SVNBlow Brush" charset="0"/>
      <p:regular r:id="rId11"/>
    </p:embeddedFont>
    <p:embeddedFont>
      <p:font typeface="#9Slide07 HoneyCream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4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1026544"/>
            <a:ext cx="12192000" cy="522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" y="4388816"/>
            <a:ext cx="12047459" cy="37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1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b="69500"/>
          <a:stretch/>
        </p:blipFill>
        <p:spPr>
          <a:xfrm>
            <a:off x="6350000" y="-1"/>
            <a:ext cx="5841999" cy="1054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3185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5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6851" y="2290328"/>
            <a:ext cx="11185072" cy="1752600"/>
            <a:chOff x="336851" y="2290328"/>
            <a:chExt cx="11185072" cy="1752600"/>
          </a:xfrm>
        </p:grpSpPr>
        <p:sp>
          <p:nvSpPr>
            <p:cNvPr id="3" name="Rectangle 2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51" y="2443353"/>
              <a:ext cx="11185072" cy="1446550"/>
              <a:chOff x="336850" y="2100520"/>
              <a:chExt cx="11185072" cy="14465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HOẠT ĐỘNG MUA BÁN 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50" y="2100520"/>
                <a:ext cx="1118507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HOẠT ĐỘNG MUA BÁN 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131361" y="3642878"/>
            <a:ext cx="6548883" cy="3190629"/>
            <a:chOff x="3879667" y="3611880"/>
            <a:chExt cx="5499463" cy="4339650"/>
          </a:xfrm>
        </p:grpSpPr>
        <p:sp>
          <p:nvSpPr>
            <p:cNvPr id="14" name="TextBox 13"/>
            <p:cNvSpPr txBox="1"/>
            <p:nvPr/>
          </p:nvSpPr>
          <p:spPr>
            <a:xfrm>
              <a:off x="3879667" y="3611880"/>
              <a:ext cx="5499463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ln w="1365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13800" b="1">
                  <a:ln w="136525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hàng hóa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79667" y="3611880"/>
              <a:ext cx="5499463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en-US" sz="13800" b="1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hàng hóa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661178" y="356817"/>
            <a:ext cx="3995803" cy="86435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0362" y="1673912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1419" y="5378133"/>
            <a:ext cx="1969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2359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0" y="470218"/>
            <a:ext cx="12043954" cy="891540"/>
            <a:chOff x="695324" y="2537461"/>
            <a:chExt cx="12043954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1061085" y="2537461"/>
              <a:ext cx="11678193" cy="89154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Hoạt động mua bán hàng hóa thường diễn ra ở đâu?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695324" y="2677470"/>
              <a:ext cx="741663" cy="741663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1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80CEA70-044D-44AC-B759-758C3A0B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69" y="1392555"/>
            <a:ext cx="4922694" cy="2683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62889-DAB4-4DEF-BC2B-42B8E3C1D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23" y="4305300"/>
            <a:ext cx="4854575" cy="2343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870B5-12D5-4020-84EB-7CE8D9C2C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33" y="4266553"/>
            <a:ext cx="4981408" cy="2382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7" y="1392555"/>
            <a:ext cx="4956173" cy="2783746"/>
          </a:xfrm>
          <a:prstGeom prst="rect">
            <a:avLst/>
          </a:prstGeom>
        </p:spPr>
      </p:pic>
      <p:grpSp>
        <p:nvGrpSpPr>
          <p:cNvPr id="10" name="组合 11">
            <a:extLst>
              <a:ext uri="{FF2B5EF4-FFF2-40B4-BE49-F238E27FC236}">
                <a16:creationId xmlns:a16="http://schemas.microsoft.com/office/drawing/2014/main" id="{A7B2A37F-AD42-4260-8C2C-E5D8A6F67DE5}"/>
              </a:ext>
            </a:extLst>
          </p:cNvPr>
          <p:cNvGrpSpPr/>
          <p:nvPr/>
        </p:nvGrpSpPr>
        <p:grpSpPr>
          <a:xfrm>
            <a:off x="1795019" y="3596293"/>
            <a:ext cx="2567976" cy="658385"/>
            <a:chOff x="4248655" y="4028262"/>
            <a:chExt cx="3694690" cy="542870"/>
          </a:xfrm>
        </p:grpSpPr>
        <p:sp>
          <p:nvSpPr>
            <p:cNvPr id="11" name="矩形: 圆角 22">
              <a:extLst>
                <a:ext uri="{FF2B5EF4-FFF2-40B4-BE49-F238E27FC236}">
                  <a16:creationId xmlns:a16="http://schemas.microsoft.com/office/drawing/2014/main" id="{5682A5EB-8F4B-44C1-8193-FDCD5BC281B1}"/>
                </a:ext>
              </a:extLst>
            </p:cNvPr>
            <p:cNvSpPr/>
            <p:nvPr/>
          </p:nvSpPr>
          <p:spPr>
            <a:xfrm>
              <a:off x="4248655" y="4028262"/>
              <a:ext cx="3694690" cy="513865"/>
            </a:xfrm>
            <a:prstGeom prst="roundRect">
              <a:avLst>
                <a:gd name="adj" fmla="val 50000"/>
              </a:avLst>
            </a:prstGeom>
            <a:solidFill>
              <a:srgbClr val="2A777E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字魂160号-檀宋" panose="00000500000000000000" pitchFamily="2" charset="-122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32F56CD0-D066-4D86-9935-86217D2676E3}"/>
                </a:ext>
              </a:extLst>
            </p:cNvPr>
            <p:cNvSpPr txBox="1"/>
            <p:nvPr/>
          </p:nvSpPr>
          <p:spPr>
            <a:xfrm>
              <a:off x="4476120" y="4038201"/>
              <a:ext cx="3239760" cy="53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cs typeface="阿里巴巴普惠体 Medium" panose="00020600040101010101" pitchFamily="18" charset="-122"/>
                  <a:sym typeface="字魂160号-檀宋" panose="00000500000000000000" pitchFamily="2" charset="-122"/>
                </a:rPr>
                <a:t>Siêu thị</a:t>
              </a:r>
              <a:endParaRPr lang="zh-CN" alt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字魂27号-布丁体" panose="00000500000000000000" pitchFamily="2" charset="-122"/>
                <a:cs typeface="阿里巴巴普惠体 Medium" panose="00020600040101010101" pitchFamily="18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3" name="组合 11">
            <a:extLst>
              <a:ext uri="{FF2B5EF4-FFF2-40B4-BE49-F238E27FC236}">
                <a16:creationId xmlns:a16="http://schemas.microsoft.com/office/drawing/2014/main" id="{A7B2A37F-AD42-4260-8C2C-E5D8A6F67DE5}"/>
              </a:ext>
            </a:extLst>
          </p:cNvPr>
          <p:cNvGrpSpPr/>
          <p:nvPr/>
        </p:nvGrpSpPr>
        <p:grpSpPr>
          <a:xfrm>
            <a:off x="7347149" y="3608347"/>
            <a:ext cx="2567976" cy="658385"/>
            <a:chOff x="4248655" y="4028262"/>
            <a:chExt cx="3694690" cy="542870"/>
          </a:xfrm>
        </p:grpSpPr>
        <p:sp>
          <p:nvSpPr>
            <p:cNvPr id="14" name="矩形: 圆角 22">
              <a:extLst>
                <a:ext uri="{FF2B5EF4-FFF2-40B4-BE49-F238E27FC236}">
                  <a16:creationId xmlns:a16="http://schemas.microsoft.com/office/drawing/2014/main" id="{5682A5EB-8F4B-44C1-8193-FDCD5BC281B1}"/>
                </a:ext>
              </a:extLst>
            </p:cNvPr>
            <p:cNvSpPr/>
            <p:nvPr/>
          </p:nvSpPr>
          <p:spPr>
            <a:xfrm>
              <a:off x="4248655" y="4028262"/>
              <a:ext cx="3694690" cy="513865"/>
            </a:xfrm>
            <a:prstGeom prst="roundRect">
              <a:avLst>
                <a:gd name="adj" fmla="val 50000"/>
              </a:avLst>
            </a:prstGeom>
            <a:solidFill>
              <a:srgbClr val="2A777E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字魂160号-檀宋" panose="00000500000000000000" pitchFamily="2" charset="-122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5" name="文本框 13">
              <a:extLst>
                <a:ext uri="{FF2B5EF4-FFF2-40B4-BE49-F238E27FC236}">
                  <a16:creationId xmlns:a16="http://schemas.microsoft.com/office/drawing/2014/main" id="{32F56CD0-D066-4D86-9935-86217D2676E3}"/>
                </a:ext>
              </a:extLst>
            </p:cNvPr>
            <p:cNvSpPr txBox="1"/>
            <p:nvPr/>
          </p:nvSpPr>
          <p:spPr>
            <a:xfrm>
              <a:off x="4476120" y="4038201"/>
              <a:ext cx="3239760" cy="53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cs typeface="阿里巴巴普惠体 Medium" panose="00020600040101010101" pitchFamily="18" charset="-122"/>
                  <a:sym typeface="字魂160号-檀宋" panose="00000500000000000000" pitchFamily="2" charset="-122"/>
                </a:rPr>
                <a:t>Chợ</a:t>
              </a:r>
              <a:endParaRPr lang="zh-CN" alt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字魂27号-布丁体" panose="00000500000000000000" pitchFamily="2" charset="-122"/>
                <a:cs typeface="阿里巴巴普惠体 Medium" panose="00020600040101010101" pitchFamily="18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6" name="组合 11">
            <a:extLst>
              <a:ext uri="{FF2B5EF4-FFF2-40B4-BE49-F238E27FC236}">
                <a16:creationId xmlns:a16="http://schemas.microsoft.com/office/drawing/2014/main" id="{A7B2A37F-AD42-4260-8C2C-E5D8A6F67DE5}"/>
              </a:ext>
            </a:extLst>
          </p:cNvPr>
          <p:cNvGrpSpPr/>
          <p:nvPr/>
        </p:nvGrpSpPr>
        <p:grpSpPr>
          <a:xfrm>
            <a:off x="1795018" y="6094046"/>
            <a:ext cx="3299495" cy="1212383"/>
            <a:chOff x="4248655" y="4028262"/>
            <a:chExt cx="3694690" cy="999668"/>
          </a:xfrm>
        </p:grpSpPr>
        <p:sp>
          <p:nvSpPr>
            <p:cNvPr id="17" name="矩形: 圆角 22">
              <a:extLst>
                <a:ext uri="{FF2B5EF4-FFF2-40B4-BE49-F238E27FC236}">
                  <a16:creationId xmlns:a16="http://schemas.microsoft.com/office/drawing/2014/main" id="{5682A5EB-8F4B-44C1-8193-FDCD5BC281B1}"/>
                </a:ext>
              </a:extLst>
            </p:cNvPr>
            <p:cNvSpPr/>
            <p:nvPr/>
          </p:nvSpPr>
          <p:spPr>
            <a:xfrm>
              <a:off x="4248655" y="4028262"/>
              <a:ext cx="3694690" cy="513865"/>
            </a:xfrm>
            <a:prstGeom prst="roundRect">
              <a:avLst>
                <a:gd name="adj" fmla="val 50000"/>
              </a:avLst>
            </a:prstGeom>
            <a:solidFill>
              <a:srgbClr val="2A777E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字魂160号-檀宋" panose="00000500000000000000" pitchFamily="2" charset="-122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8" name="文本框 13">
              <a:extLst>
                <a:ext uri="{FF2B5EF4-FFF2-40B4-BE49-F238E27FC236}">
                  <a16:creationId xmlns:a16="http://schemas.microsoft.com/office/drawing/2014/main" id="{32F56CD0-D066-4D86-9935-86217D2676E3}"/>
                </a:ext>
              </a:extLst>
            </p:cNvPr>
            <p:cNvSpPr txBox="1"/>
            <p:nvPr/>
          </p:nvSpPr>
          <p:spPr>
            <a:xfrm>
              <a:off x="4476119" y="4038201"/>
              <a:ext cx="3239760" cy="989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cs typeface="阿里巴巴普惠体 Medium" panose="00020600040101010101" pitchFamily="18" charset="-122"/>
                  <a:sym typeface="字魂160号-檀宋" panose="00000500000000000000" pitchFamily="2" charset="-122"/>
                </a:rPr>
                <a:t>Cửa hàng</a:t>
              </a:r>
              <a:endParaRPr lang="zh-CN" alt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字魂27号-布丁体" panose="00000500000000000000" pitchFamily="2" charset="-122"/>
                <a:cs typeface="阿里巴巴普惠体 Medium" panose="00020600040101010101" pitchFamily="18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9" name="组合 11">
            <a:extLst>
              <a:ext uri="{FF2B5EF4-FFF2-40B4-BE49-F238E27FC236}">
                <a16:creationId xmlns:a16="http://schemas.microsoft.com/office/drawing/2014/main" id="{A7B2A37F-AD42-4260-8C2C-E5D8A6F67DE5}"/>
              </a:ext>
            </a:extLst>
          </p:cNvPr>
          <p:cNvGrpSpPr/>
          <p:nvPr/>
        </p:nvGrpSpPr>
        <p:grpSpPr>
          <a:xfrm>
            <a:off x="7595343" y="6118154"/>
            <a:ext cx="2567976" cy="658385"/>
            <a:chOff x="4248655" y="4028262"/>
            <a:chExt cx="3694690" cy="542870"/>
          </a:xfrm>
        </p:grpSpPr>
        <p:sp>
          <p:nvSpPr>
            <p:cNvPr id="20" name="矩形: 圆角 22">
              <a:extLst>
                <a:ext uri="{FF2B5EF4-FFF2-40B4-BE49-F238E27FC236}">
                  <a16:creationId xmlns:a16="http://schemas.microsoft.com/office/drawing/2014/main" id="{5682A5EB-8F4B-44C1-8193-FDCD5BC281B1}"/>
                </a:ext>
              </a:extLst>
            </p:cNvPr>
            <p:cNvSpPr/>
            <p:nvPr/>
          </p:nvSpPr>
          <p:spPr>
            <a:xfrm>
              <a:off x="4248655" y="4028262"/>
              <a:ext cx="3694690" cy="513865"/>
            </a:xfrm>
            <a:prstGeom prst="roundRect">
              <a:avLst>
                <a:gd name="adj" fmla="val 50000"/>
              </a:avLst>
            </a:prstGeom>
            <a:solidFill>
              <a:srgbClr val="2A777E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字魂160号-檀宋" panose="00000500000000000000" pitchFamily="2" charset="-122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21" name="文本框 13">
              <a:extLst>
                <a:ext uri="{FF2B5EF4-FFF2-40B4-BE49-F238E27FC236}">
                  <a16:creationId xmlns:a16="http://schemas.microsoft.com/office/drawing/2014/main" id="{32F56CD0-D066-4D86-9935-86217D2676E3}"/>
                </a:ext>
              </a:extLst>
            </p:cNvPr>
            <p:cNvSpPr txBox="1"/>
            <p:nvPr/>
          </p:nvSpPr>
          <p:spPr>
            <a:xfrm>
              <a:off x="4476120" y="4038201"/>
              <a:ext cx="3239760" cy="53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cs typeface="阿里巴巴普惠体 Medium" panose="00020600040101010101" pitchFamily="18" charset="-122"/>
                  <a:sym typeface="字魂160号-檀宋" panose="00000500000000000000" pitchFamily="2" charset="-122"/>
                </a:rPr>
                <a:t>Chợ nổi</a:t>
              </a:r>
              <a:endParaRPr lang="zh-CN" alt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字魂27号-布丁体" panose="00000500000000000000" pitchFamily="2" charset="-122"/>
                <a:cs typeface="阿里巴巴普惠体 Medium" panose="00020600040101010101" pitchFamily="18" charset="-122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52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435" y="4167051"/>
            <a:ext cx="3082834" cy="3082834"/>
          </a:xfrm>
          <a:prstGeom prst="rect">
            <a:avLst/>
          </a:prstGeom>
        </p:spPr>
      </p:pic>
      <p:grpSp>
        <p:nvGrpSpPr>
          <p:cNvPr id="2" name="组合 11"/>
          <p:cNvGrpSpPr/>
          <p:nvPr/>
        </p:nvGrpSpPr>
        <p:grpSpPr>
          <a:xfrm>
            <a:off x="87185" y="378778"/>
            <a:ext cx="11747764" cy="1201827"/>
            <a:chOff x="6090928" y="2537460"/>
            <a:chExt cx="11747764" cy="1201827"/>
          </a:xfrm>
        </p:grpSpPr>
        <p:sp>
          <p:nvSpPr>
            <p:cNvPr id="3" name="对角圆角矩形 52"/>
            <p:cNvSpPr/>
            <p:nvPr/>
          </p:nvSpPr>
          <p:spPr>
            <a:xfrm>
              <a:off x="6461760" y="2537460"/>
              <a:ext cx="11376932" cy="120182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Những điểm khác nhau trong cách trưng bày, </a:t>
              </a:r>
            </a:p>
            <a:p>
              <a:pPr algn="ctr"/>
              <a:r>
                <a:rPr lang="en-US" altLang="zh-CN" sz="32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mua, bán hàng hóa ở những nơi đó?</a:t>
              </a:r>
              <a:endParaRPr lang="zh-CN" alt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49"/>
            <p:cNvSpPr/>
            <p:nvPr/>
          </p:nvSpPr>
          <p:spPr>
            <a:xfrm>
              <a:off x="6090928" y="2767541"/>
              <a:ext cx="866404" cy="86724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2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49040" y="1724296"/>
            <a:ext cx="547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Thảo luận nhóm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87" y="2279890"/>
            <a:ext cx="1268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1,2,3,4 trang 44, 45 SGK và thực hiện yêu cầu: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387" y="2864665"/>
            <a:ext cx="144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3589" y="3364176"/>
            <a:ext cx="112913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Siêu thị trưng bày hàng hóa như thế nào?</a:t>
            </a:r>
          </a:p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chợ hàng hóa trưng bày ở đâu?</a:t>
            </a:r>
          </a:p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Chợ nổi hàng hóa sắp xếp thế nào?</a:t>
            </a:r>
          </a:p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Mua hàng có được lựa chọn và trả giá không?</a:t>
            </a:r>
            <a:endParaRPr lang="en-US" sz="4800" b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92602" l="9990" r="89961">
                        <a14:foregroundMark x1="33608" y1="63796" x2="36033" y2="65737"/>
                        <a14:foregroundMark x1="46557" y1="78472" x2="62221" y2="89145"/>
                        <a14:foregroundMark x1="59214" y1="77502" x2="38167" y2="89327"/>
                        <a14:foregroundMark x1="44714" y1="89691" x2="60572" y2="89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504" y="4950822"/>
            <a:ext cx="2596243" cy="20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1" b="9769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25" y="1479271"/>
            <a:ext cx="7425895" cy="59404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67497" y="953589"/>
            <a:ext cx="7438754" cy="3984172"/>
            <a:chOff x="2662519" y="626954"/>
            <a:chExt cx="9243732" cy="44022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2662519" y="626954"/>
              <a:ext cx="9243732" cy="4402246"/>
              <a:chOff x="613600" y="1403470"/>
              <a:chExt cx="3420572" cy="1424157"/>
            </a:xfrm>
            <a:solidFill>
              <a:schemeClr val="bg1"/>
            </a:solidFill>
          </p:grpSpPr>
          <p:sp>
            <p:nvSpPr>
              <p:cNvPr id="7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424157"/>
              </a:xfrm>
              <a:prstGeom prst="wedgeRoundRectCallout">
                <a:avLst>
                  <a:gd name="adj1" fmla="val -31043"/>
                  <a:gd name="adj2" fmla="val 69878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1555066" y="1433280"/>
                <a:ext cx="1537640" cy="209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36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</a:rPr>
                  <a:t>KẾT LUẬN</a:t>
                </a:r>
                <a:endParaRPr lang="nl-NL" sz="3600" b="1">
                  <a:solidFill>
                    <a:schemeClr val="accent5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2775779" y="1365432"/>
              <a:ext cx="9030739" cy="3162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Hoạt động mua bán thường diễn ra ở nhiều địa điểm khác nhau. Ở mỗi nơi có cách trưng bày hàng hóa khác nhau và cách mua bán cũng khác nhau.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435" y="4167051"/>
            <a:ext cx="3082834" cy="3082834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52" y="224537"/>
            <a:ext cx="1042926" cy="8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>
          <a:xfrm>
            <a:off x="243296" y="554058"/>
            <a:ext cx="11408773" cy="891540"/>
            <a:chOff x="695324" y="4673584"/>
            <a:chExt cx="11408773" cy="891540"/>
          </a:xfrm>
        </p:grpSpPr>
        <p:sp>
          <p:nvSpPr>
            <p:cNvPr id="3" name="对角圆角矩形 53"/>
            <p:cNvSpPr/>
            <p:nvPr/>
          </p:nvSpPr>
          <p:spPr>
            <a:xfrm>
              <a:off x="1061085" y="4673584"/>
              <a:ext cx="11043012" cy="89154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4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Vì sao cần lựa chọn hàng hóa trước khi mua? </a:t>
              </a:r>
              <a:endParaRPr lang="zh-CN" altLang="en-US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51"/>
            <p:cNvSpPr/>
            <p:nvPr/>
          </p:nvSpPr>
          <p:spPr>
            <a:xfrm>
              <a:off x="695324" y="4823460"/>
              <a:ext cx="741663" cy="741663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37" y="2974834"/>
            <a:ext cx="5178137" cy="34520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3296" y="1776549"/>
            <a:ext cx="6301195" cy="3579222"/>
            <a:chOff x="2662519" y="626954"/>
            <a:chExt cx="9243732" cy="4402246"/>
          </a:xfrm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2662519" y="626954"/>
              <a:ext cx="9243732" cy="4402246"/>
            </a:xfrm>
            <a:prstGeom prst="wedgeRoundRectCallout">
              <a:avLst>
                <a:gd name="adj1" fmla="val 47734"/>
                <a:gd name="adj2" fmla="val 6430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2769014" y="975725"/>
              <a:ext cx="9030740" cy="3162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Cần lựa chọn hàng hóa cẩn thận trước khi mua để đảm bảo chất lượng, phù hợp giá cả, sở thích và điều kiện của bản thân.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2602" l="9990" r="89961">
                        <a14:foregroundMark x1="33608" y1="63796" x2="36033" y2="65737"/>
                        <a14:foregroundMark x1="46557" y1="78472" x2="62221" y2="89145"/>
                        <a14:foregroundMark x1="59214" y1="77502" x2="38167" y2="89327"/>
                        <a14:foregroundMark x1="44714" y1="89691" x2="60572" y2="89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504" y="4950822"/>
            <a:ext cx="2596243" cy="20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4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497206" y="456259"/>
            <a:ext cx="11350806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Chuẩn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bị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cho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năm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học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mới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,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em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cùng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</a:p>
          <a:p>
            <a:pPr algn="ctr"/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lập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kế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hoạch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mua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đồ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dùng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học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tập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: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2602" l="9990" r="89961">
                        <a14:foregroundMark x1="33608" y1="63796" x2="36033" y2="65737"/>
                        <a14:foregroundMark x1="46557" y1="78472" x2="62221" y2="89145"/>
                        <a14:foregroundMark x1="59214" y1="77502" x2="38167" y2="89327"/>
                        <a14:foregroundMark x1="44714" y1="89691" x2="60572" y2="89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504" y="4664745"/>
            <a:ext cx="2937510" cy="2350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497206" y="2056626"/>
            <a:ext cx="113320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 tên những đồ dùng học tập cần mua.</a:t>
            </a:r>
          </a:p>
          <a:p>
            <a:pPr marL="742950" indent="-742950" algn="just">
              <a:buAutoNum type="arabicPeriod"/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danh sách mua các loại đồ dùng đó theo thứ tự ưu tiên.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190182"/>
              </p:ext>
            </p:extLst>
          </p:nvPr>
        </p:nvGraphicFramePr>
        <p:xfrm>
          <a:off x="1982290" y="3704662"/>
          <a:ext cx="8598624" cy="268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289">
                  <a:extLst>
                    <a:ext uri="{9D8B030D-6E8A-4147-A177-3AD203B41FA5}">
                      <a16:colId xmlns:a16="http://schemas.microsoft.com/office/drawing/2014/main" val="2131277439"/>
                    </a:ext>
                  </a:extLst>
                </a:gridCol>
                <a:gridCol w="3314023">
                  <a:extLst>
                    <a:ext uri="{9D8B030D-6E8A-4147-A177-3AD203B41FA5}">
                      <a16:colId xmlns:a16="http://schemas.microsoft.com/office/drawing/2014/main" val="71840830"/>
                    </a:ext>
                  </a:extLst>
                </a:gridCol>
                <a:gridCol w="2149656">
                  <a:extLst>
                    <a:ext uri="{9D8B030D-6E8A-4147-A177-3AD203B41FA5}">
                      <a16:colId xmlns:a16="http://schemas.microsoft.com/office/drawing/2014/main" val="384882769"/>
                    </a:ext>
                  </a:extLst>
                </a:gridCol>
                <a:gridCol w="2149656">
                  <a:extLst>
                    <a:ext uri="{9D8B030D-6E8A-4147-A177-3AD203B41FA5}">
                      <a16:colId xmlns:a16="http://schemas.microsoft.com/office/drawing/2014/main" val="761053359"/>
                    </a:ext>
                  </a:extLst>
                </a:gridCol>
              </a:tblGrid>
              <a:tr h="67128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Tên</a:t>
                      </a:r>
                      <a:r>
                        <a:rPr lang="en-US" sz="2400" b="1" baseline="0">
                          <a:latin typeface="UTM Avo" panose="02040603050506020204" pitchFamily="18" charset="0"/>
                        </a:rPr>
                        <a:t> đồ dùng</a:t>
                      </a:r>
                      <a:endParaRPr lang="en-US" sz="24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Số lượng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Nơi</a:t>
                      </a:r>
                      <a:r>
                        <a:rPr lang="en-US" sz="2400" b="1" baseline="0">
                          <a:latin typeface="UTM Avo" panose="02040603050506020204" pitchFamily="18" charset="0"/>
                        </a:rPr>
                        <a:t> mua</a:t>
                      </a:r>
                      <a:endParaRPr lang="en-US" sz="24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18703"/>
                  </a:ext>
                </a:extLst>
              </a:tr>
              <a:tr h="67128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24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viết</a:t>
                      </a:r>
                      <a:endParaRPr lang="en-US" sz="2400" b="1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Cửa hàng</a:t>
                      </a:r>
                      <a:r>
                        <a:rPr lang="en-US" sz="24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A</a:t>
                      </a:r>
                      <a:endParaRPr lang="en-US" sz="2400" b="1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31655"/>
                  </a:ext>
                </a:extLst>
              </a:tr>
              <a:tr h="67128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Thước kẻ</a:t>
                      </a:r>
                      <a:r>
                        <a:rPr lang="en-US" sz="24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endParaRPr lang="en-US" sz="2400" b="1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Cửa</a:t>
                      </a:r>
                      <a:r>
                        <a:rPr lang="en-US" sz="24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hàng A</a:t>
                      </a:r>
                      <a:endParaRPr lang="en-US" sz="2400" b="1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55135"/>
                  </a:ext>
                </a:extLst>
              </a:tr>
              <a:tr h="67128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057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6707"/>
            <a:ext cx="11143129" cy="59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295650" y="319319"/>
            <a:ext cx="9429750" cy="7319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786" y1="30285" x2="60835" y2="37795"/>
                        <a14:foregroundMark x1="34672" y1="43307" x2="19133" y2="62205"/>
                        <a14:foregroundMark x1="45560" y1="46941" x2="38742" y2="62750"/>
                        <a14:foregroundMark x1="20349" y1="42762" x2="19609" y2="57480"/>
                        <a14:foregroundMark x1="20825" y1="41975" x2="25899" y2="41975"/>
                        <a14:foregroundMark x1="24736" y1="42762" x2="25423" y2="49727"/>
                        <a14:foregroundMark x1="16702" y1="51363" x2="17706" y2="59419"/>
                        <a14:foregroundMark x1="22516" y1="64446" x2="42178" y2="64446"/>
                        <a14:foregroundMark x1="40962" y1="64991" x2="40962" y2="73349"/>
                        <a14:foregroundMark x1="39271" y1="73349" x2="19609" y2="72502"/>
                        <a14:foregroundMark x1="38742" y1="43065" x2="38266" y2="50818"/>
                        <a14:foregroundMark x1="39006" y1="75833" x2="36364" y2="77529"/>
                        <a14:foregroundMark x1="23732" y1="76681" x2="26903" y2="7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0874" y="1373518"/>
            <a:ext cx="786266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4169" y="2148267"/>
            <a:ext cx="5251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thiện bảng danh sách mua đồ dùng học tập.</a:t>
            </a:r>
          </a:p>
          <a:p>
            <a:pPr lvl="0" algn="just"/>
            <a:r>
              <a:rPr lang="nl-NL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 bài tiếp theo.</a:t>
            </a:r>
            <a:endParaRPr lang="en-US" sz="3600" b="1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298</Words>
  <Application>Microsoft Office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#9Slide07 HoneyCream</vt:lpstr>
      <vt:lpstr>汉仪润圆-65W</vt:lpstr>
      <vt:lpstr>#9Slide05 VL Fadilla</vt:lpstr>
      <vt:lpstr>Arial</vt:lpstr>
      <vt:lpstr>Cambria</vt:lpstr>
      <vt:lpstr>Calibri</vt:lpstr>
      <vt:lpstr>UTM Avo</vt:lpstr>
      <vt:lpstr>Times New Roman</vt:lpstr>
      <vt:lpstr>SVN-Olivier</vt:lpstr>
      <vt:lpstr>字魂160号-檀宋</vt:lpstr>
      <vt:lpstr>SVN-Newton</vt:lpstr>
      <vt:lpstr>#9Slide06 SVNBlow Brush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40</cp:revision>
  <dcterms:created xsi:type="dcterms:W3CDTF">2022-10-30T07:10:07Z</dcterms:created>
  <dcterms:modified xsi:type="dcterms:W3CDTF">2025-11-28T08:49:45Z</dcterms:modified>
</cp:coreProperties>
</file>