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7" r:id="rId3"/>
    <p:sldId id="268" r:id="rId4"/>
    <p:sldId id="278" r:id="rId5"/>
    <p:sldId id="280" r:id="rId6"/>
    <p:sldId id="282"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E2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36" autoAdjust="0"/>
  </p:normalViewPr>
  <p:slideViewPr>
    <p:cSldViewPr snapToGrid="0">
      <p:cViewPr varScale="1">
        <p:scale>
          <a:sx n="80" d="100"/>
          <a:sy n="80" d="100"/>
        </p:scale>
        <p:origin x="93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28/11/2025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a:t>
            </a:fld>
            <a:endParaRPr lang="en-US"/>
          </a:p>
        </p:txBody>
      </p:sp>
    </p:spTree>
    <p:extLst>
      <p:ext uri="{BB962C8B-B14F-4D97-AF65-F5344CB8AC3E}">
        <p14:creationId xmlns:p14="http://schemas.microsoft.com/office/powerpoint/2010/main" val="87640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4</a:t>
            </a:fld>
            <a:endParaRPr lang="en-US"/>
          </a:p>
        </p:txBody>
      </p:sp>
    </p:spTree>
    <p:extLst>
      <p:ext uri="{BB962C8B-B14F-4D97-AF65-F5344CB8AC3E}">
        <p14:creationId xmlns:p14="http://schemas.microsoft.com/office/powerpoint/2010/main" val="119322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6</a:t>
            </a:fld>
            <a:endParaRPr lang="en-US"/>
          </a:p>
        </p:txBody>
      </p:sp>
    </p:spTree>
    <p:extLst>
      <p:ext uri="{BB962C8B-B14F-4D97-AF65-F5344CB8AC3E}">
        <p14:creationId xmlns:p14="http://schemas.microsoft.com/office/powerpoint/2010/main" val="247578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7</a:t>
            </a:fld>
            <a:endParaRPr lang="en-US"/>
          </a:p>
        </p:txBody>
      </p:sp>
    </p:spTree>
    <p:extLst>
      <p:ext uri="{BB962C8B-B14F-4D97-AF65-F5344CB8AC3E}">
        <p14:creationId xmlns:p14="http://schemas.microsoft.com/office/powerpoint/2010/main" val="101146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28/11/2025</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28/11/2025</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3" name="Picture 2">
            <a:extLst>
              <a:ext uri="{FF2B5EF4-FFF2-40B4-BE49-F238E27FC236}">
                <a16:creationId xmlns:a16="http://schemas.microsoft.com/office/drawing/2014/main" id="{3D11A802-7337-4F7B-A3AE-F80BA5CD70C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0468" t="33518" r="48686" b="23511"/>
          <a:stretch/>
        </p:blipFill>
        <p:spPr>
          <a:xfrm>
            <a:off x="2341673" y="1108731"/>
            <a:ext cx="3593059" cy="2327271"/>
          </a:xfrm>
          <a:prstGeom prst="roundRect">
            <a:avLst>
              <a:gd name="adj" fmla="val 5463"/>
            </a:avLst>
          </a:prstGeom>
        </p:spPr>
      </p:pic>
      <p:pic>
        <p:nvPicPr>
          <p:cNvPr id="5" name="Picture 4">
            <a:extLst>
              <a:ext uri="{FF2B5EF4-FFF2-40B4-BE49-F238E27FC236}">
                <a16:creationId xmlns:a16="http://schemas.microsoft.com/office/drawing/2014/main" id="{48639A63-CE38-41C9-9E98-77FFB1F6ACB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4383" t="32982" r="5560" b="24045"/>
          <a:stretch/>
        </p:blipFill>
        <p:spPr>
          <a:xfrm>
            <a:off x="6292895" y="1108731"/>
            <a:ext cx="3523614" cy="2327271"/>
          </a:xfrm>
          <a:prstGeom prst="roundRect">
            <a:avLst>
              <a:gd name="adj" fmla="val 5644"/>
            </a:avLst>
          </a:prstGeom>
        </p:spPr>
      </p:pic>
      <p:pic>
        <p:nvPicPr>
          <p:cNvPr id="7" name="Picture 6">
            <a:extLst>
              <a:ext uri="{FF2B5EF4-FFF2-40B4-BE49-F238E27FC236}">
                <a16:creationId xmlns:a16="http://schemas.microsoft.com/office/drawing/2014/main" id="{F638F3BD-BA49-4DB8-830C-F438E3502E5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0001" t="28597" r="49152" b="28430"/>
          <a:stretch/>
        </p:blipFill>
        <p:spPr>
          <a:xfrm>
            <a:off x="2341674" y="3967960"/>
            <a:ext cx="3593059" cy="2327271"/>
          </a:xfrm>
          <a:prstGeom prst="roundRect">
            <a:avLst>
              <a:gd name="adj" fmla="val 5236"/>
            </a:avLst>
          </a:prstGeom>
        </p:spPr>
      </p:pic>
      <p:pic>
        <p:nvPicPr>
          <p:cNvPr id="9" name="Picture 8">
            <a:extLst>
              <a:ext uri="{FF2B5EF4-FFF2-40B4-BE49-F238E27FC236}">
                <a16:creationId xmlns:a16="http://schemas.microsoft.com/office/drawing/2014/main" id="{FAE2CEFC-8175-4E93-A80F-9A810A15A5D9}"/>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3684" t="29474" r="5469" b="27553"/>
          <a:stretch/>
        </p:blipFill>
        <p:spPr>
          <a:xfrm>
            <a:off x="6292895" y="4001687"/>
            <a:ext cx="3593060" cy="2327272"/>
          </a:xfrm>
          <a:prstGeom prst="roundRect">
            <a:avLst>
              <a:gd name="adj" fmla="val 4419"/>
            </a:avLst>
          </a:prstGeom>
        </p:spPr>
      </p:pic>
      <p:sp>
        <p:nvSpPr>
          <p:cNvPr id="22" name="TextBox 21">
            <a:extLst>
              <a:ext uri="{FF2B5EF4-FFF2-40B4-BE49-F238E27FC236}">
                <a16:creationId xmlns:a16="http://schemas.microsoft.com/office/drawing/2014/main" id="{B2D07DFE-D396-43DF-ABFD-73EB7969EC95}"/>
              </a:ext>
            </a:extLst>
          </p:cNvPr>
          <p:cNvSpPr txBox="1"/>
          <p:nvPr/>
        </p:nvSpPr>
        <p:spPr>
          <a:xfrm>
            <a:off x="62063" y="1282785"/>
            <a:ext cx="2279610" cy="2246769"/>
          </a:xfrm>
          <a:prstGeom prst="rect">
            <a:avLst/>
          </a:prstGeom>
          <a:noFill/>
        </p:spPr>
        <p:txBody>
          <a:bodyPr wrap="square" rtlCol="0">
            <a:spAutoFit/>
          </a:bodyPr>
          <a:lstStyle/>
          <a:p>
            <a:r>
              <a:rPr lang="en-US" sz="2800" b="1">
                <a:solidFill>
                  <a:srgbClr val="002060"/>
                </a:solidFill>
                <a:latin typeface="Times New Roman" pitchFamily="18" charset="0"/>
                <a:ea typeface="Arial-Rounded" panose="020B0500000000000000" pitchFamily="34" charset="0"/>
                <a:cs typeface="Times New Roman" pitchFamily="18" charset="0"/>
              </a:rPr>
              <a:t>Trong câu chuyện, những bạn nào chơi thân với nhau?</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3" name="TextBox 22">
            <a:extLst>
              <a:ext uri="{FF2B5EF4-FFF2-40B4-BE49-F238E27FC236}">
                <a16:creationId xmlns:a16="http://schemas.microsoft.com/office/drawing/2014/main" id="{4FA8409B-100C-46D6-B836-3E2F5D5F7A5C}"/>
              </a:ext>
            </a:extLst>
          </p:cNvPr>
          <p:cNvSpPr txBox="1"/>
          <p:nvPr/>
        </p:nvSpPr>
        <p:spPr>
          <a:xfrm>
            <a:off x="70760" y="4001687"/>
            <a:ext cx="2279610" cy="2246769"/>
          </a:xfrm>
          <a:prstGeom prst="rect">
            <a:avLst/>
          </a:prstGeom>
          <a:noFill/>
        </p:spPr>
        <p:txBody>
          <a:bodyPr wrap="square" rtlCol="0">
            <a:spAutoFit/>
          </a:bodyPr>
          <a:lstStyle/>
          <a:p>
            <a:r>
              <a:rPr lang="en-US" sz="2800" b="1" dirty="0">
                <a:solidFill>
                  <a:srgbClr val="002060"/>
                </a:solidFill>
                <a:latin typeface="Times New Roman" pitchFamily="18" charset="0"/>
                <a:ea typeface="Arial-Rounded" panose="020B0500000000000000" pitchFamily="34" charset="0"/>
                <a:cs typeface="Times New Roman" pitchFamily="18" charset="0"/>
              </a:rPr>
              <a:t>Ba </a:t>
            </a:r>
            <a:r>
              <a:rPr lang="en-US" sz="2800" b="1" dirty="0" err="1">
                <a:solidFill>
                  <a:srgbClr val="002060"/>
                </a:solidFill>
                <a:latin typeface="Times New Roman" pitchFamily="18" charset="0"/>
                <a:ea typeface="Arial-Rounded" panose="020B0500000000000000" pitchFamily="34" charset="0"/>
                <a:cs typeface="Times New Roman" pitchFamily="18" charset="0"/>
              </a:rPr>
              <a:t>bạn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nghĩ</a:t>
            </a:r>
            <a:r>
              <a:rPr lang="en-US" sz="2800" b="1" dirty="0">
                <a:solidFill>
                  <a:srgbClr val="002060"/>
                </a:solidFill>
                <a:latin typeface="Times New Roman" pitchFamily="18" charset="0"/>
                <a:ea typeface="Arial-Rounded" panose="020B0500000000000000" pitchFamily="34" charset="0"/>
                <a:cs typeface="Times New Roman" pitchFamily="18" charset="0"/>
              </a:rPr>
              <a:t> ra </a:t>
            </a:r>
            <a:r>
              <a:rPr lang="en-US" sz="2800" b="1" dirty="0" err="1">
                <a:solidFill>
                  <a:srgbClr val="002060"/>
                </a:solidFill>
                <a:latin typeface="Times New Roman" pitchFamily="18" charset="0"/>
                <a:ea typeface="Arial-Rounded" panose="020B0500000000000000" pitchFamily="34" charset="0"/>
                <a:cs typeface="Times New Roman" pitchFamily="18" charset="0"/>
              </a:rPr>
              <a:t>cách</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tận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mắt</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thấy</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những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điều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đã</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nghe</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
        <p:nvSpPr>
          <p:cNvPr id="24" name="TextBox 23">
            <a:extLst>
              <a:ext uri="{FF2B5EF4-FFF2-40B4-BE49-F238E27FC236}">
                <a16:creationId xmlns:a16="http://schemas.microsoft.com/office/drawing/2014/main" id="{8ECFC0A4-683B-4DA2-9953-0DC885D6D245}"/>
              </a:ext>
            </a:extLst>
          </p:cNvPr>
          <p:cNvSpPr txBox="1"/>
          <p:nvPr/>
        </p:nvSpPr>
        <p:spPr>
          <a:xfrm>
            <a:off x="9903149" y="1498228"/>
            <a:ext cx="2331522" cy="2246769"/>
          </a:xfrm>
          <a:prstGeom prst="rect">
            <a:avLst/>
          </a:prstGeom>
          <a:noFill/>
        </p:spPr>
        <p:txBody>
          <a:bodyPr wrap="square" rtlCol="0">
            <a:spAutoFit/>
          </a:bodyPr>
          <a:lstStyle/>
          <a:p>
            <a:r>
              <a:rPr lang="en-US" sz="2800" b="1" dirty="0">
                <a:solidFill>
                  <a:srgbClr val="002060"/>
                </a:solidFill>
                <a:latin typeface="Times New Roman" pitchFamily="18" charset="0"/>
                <a:ea typeface="Arial-Rounded" panose="020B0500000000000000" pitchFamily="34" charset="0"/>
                <a:cs typeface="Times New Roman" pitchFamily="18" charset="0"/>
              </a:rPr>
              <a:t>Ba </a:t>
            </a:r>
            <a:r>
              <a:rPr lang="en-US" sz="2800" b="1" dirty="0" err="1">
                <a:solidFill>
                  <a:srgbClr val="002060"/>
                </a:solidFill>
                <a:latin typeface="Times New Roman" pitchFamily="18" charset="0"/>
                <a:ea typeface="Arial-Rounded" panose="020B0500000000000000" pitchFamily="34" charset="0"/>
                <a:cs typeface="Times New Roman" pitchFamily="18" charset="0"/>
              </a:rPr>
              <a:t>bạn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thường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kể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cho</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nhau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nghe</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những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
        <p:nvSpPr>
          <p:cNvPr id="25" name="TextBox 24">
            <a:extLst>
              <a:ext uri="{FF2B5EF4-FFF2-40B4-BE49-F238E27FC236}">
                <a16:creationId xmlns:a16="http://schemas.microsoft.com/office/drawing/2014/main" id="{62BA4690-8E1F-4310-85FB-86D15042C1C0}"/>
              </a:ext>
            </a:extLst>
          </p:cNvPr>
          <p:cNvSpPr txBox="1"/>
          <p:nvPr/>
        </p:nvSpPr>
        <p:spPr>
          <a:xfrm>
            <a:off x="9957205" y="4041938"/>
            <a:ext cx="2104660" cy="2246769"/>
          </a:xfrm>
          <a:prstGeom prst="rect">
            <a:avLst/>
          </a:prstGeom>
          <a:noFill/>
        </p:spPr>
        <p:txBody>
          <a:bodyPr wrap="square" rtlCol="0">
            <a:spAutoFit/>
          </a:bodyPr>
          <a:lstStyle/>
          <a:p>
            <a:r>
              <a:rPr lang="en-US" sz="2800" b="1" dirty="0" err="1">
                <a:solidFill>
                  <a:srgbClr val="002060"/>
                </a:solidFill>
                <a:latin typeface="Times New Roman" pitchFamily="18" charset="0"/>
                <a:ea typeface="Arial-Rounded" panose="020B0500000000000000" pitchFamily="34" charset="0"/>
                <a:cs typeface="Times New Roman" pitchFamily="18" charset="0"/>
              </a:rPr>
              <a:t>Ếch</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ộp</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sơn</a:t>
            </a:r>
            <a:r>
              <a:rPr lang="en-US" sz="2800" b="1" dirty="0">
                <a:solidFill>
                  <a:srgbClr val="002060"/>
                </a:solidFill>
                <a:latin typeface="Times New Roman" pitchFamily="18" charset="0"/>
                <a:ea typeface="Arial-Rounded" panose="020B0500000000000000" pitchFamily="34" charset="0"/>
                <a:cs typeface="Times New Roman" pitchFamily="18" charset="0"/>
              </a:rPr>
              <a:t> ca </a:t>
            </a:r>
            <a:r>
              <a:rPr lang="en-US" sz="2800" b="1" dirty="0" err="1">
                <a:solidFill>
                  <a:srgbClr val="002060"/>
                </a:solidFill>
                <a:latin typeface="Times New Roman" pitchFamily="18" charset="0"/>
                <a:ea typeface="Arial-Rounded" panose="020B0500000000000000" pitchFamily="34" charset="0"/>
                <a:cs typeface="Times New Roman" pitchFamily="18" charset="0"/>
              </a:rPr>
              <a:t>và</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nai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vàng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đã</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rút</a:t>
            </a:r>
            <a:r>
              <a:rPr lang="en-US" sz="2800" b="1" dirty="0">
                <a:solidFill>
                  <a:srgbClr val="002060"/>
                </a:solidFill>
                <a:latin typeface="Times New Roman" pitchFamily="18" charset="0"/>
                <a:ea typeface="Arial-Rounded" panose="020B0500000000000000" pitchFamily="34" charset="0"/>
                <a:cs typeface="Times New Roman" pitchFamily="18" charset="0"/>
              </a:rPr>
              <a:t> ra </a:t>
            </a:r>
            <a:r>
              <a:rPr lang="en-US" sz="2800" b="1" dirty="0" err="1">
                <a:solidFill>
                  <a:srgbClr val="002060"/>
                </a:solidFill>
                <a:latin typeface="Times New Roman" pitchFamily="18" charset="0"/>
                <a:ea typeface="Arial-Rounded" panose="020B0500000000000000" pitchFamily="34" charset="0"/>
                <a:cs typeface="Times New Roman" pitchFamily="18" charset="0"/>
              </a:rPr>
              <a:t>được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bài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học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
        <p:nvSpPr>
          <p:cNvPr id="14" name="文本框 22">
            <a:extLst>
              <a:ext uri="{FF2B5EF4-FFF2-40B4-BE49-F238E27FC236}">
                <a16:creationId xmlns:a16="http://schemas.microsoft.com/office/drawing/2014/main" id="{E6BA0FB2-01FD-46FE-8E2B-2E375966B9CB}"/>
              </a:ext>
            </a:extLst>
          </p:cNvPr>
          <p:cNvSpPr txBox="1"/>
          <p:nvPr/>
        </p:nvSpPr>
        <p:spPr>
          <a:xfrm>
            <a:off x="3889167" y="355792"/>
            <a:ext cx="4786601" cy="646331"/>
          </a:xfrm>
          <a:prstGeom prst="rect">
            <a:avLst/>
          </a:prstGeom>
          <a:noFill/>
        </p:spPr>
        <p:txBody>
          <a:bodyPr wrap="square" rtlCol="0">
            <a:spAutoFit/>
          </a:bodyPr>
          <a:lstStyle/>
          <a:p>
            <a:pPr algn="ct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Chúng</a:t>
            </a:r>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mình</a:t>
            </a:r>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là</a:t>
            </a:r>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bạn</a:t>
            </a:r>
            <a:endParaRPr lang="zh-CN" altLang="en-US" sz="36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10112803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4">
                                            <p:txEl>
                                              <p:pRg st="0" end="0"/>
                                            </p:txEl>
                                          </p:spTgt>
                                        </p:tgtEl>
                                        <p:attrNameLst>
                                          <p:attrName>ppt_w</p:attrName>
                                        </p:attrNameLst>
                                      </p:cBhvr>
                                    </p:anim>
                                    <p:anim by="(#ppt_w*0.50)" calcmode="lin" valueType="num">
                                      <p:cBhvr>
                                        <p:cTn id="8" dur="500" decel="50000" autoRev="1" fill="hold">
                                          <p:stCondLst>
                                            <p:cond delay="0"/>
                                          </p:stCondLst>
                                        </p:cTn>
                                        <p:tgtEl>
                                          <p:spTgt spid="14">
                                            <p:txEl>
                                              <p:pRg st="0" end="0"/>
                                            </p:txEl>
                                          </p:spTgt>
                                        </p:tgtEl>
                                        <p:attrNameLst>
                                          <p:attrName>ppt_x</p:attrName>
                                        </p:attrNameLst>
                                      </p:cBhvr>
                                    </p:anim>
                                    <p:anim from="(-#ppt_h/2)" to="(#ppt_y)" calcmode="lin" valueType="num">
                                      <p:cBhvr>
                                        <p:cTn id="9" dur="1000" fill="hold">
                                          <p:stCondLst>
                                            <p:cond delay="0"/>
                                          </p:stCondLst>
                                        </p:cTn>
                                        <p:tgtEl>
                                          <p:spTgt spid="14">
                                            <p:txEl>
                                              <p:pRg st="0" end="0"/>
                                            </p:txEl>
                                          </p:spTgt>
                                        </p:tgtEl>
                                        <p:attrNameLst>
                                          <p:attrName>ppt_y</p:attrName>
                                        </p:attrNameLst>
                                      </p:cBhvr>
                                    </p:anim>
                                    <p:animRot by="21600000">
                                      <p:cBhvr>
                                        <p:cTn id="10" dur="1000" fill="hold">
                                          <p:stCondLst>
                                            <p:cond delay="0"/>
                                          </p:stCondLst>
                                        </p:cTn>
                                        <p:tgtEl>
                                          <p:spTgt spid="14">
                                            <p:txEl>
                                              <p:pRg st="0" end="0"/>
                                            </p:txEl>
                                          </p:spTgt>
                                        </p:tgtEl>
                                        <p:attrNameLst>
                                          <p:attrName>r</p:attrName>
                                        </p:attrNameLst>
                                      </p:cBhvr>
                                    </p:animRot>
                                  </p:childTnLst>
                                </p:cTn>
                              </p:par>
                            </p:childTnLst>
                          </p:cTn>
                        </p:par>
                        <p:par>
                          <p:cTn id="11" fill="hold">
                            <p:stCondLst>
                              <p:cond delay="139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89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239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289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7" name="Picture 6">
            <a:extLst>
              <a:ext uri="{FF2B5EF4-FFF2-40B4-BE49-F238E27FC236}">
                <a16:creationId xmlns:a16="http://schemas.microsoft.com/office/drawing/2014/main" id="{D32F70BC-D807-440B-8F31-A2254F40F91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468" t="33518" r="48686" b="23511"/>
          <a:stretch/>
        </p:blipFill>
        <p:spPr>
          <a:xfrm>
            <a:off x="1364714" y="368302"/>
            <a:ext cx="4731286" cy="2799845"/>
          </a:xfrm>
          <a:prstGeom prst="roundRect">
            <a:avLst>
              <a:gd name="adj" fmla="val 5463"/>
            </a:avLst>
          </a:prstGeom>
        </p:spPr>
      </p:pic>
      <p:pic>
        <p:nvPicPr>
          <p:cNvPr id="8" name="Picture 7">
            <a:extLst>
              <a:ext uri="{FF2B5EF4-FFF2-40B4-BE49-F238E27FC236}">
                <a16:creationId xmlns:a16="http://schemas.microsoft.com/office/drawing/2014/main" id="{14232223-5168-4112-B6E1-D43076B3FE9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4383" t="32982" r="5560" b="24045"/>
          <a:stretch/>
        </p:blipFill>
        <p:spPr>
          <a:xfrm>
            <a:off x="6096000" y="3637866"/>
            <a:ext cx="4639841" cy="2799845"/>
          </a:xfrm>
          <a:prstGeom prst="roundRect">
            <a:avLst>
              <a:gd name="adj" fmla="val 5644"/>
            </a:avLst>
          </a:prstGeom>
        </p:spPr>
      </p:pic>
      <p:sp>
        <p:nvSpPr>
          <p:cNvPr id="9" name="TextBox 8">
            <a:extLst>
              <a:ext uri="{FF2B5EF4-FFF2-40B4-BE49-F238E27FC236}">
                <a16:creationId xmlns:a16="http://schemas.microsoft.com/office/drawing/2014/main" id="{3207AB40-7ED7-4BDA-B078-533281F1D644}"/>
              </a:ext>
            </a:extLst>
          </p:cNvPr>
          <p:cNvSpPr txBox="1"/>
          <p:nvPr/>
        </p:nvSpPr>
        <p:spPr>
          <a:xfrm>
            <a:off x="6488979" y="896574"/>
            <a:ext cx="5457215" cy="954107"/>
          </a:xfrm>
          <a:prstGeom prst="rect">
            <a:avLst/>
          </a:prstGeom>
          <a:noFill/>
        </p:spPr>
        <p:txBody>
          <a:bodyPr wrap="square" rtlCol="0">
            <a:spAutoFit/>
          </a:bodyPr>
          <a:lstStyle/>
          <a:p>
            <a:r>
              <a:rPr lang="en-US" sz="2800" b="1">
                <a:solidFill>
                  <a:srgbClr val="002060"/>
                </a:solidFill>
                <a:latin typeface="Times New Roman" pitchFamily="18" charset="0"/>
                <a:ea typeface="Arial-Rounded" panose="020B0500000000000000" pitchFamily="34" charset="0"/>
                <a:cs typeface="Times New Roman" pitchFamily="18" charset="0"/>
              </a:rPr>
              <a:t>Trong câu chuyện, những bạn nào chơi thân với nhau?</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0" name="TextBox 9">
            <a:extLst>
              <a:ext uri="{FF2B5EF4-FFF2-40B4-BE49-F238E27FC236}">
                <a16:creationId xmlns:a16="http://schemas.microsoft.com/office/drawing/2014/main" id="{DF0D2127-5473-4D68-8268-30E0061167F3}"/>
              </a:ext>
            </a:extLst>
          </p:cNvPr>
          <p:cNvSpPr txBox="1"/>
          <p:nvPr/>
        </p:nvSpPr>
        <p:spPr>
          <a:xfrm>
            <a:off x="93471" y="3631727"/>
            <a:ext cx="5829300" cy="954107"/>
          </a:xfrm>
          <a:prstGeom prst="rect">
            <a:avLst/>
          </a:prstGeom>
          <a:noFill/>
        </p:spPr>
        <p:txBody>
          <a:bodyPr wrap="square" rtlCol="0">
            <a:spAutoFit/>
          </a:bodyPr>
          <a:lstStyle/>
          <a:p>
            <a:r>
              <a:rPr lang="en-US" sz="2800" b="1" dirty="0">
                <a:solidFill>
                  <a:srgbClr val="002060"/>
                </a:solidFill>
                <a:latin typeface="Times New Roman" pitchFamily="18" charset="0"/>
                <a:ea typeface="Arial-Rounded" panose="020B0500000000000000" pitchFamily="34" charset="0"/>
                <a:cs typeface="Times New Roman" pitchFamily="18" charset="0"/>
              </a:rPr>
              <a:t>Ba </a:t>
            </a:r>
            <a:r>
              <a:rPr lang="en-US" sz="2800" b="1" dirty="0" err="1">
                <a:solidFill>
                  <a:srgbClr val="002060"/>
                </a:solidFill>
                <a:latin typeface="Times New Roman" pitchFamily="18" charset="0"/>
                <a:ea typeface="Arial-Rounded" panose="020B0500000000000000" pitchFamily="34" charset="0"/>
                <a:cs typeface="Times New Roman" pitchFamily="18" charset="0"/>
              </a:rPr>
              <a:t>bạn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thường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kể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cho</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nhau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nghe</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những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2147928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6" name="Picture 5">
            <a:extLst>
              <a:ext uri="{FF2B5EF4-FFF2-40B4-BE49-F238E27FC236}">
                <a16:creationId xmlns:a16="http://schemas.microsoft.com/office/drawing/2014/main" id="{828F212E-0AD1-462D-A4A9-3732FE6FCB6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001" t="28597" r="49152" b="28430"/>
          <a:stretch/>
        </p:blipFill>
        <p:spPr>
          <a:xfrm>
            <a:off x="1147012" y="500324"/>
            <a:ext cx="4948988" cy="2928676"/>
          </a:xfrm>
          <a:prstGeom prst="roundRect">
            <a:avLst>
              <a:gd name="adj" fmla="val 5236"/>
            </a:avLst>
          </a:prstGeom>
        </p:spPr>
      </p:pic>
      <p:pic>
        <p:nvPicPr>
          <p:cNvPr id="7" name="Picture 6">
            <a:extLst>
              <a:ext uri="{FF2B5EF4-FFF2-40B4-BE49-F238E27FC236}">
                <a16:creationId xmlns:a16="http://schemas.microsoft.com/office/drawing/2014/main" id="{80270122-4EA0-4233-9E2A-6C6D44CCFC7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3684" t="29474" r="5469" b="27553"/>
          <a:stretch/>
        </p:blipFill>
        <p:spPr>
          <a:xfrm>
            <a:off x="6096000" y="3653501"/>
            <a:ext cx="4948989" cy="2928677"/>
          </a:xfrm>
          <a:prstGeom prst="roundRect">
            <a:avLst>
              <a:gd name="adj" fmla="val 4419"/>
            </a:avLst>
          </a:prstGeom>
        </p:spPr>
      </p:pic>
      <p:sp>
        <p:nvSpPr>
          <p:cNvPr id="8" name="TextBox 7">
            <a:extLst>
              <a:ext uri="{FF2B5EF4-FFF2-40B4-BE49-F238E27FC236}">
                <a16:creationId xmlns:a16="http://schemas.microsoft.com/office/drawing/2014/main" id="{C8A7CE28-43F2-4F29-8EC8-84B8C595B55C}"/>
              </a:ext>
            </a:extLst>
          </p:cNvPr>
          <p:cNvSpPr txBox="1"/>
          <p:nvPr/>
        </p:nvSpPr>
        <p:spPr>
          <a:xfrm>
            <a:off x="6286140" y="353238"/>
            <a:ext cx="5491840" cy="954107"/>
          </a:xfrm>
          <a:prstGeom prst="rect">
            <a:avLst/>
          </a:prstGeom>
          <a:noFill/>
        </p:spPr>
        <p:txBody>
          <a:bodyPr wrap="square" rtlCol="0">
            <a:spAutoFit/>
          </a:bodyPr>
          <a:lstStyle/>
          <a:p>
            <a:r>
              <a:rPr lang="en-US" sz="2800" b="1" dirty="0">
                <a:solidFill>
                  <a:srgbClr val="002060"/>
                </a:solidFill>
                <a:latin typeface="Times New Roman" pitchFamily="18" charset="0"/>
                <a:ea typeface="Arial-Rounded" panose="020B0500000000000000" pitchFamily="34" charset="0"/>
                <a:cs typeface="Times New Roman" pitchFamily="18" charset="0"/>
              </a:rPr>
              <a:t>Ba </a:t>
            </a:r>
            <a:r>
              <a:rPr lang="en-US" sz="2800" b="1" dirty="0" err="1">
                <a:solidFill>
                  <a:srgbClr val="002060"/>
                </a:solidFill>
                <a:latin typeface="Times New Roman" pitchFamily="18" charset="0"/>
                <a:ea typeface="Arial-Rounded" panose="020B0500000000000000" pitchFamily="34" charset="0"/>
                <a:cs typeface="Times New Roman" pitchFamily="18" charset="0"/>
              </a:rPr>
              <a:t>bạn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nghĩ</a:t>
            </a:r>
            <a:r>
              <a:rPr lang="en-US" sz="2800" b="1" dirty="0">
                <a:solidFill>
                  <a:srgbClr val="002060"/>
                </a:solidFill>
                <a:latin typeface="Times New Roman" pitchFamily="18" charset="0"/>
                <a:ea typeface="Arial-Rounded" panose="020B0500000000000000" pitchFamily="34" charset="0"/>
                <a:cs typeface="Times New Roman" pitchFamily="18" charset="0"/>
              </a:rPr>
              <a:t> ra </a:t>
            </a:r>
            <a:r>
              <a:rPr lang="en-US" sz="2800" b="1" dirty="0" err="1">
                <a:solidFill>
                  <a:srgbClr val="002060"/>
                </a:solidFill>
                <a:latin typeface="Times New Roman" pitchFamily="18" charset="0"/>
                <a:ea typeface="Arial-Rounded" panose="020B0500000000000000" pitchFamily="34" charset="0"/>
                <a:cs typeface="Times New Roman" pitchFamily="18" charset="0"/>
              </a:rPr>
              <a:t>cách</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tận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mắt</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thấy</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những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điều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đã</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nghe</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a:extLst>
              <a:ext uri="{FF2B5EF4-FFF2-40B4-BE49-F238E27FC236}">
                <a16:creationId xmlns:a16="http://schemas.microsoft.com/office/drawing/2014/main" id="{826A5F53-3C5D-45B1-8AFD-4F8B2217F0D2}"/>
              </a:ext>
            </a:extLst>
          </p:cNvPr>
          <p:cNvSpPr txBox="1"/>
          <p:nvPr/>
        </p:nvSpPr>
        <p:spPr>
          <a:xfrm>
            <a:off x="266700" y="3936142"/>
            <a:ext cx="5070366" cy="954107"/>
          </a:xfrm>
          <a:prstGeom prst="rect">
            <a:avLst/>
          </a:prstGeom>
          <a:noFill/>
        </p:spPr>
        <p:txBody>
          <a:bodyPr wrap="square" rtlCol="0">
            <a:spAutoFit/>
          </a:bodyPr>
          <a:lstStyle/>
          <a:p>
            <a:r>
              <a:rPr lang="en-US" sz="2800" b="1" dirty="0" err="1">
                <a:solidFill>
                  <a:srgbClr val="002060"/>
                </a:solidFill>
                <a:latin typeface="Times New Roman" pitchFamily="18" charset="0"/>
                <a:ea typeface="Arial-Rounded" panose="020B0500000000000000" pitchFamily="34" charset="0"/>
                <a:cs typeface="Times New Roman" pitchFamily="18" charset="0"/>
              </a:rPr>
              <a:t>Ếch</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ộp</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sơn</a:t>
            </a:r>
            <a:r>
              <a:rPr lang="en-US" sz="2800" b="1" dirty="0">
                <a:solidFill>
                  <a:srgbClr val="002060"/>
                </a:solidFill>
                <a:latin typeface="Times New Roman" pitchFamily="18" charset="0"/>
                <a:ea typeface="Arial-Rounded" panose="020B0500000000000000" pitchFamily="34" charset="0"/>
                <a:cs typeface="Times New Roman" pitchFamily="18" charset="0"/>
              </a:rPr>
              <a:t> ca </a:t>
            </a:r>
            <a:r>
              <a:rPr lang="en-US" sz="2800" b="1" dirty="0" err="1">
                <a:solidFill>
                  <a:srgbClr val="002060"/>
                </a:solidFill>
                <a:latin typeface="Times New Roman" pitchFamily="18" charset="0"/>
                <a:ea typeface="Arial-Rounded" panose="020B0500000000000000" pitchFamily="34" charset="0"/>
                <a:cs typeface="Times New Roman" pitchFamily="18" charset="0"/>
              </a:rPr>
              <a:t>và</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nai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vàng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đã</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rút</a:t>
            </a:r>
            <a:r>
              <a:rPr lang="en-US" sz="2800" b="1" dirty="0">
                <a:solidFill>
                  <a:srgbClr val="002060"/>
                </a:solidFill>
                <a:latin typeface="Times New Roman" pitchFamily="18" charset="0"/>
                <a:ea typeface="Arial-Rounded" panose="020B0500000000000000" pitchFamily="34" charset="0"/>
                <a:cs typeface="Times New Roman" pitchFamily="18" charset="0"/>
              </a:rPr>
              <a:t> ra </a:t>
            </a:r>
            <a:r>
              <a:rPr lang="en-US" sz="2800" b="1" dirty="0" err="1">
                <a:solidFill>
                  <a:srgbClr val="002060"/>
                </a:solidFill>
                <a:latin typeface="Times New Roman" pitchFamily="18" charset="0"/>
                <a:ea typeface="Arial-Rounded" panose="020B0500000000000000" pitchFamily="34" charset="0"/>
                <a:cs typeface="Times New Roman" pitchFamily="18" charset="0"/>
              </a:rPr>
              <a:t>được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bài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học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8607007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20B34FE-83E3-4107-A7DF-07AB9F301D39}"/>
              </a:ext>
            </a:extLst>
          </p:cNvPr>
          <p:cNvSpPr txBox="1"/>
          <p:nvPr/>
        </p:nvSpPr>
        <p:spPr>
          <a:xfrm>
            <a:off x="-28595" y="403588"/>
            <a:ext cx="10048895" cy="584775"/>
          </a:xfrm>
          <a:prstGeom prst="rect">
            <a:avLst/>
          </a:prstGeom>
          <a:noFill/>
        </p:spPr>
        <p:txBody>
          <a:bodyPr wrap="square" rtlCol="0">
            <a:spAutoFit/>
          </a:bodyPr>
          <a:lstStyle/>
          <a:p>
            <a:r>
              <a:rPr lang="en-US" sz="3200" b="1" dirty="0">
                <a:solidFill>
                  <a:srgbClr val="002060"/>
                </a:solidFill>
                <a:latin typeface="Times New Roman" pitchFamily="18" charset="0"/>
                <a:ea typeface="Arial-Rounded" panose="020B0500000000000000" pitchFamily="34" charset="0"/>
                <a:cs typeface="Times New Roman" pitchFamily="18" charset="0"/>
              </a:rPr>
              <a:t>2. </a:t>
            </a:r>
            <a:r>
              <a:rPr lang="en-US" sz="3200" b="1" dirty="0" err="1">
                <a:solidFill>
                  <a:srgbClr val="002060"/>
                </a:solidFill>
                <a:latin typeface="Times New Roman" pitchFamily="18" charset="0"/>
                <a:ea typeface="Arial-Rounded" panose="020B0500000000000000" pitchFamily="34" charset="0"/>
                <a:cs typeface="Times New Roman" pitchFamily="18" charset="0"/>
              </a:rPr>
              <a:t>Chọn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kể</a:t>
            </a:r>
            <a:r>
              <a:rPr lang="en-US" sz="3200" b="1" dirty="0">
                <a:solidFill>
                  <a:srgbClr val="002060"/>
                </a:solidFill>
                <a:latin typeface="Times New Roman" pitchFamily="18" charset="0"/>
                <a:ea typeface="Arial-Rounded" panose="020B0500000000000000" pitchFamily="34" charset="0"/>
                <a:cs typeface="Times New Roman" pitchFamily="18" charset="0"/>
              </a:rPr>
              <a:t> 1 – 2 </a:t>
            </a:r>
            <a:r>
              <a:rPr lang="en-US" sz="3200" b="1" dirty="0" err="1">
                <a:solidFill>
                  <a:srgbClr val="002060"/>
                </a:solidFill>
                <a:latin typeface="Times New Roman" pitchFamily="18" charset="0"/>
                <a:ea typeface="Arial-Rounded" panose="020B0500000000000000" pitchFamily="34" charset="0"/>
                <a:cs typeface="Times New Roman" pitchFamily="18" charset="0"/>
              </a:rPr>
              <a:t>đoạn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của</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câu</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chuyện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theo</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tranh</a:t>
            </a:r>
            <a:r>
              <a:rPr lang="en-US" sz="3200" b="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31" name="Picture 30">
            <a:extLst>
              <a:ext uri="{FF2B5EF4-FFF2-40B4-BE49-F238E27FC236}">
                <a16:creationId xmlns:a16="http://schemas.microsoft.com/office/drawing/2014/main" id="{0DA40BA5-05DA-4ADA-9F00-BCE4CB77535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0468" t="33518" r="48686" b="23511"/>
          <a:stretch/>
        </p:blipFill>
        <p:spPr>
          <a:xfrm>
            <a:off x="3954207" y="1632524"/>
            <a:ext cx="3860559" cy="2500534"/>
          </a:xfrm>
          <a:prstGeom prst="roundRect">
            <a:avLst>
              <a:gd name="adj" fmla="val 5463"/>
            </a:avLst>
          </a:prstGeom>
        </p:spPr>
      </p:pic>
      <p:pic>
        <p:nvPicPr>
          <p:cNvPr id="32" name="Picture 31">
            <a:extLst>
              <a:ext uri="{FF2B5EF4-FFF2-40B4-BE49-F238E27FC236}">
                <a16:creationId xmlns:a16="http://schemas.microsoft.com/office/drawing/2014/main" id="{D0A94EAF-29A9-422E-B055-92D1AE12AA3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4383" t="32982" r="5560" b="24045"/>
          <a:stretch/>
        </p:blipFill>
        <p:spPr>
          <a:xfrm>
            <a:off x="7950245" y="1632524"/>
            <a:ext cx="3785943" cy="2500534"/>
          </a:xfrm>
          <a:prstGeom prst="roundRect">
            <a:avLst>
              <a:gd name="adj" fmla="val 5644"/>
            </a:avLst>
          </a:prstGeom>
        </p:spPr>
      </p:pic>
      <p:pic>
        <p:nvPicPr>
          <p:cNvPr id="33" name="Picture 32">
            <a:extLst>
              <a:ext uri="{FF2B5EF4-FFF2-40B4-BE49-F238E27FC236}">
                <a16:creationId xmlns:a16="http://schemas.microsoft.com/office/drawing/2014/main" id="{DB7119F2-CB06-48D4-A582-9242BEB9D8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0001" t="28597" r="49152" b="28430"/>
          <a:stretch/>
        </p:blipFill>
        <p:spPr>
          <a:xfrm>
            <a:off x="3949513" y="4285460"/>
            <a:ext cx="3860559" cy="2500534"/>
          </a:xfrm>
          <a:prstGeom prst="roundRect">
            <a:avLst>
              <a:gd name="adj" fmla="val 5236"/>
            </a:avLst>
          </a:prstGeom>
        </p:spPr>
      </p:pic>
      <p:pic>
        <p:nvPicPr>
          <p:cNvPr id="34" name="Picture 33">
            <a:extLst>
              <a:ext uri="{FF2B5EF4-FFF2-40B4-BE49-F238E27FC236}">
                <a16:creationId xmlns:a16="http://schemas.microsoft.com/office/drawing/2014/main" id="{68BDD3C5-0686-473E-990A-3077C0FB2CF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3684" t="29474" r="5469" b="27553"/>
          <a:stretch/>
        </p:blipFill>
        <p:spPr>
          <a:xfrm>
            <a:off x="7950245" y="4285460"/>
            <a:ext cx="3860560" cy="2500535"/>
          </a:xfrm>
          <a:prstGeom prst="roundRect">
            <a:avLst>
              <a:gd name="adj" fmla="val 4419"/>
            </a:avLst>
          </a:prstGeom>
        </p:spPr>
      </p:pic>
      <p:sp>
        <p:nvSpPr>
          <p:cNvPr id="13" name="文本框 22">
            <a:extLst>
              <a:ext uri="{FF2B5EF4-FFF2-40B4-BE49-F238E27FC236}">
                <a16:creationId xmlns:a16="http://schemas.microsoft.com/office/drawing/2014/main" id="{E3773C62-E208-488B-AD7C-828CC7EE689A}"/>
              </a:ext>
            </a:extLst>
          </p:cNvPr>
          <p:cNvSpPr txBox="1"/>
          <p:nvPr/>
        </p:nvSpPr>
        <p:spPr>
          <a:xfrm>
            <a:off x="2782530" y="900795"/>
            <a:ext cx="9409470" cy="646331"/>
          </a:xfrm>
          <a:prstGeom prst="rect">
            <a:avLst/>
          </a:prstGeom>
          <a:noFill/>
        </p:spPr>
        <p:txBody>
          <a:bodyPr wrap="square" rtlCol="0">
            <a:spAutoFit/>
          </a:bodyPr>
          <a:lstStyle/>
          <a:p>
            <a:pPr algn="ct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Chúng</a:t>
            </a:r>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3600" dirty="0" err="1">
                <a:solidFill>
                  <a:srgbClr val="FF0000"/>
                </a:solidFill>
                <a:latin typeface="Times New Roman" pitchFamily="18" charset="0"/>
                <a:ea typeface="思源黑体 CN Bold" panose="020B0800000000000000" pitchFamily="34" charset="-122"/>
                <a:cs typeface="Times New Roman" pitchFamily="18" charset="0"/>
              </a:rPr>
              <a:t>mình</a:t>
            </a:r>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3600" err="1">
                <a:solidFill>
                  <a:srgbClr val="FF0000"/>
                </a:solidFill>
                <a:latin typeface="Times New Roman" pitchFamily="18" charset="0"/>
                <a:ea typeface="思源黑体 CN Bold" panose="020B0800000000000000" pitchFamily="34" charset="-122"/>
                <a:cs typeface="Times New Roman" pitchFamily="18" charset="0"/>
              </a:rPr>
              <a:t>là</a:t>
            </a:r>
            <a:r>
              <a:rPr lang="en-US" altLang="zh-CN" sz="3600">
                <a:solidFill>
                  <a:srgbClr val="FF0000"/>
                </a:solidFill>
                <a:latin typeface="Times New Roman" pitchFamily="18" charset="0"/>
                <a:ea typeface="思源黑体 CN Bold" panose="020B0800000000000000" pitchFamily="34" charset="-122"/>
                <a:cs typeface="Times New Roman" pitchFamily="18" charset="0"/>
              </a:rPr>
              <a:t> bạn</a:t>
            </a:r>
            <a:endParaRPr lang="zh-CN" altLang="en-US" sz="36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2" name="Google Shape;160;p10">
            <a:extLst>
              <a:ext uri="{FF2B5EF4-FFF2-40B4-BE49-F238E27FC236}">
                <a16:creationId xmlns:a16="http://schemas.microsoft.com/office/drawing/2014/main" id="{4F5F1DB3-65C0-E3C8-CC0A-918FDDDDC881}"/>
              </a:ext>
            </a:extLst>
          </p:cNvPr>
          <p:cNvPicPr preferRelativeResize="0"/>
          <p:nvPr/>
        </p:nvPicPr>
        <p:blipFill rotWithShape="1">
          <a:blip r:embed="rId7">
            <a:alphaModFix/>
          </a:blip>
          <a:srcRect/>
          <a:stretch/>
        </p:blipFill>
        <p:spPr>
          <a:xfrm>
            <a:off x="-28595" y="4133057"/>
            <a:ext cx="3243556" cy="2630855"/>
          </a:xfrm>
          <a:prstGeom prst="rect">
            <a:avLst/>
          </a:prstGeom>
          <a:noFill/>
          <a:ln>
            <a:noFill/>
          </a:ln>
          <a:effectLst>
            <a:outerShdw blurRad="292100" dist="139700" dir="2700000" algn="tl" rotWithShape="0">
              <a:srgbClr val="333333">
                <a:alpha val="64705"/>
              </a:srgbClr>
            </a:outerShdw>
          </a:effectLst>
        </p:spPr>
      </p:pic>
      <p:sp>
        <p:nvSpPr>
          <p:cNvPr id="4" name="Rectangle: Rounded Corners 3">
            <a:extLst>
              <a:ext uri="{FF2B5EF4-FFF2-40B4-BE49-F238E27FC236}">
                <a16:creationId xmlns:a16="http://schemas.microsoft.com/office/drawing/2014/main" id="{1EC53C1C-9589-5374-DE2D-DBDBAD92FF4C}"/>
              </a:ext>
            </a:extLst>
          </p:cNvPr>
          <p:cNvSpPr/>
          <p:nvPr/>
        </p:nvSpPr>
        <p:spPr>
          <a:xfrm>
            <a:off x="650501" y="3851201"/>
            <a:ext cx="2619832" cy="840619"/>
          </a:xfrm>
          <a:prstGeom prst="roundRect">
            <a:avLst/>
          </a:prstGeom>
          <a:solidFill>
            <a:srgbClr val="A2B7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00B14-B186-7418-0ECF-3E8EA36D3D05}"/>
              </a:ext>
            </a:extLst>
          </p:cNvPr>
          <p:cNvSpPr txBox="1"/>
          <p:nvPr/>
        </p:nvSpPr>
        <p:spPr>
          <a:xfrm>
            <a:off x="455812" y="3958354"/>
            <a:ext cx="2943122" cy="498663"/>
          </a:xfrm>
          <a:prstGeom prst="rect">
            <a:avLst/>
          </a:prstGeom>
          <a:noFill/>
        </p:spPr>
        <p:txBody>
          <a:bodyPr wrap="square">
            <a:sp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a:ea typeface="Times New Roman"/>
                <a:cs typeface="Times New Roman"/>
                <a:sym typeface="Times New Roman"/>
              </a:rPr>
              <a:t>THẢO LUẬN </a:t>
            </a:r>
            <a:r>
              <a:rPr kumimoji="0" lang="en-US" sz="2000" b="1" i="0" u="none" strike="noStrike" kern="1200" cap="none" spc="0" normalizeH="0" baseline="0" noProof="0">
                <a:ln>
                  <a:noFill/>
                </a:ln>
                <a:solidFill>
                  <a:srgbClr val="C00000"/>
                </a:solidFill>
                <a:effectLst/>
                <a:uLnTx/>
                <a:uFillTx/>
                <a:latin typeface="Times New Roman"/>
                <a:ea typeface="Times New Roman"/>
                <a:cs typeface="Times New Roman"/>
                <a:sym typeface="Times New Roman"/>
              </a:rPr>
              <a:t>NHÓM 4</a:t>
            </a:r>
            <a:endParaRPr kumimoji="0" lang="en-US" sz="2000" b="1" i="0" u="none" strike="noStrike" kern="1200" cap="none" spc="0" normalizeH="0" baseline="0" noProof="0" dirty="0">
              <a:ln>
                <a:noFill/>
              </a:ln>
              <a:solidFill>
                <a:srgbClr val="C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986415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6" presetClass="entr" presetSubtype="0" fill="hold" nodeType="withEffect">
                                  <p:stCondLst>
                                    <p:cond delay="0"/>
                                  </p:stCondLst>
                                  <p:iterate type="lt">
                                    <p:tmPct val="3000"/>
                                  </p:iterate>
                                  <p:childTnLst>
                                    <p:set>
                                      <p:cBhvr>
                                        <p:cTn id="9" dur="1" fill="hold">
                                          <p:stCondLst>
                                            <p:cond delay="0"/>
                                          </p:stCondLst>
                                        </p:cTn>
                                        <p:tgtEl>
                                          <p:spTgt spid="13">
                                            <p:txEl>
                                              <p:pRg st="0" end="0"/>
                                            </p:txEl>
                                          </p:spTgt>
                                        </p:tgtEl>
                                        <p:attrNameLst>
                                          <p:attrName>style.visibility</p:attrName>
                                        </p:attrNameLst>
                                      </p:cBhvr>
                                      <p:to>
                                        <p:strVal val="visible"/>
                                      </p:to>
                                    </p:set>
                                    <p:anim by="(-#ppt_w*2)" calcmode="lin" valueType="num">
                                      <p:cBhvr rctx="PPT">
                                        <p:cTn id="10" dur="500" autoRev="1" fill="hold">
                                          <p:stCondLst>
                                            <p:cond delay="0"/>
                                          </p:stCondLst>
                                        </p:cTn>
                                        <p:tgtEl>
                                          <p:spTgt spid="13">
                                            <p:txEl>
                                              <p:pRg st="0" end="0"/>
                                            </p:txEl>
                                          </p:spTgt>
                                        </p:tgtEl>
                                        <p:attrNameLst>
                                          <p:attrName>ppt_w</p:attrName>
                                        </p:attrNameLst>
                                      </p:cBhvr>
                                    </p:anim>
                                    <p:anim by="(#ppt_w*0.50)" calcmode="lin" valueType="num">
                                      <p:cBhvr>
                                        <p:cTn id="11" dur="500" decel="50000" autoRev="1" fill="hold">
                                          <p:stCondLst>
                                            <p:cond delay="0"/>
                                          </p:stCondLst>
                                        </p:cTn>
                                        <p:tgtEl>
                                          <p:spTgt spid="13">
                                            <p:txEl>
                                              <p:pRg st="0" end="0"/>
                                            </p:txEl>
                                          </p:spTgt>
                                        </p:tgtEl>
                                        <p:attrNameLst>
                                          <p:attrName>ppt_x</p:attrName>
                                        </p:attrNameLst>
                                      </p:cBhvr>
                                    </p:anim>
                                    <p:anim from="(-#ppt_h/2)" to="(#ppt_y)" calcmode="lin" valueType="num">
                                      <p:cBhvr>
                                        <p:cTn id="12" dur="1000" fill="hold">
                                          <p:stCondLst>
                                            <p:cond delay="0"/>
                                          </p:stCondLst>
                                        </p:cTn>
                                        <p:tgtEl>
                                          <p:spTgt spid="13">
                                            <p:txEl>
                                              <p:pRg st="0" end="0"/>
                                            </p:txEl>
                                          </p:spTgt>
                                        </p:tgtEl>
                                        <p:attrNameLst>
                                          <p:attrName>ppt_y</p:attrName>
                                        </p:attrNameLst>
                                      </p:cBhvr>
                                    </p:anim>
                                    <p:animRot by="21600000">
                                      <p:cBhvr>
                                        <p:cTn id="13" dur="1000" fill="hold">
                                          <p:stCondLst>
                                            <p:cond delay="0"/>
                                          </p:stCondLst>
                                        </p:cTn>
                                        <p:tgtEl>
                                          <p:spTgt spid="13">
                                            <p:txEl>
                                              <p:pRg st="0" end="0"/>
                                            </p:txEl>
                                          </p:spTgt>
                                        </p:tgtEl>
                                        <p:attrNameLst>
                                          <p:attrName>r</p:attrName>
                                        </p:attrNameLst>
                                      </p:cBhvr>
                                    </p:animRo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62420" y="500631"/>
            <a:ext cx="4689509" cy="707886"/>
          </a:xfrm>
          <a:prstGeom prst="rect">
            <a:avLst/>
          </a:prstGeom>
          <a:noFill/>
        </p:spPr>
        <p:txBody>
          <a:bodyPr wrap="square" rtlCol="0">
            <a:spAutoFit/>
          </a:bodyPr>
          <a:lstStyle/>
          <a:p>
            <a:pPr algn="ctr"/>
            <a:r>
              <a:rPr lang="en-US" sz="4000" b="1" dirty="0" err="1">
                <a:solidFill>
                  <a:srgbClr val="FF0000"/>
                </a:solidFill>
                <a:latin typeface="Times New Roman" pitchFamily="18" charset="0"/>
                <a:ea typeface="Arial-Rounded" panose="020B0500000000000000" pitchFamily="34" charset="0"/>
                <a:cs typeface="Times New Roman" pitchFamily="18" charset="0"/>
              </a:rPr>
              <a:t>Tiêu</a:t>
            </a:r>
            <a:r>
              <a:rPr lang="en-US" sz="4000" b="1" dirty="0">
                <a:solidFill>
                  <a:srgbClr val="FF0000"/>
                </a:solidFill>
                <a:latin typeface="Times New Roman" pitchFamily="18" charset="0"/>
                <a:ea typeface="Arial-Rounded" panose="020B0500000000000000" pitchFamily="34" charset="0"/>
                <a:cs typeface="Times New Roman" pitchFamily="18" charset="0"/>
              </a:rPr>
              <a:t> </a:t>
            </a:r>
            <a:r>
              <a:rPr lang="en-US" sz="4000" b="1" dirty="0" err="1">
                <a:solidFill>
                  <a:srgbClr val="FF0000"/>
                </a:solidFill>
                <a:latin typeface="Times New Roman" pitchFamily="18" charset="0"/>
                <a:ea typeface="Arial-Rounded" panose="020B0500000000000000" pitchFamily="34" charset="0"/>
                <a:cs typeface="Times New Roman" pitchFamily="18" charset="0"/>
              </a:rPr>
              <a:t>chí</a:t>
            </a:r>
            <a:r>
              <a:rPr lang="en-US" sz="4000" b="1" dirty="0">
                <a:solidFill>
                  <a:srgbClr val="FF0000"/>
                </a:solidFill>
                <a:latin typeface="Times New Roman" pitchFamily="18" charset="0"/>
                <a:ea typeface="Arial-Rounded" panose="020B0500000000000000" pitchFamily="34" charset="0"/>
                <a:cs typeface="Times New Roman" pitchFamily="18" charset="0"/>
              </a:rPr>
              <a:t> </a:t>
            </a:r>
            <a:r>
              <a:rPr lang="en-US" sz="4000" b="1" err="1">
                <a:solidFill>
                  <a:srgbClr val="FF0000"/>
                </a:solidFill>
                <a:latin typeface="Times New Roman" pitchFamily="18" charset="0"/>
                <a:ea typeface="Arial-Rounded" panose="020B0500000000000000" pitchFamily="34" charset="0"/>
                <a:cs typeface="Times New Roman" pitchFamily="18" charset="0"/>
              </a:rPr>
              <a:t>đánh</a:t>
            </a:r>
            <a:r>
              <a:rPr lang="en-US" sz="4000" b="1">
                <a:solidFill>
                  <a:srgbClr val="FF0000"/>
                </a:solidFill>
                <a:latin typeface="Times New Roman" pitchFamily="18" charset="0"/>
                <a:ea typeface="Arial-Rounded" panose="020B0500000000000000" pitchFamily="34" charset="0"/>
                <a:cs typeface="Times New Roman" pitchFamily="18" charset="0"/>
              </a:rPr>
              <a:t> giá</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96830"/>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Kể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tự</a:t>
              </a:r>
              <a:r>
                <a:rPr lang="en-US" sz="2800" b="1" dirty="0">
                  <a:solidFill>
                    <a:srgbClr val="002060"/>
                  </a:solidFill>
                  <a:latin typeface="Times New Roman" pitchFamily="18" charset="0"/>
                  <a:ea typeface="Arial-Rounded" panose="020B0500000000000000" pitchFamily="34" charset="0"/>
                  <a:cs typeface="Times New Roman" pitchFamily="18" charset="0"/>
                </a:rPr>
                <a:t> tin, </a:t>
              </a:r>
              <a:r>
                <a:rPr lang="en-US" sz="2800" b="1" dirty="0" err="1">
                  <a:solidFill>
                    <a:srgbClr val="002060"/>
                  </a:solidFill>
                  <a:latin typeface="Times New Roman" pitchFamily="18" charset="0"/>
                  <a:ea typeface="Arial-Rounded" panose="020B0500000000000000" pitchFamily="34" charset="0"/>
                  <a:cs typeface="Times New Roman" pitchFamily="18" charset="0"/>
                </a:rPr>
                <a:t>biết</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kết</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hợp</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cử</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chỉ</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điệu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bộ</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943161"/>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Thể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hiện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được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giọng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kể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phù</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hợp</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phân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biệt</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được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giọng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đọc</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của</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nhân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vật</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96830"/>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Kể</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đúng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nội</a:t>
              </a:r>
              <a:r>
                <a:rPr lang="en-US" sz="2800" b="1" dirty="0">
                  <a:solidFill>
                    <a:srgbClr val="002060"/>
                  </a:solidFill>
                  <a:latin typeface="Times New Roman" pitchFamily="18" charset="0"/>
                  <a:ea typeface="Arial-Rounded" panose="020B0500000000000000" pitchFamily="34" charset="0"/>
                  <a:cs typeface="Times New Roman" pitchFamily="18" charset="0"/>
                </a:rPr>
                <a:t> dung </a:t>
              </a:r>
            </a:p>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câu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chuyện</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grpSp>
    </p:spTree>
    <p:extLst>
      <p:ext uri="{BB962C8B-B14F-4D97-AF65-F5344CB8AC3E}">
        <p14:creationId xmlns:p14="http://schemas.microsoft.com/office/powerpoint/2010/main" val="3638507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3256" y="703228"/>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173895" y="2665277"/>
            <a:ext cx="2798307" cy="2780017"/>
          </a:xfrm>
          <a:prstGeom prst="rect">
            <a:avLst/>
          </a:prstGeom>
        </p:spPr>
      </p:pic>
      <p:sp>
        <p:nvSpPr>
          <p:cNvPr id="12" name="Text Box 1736">
            <a:extLst>
              <a:ext uri="{FF2B5EF4-FFF2-40B4-BE49-F238E27FC236}">
                <a16:creationId xmlns:a16="http://schemas.microsoft.com/office/drawing/2014/main" id="{C3C74814-075E-4084-AF5F-321232C7AFF0}"/>
              </a:ext>
            </a:extLst>
          </p:cNvPr>
          <p:cNvSpPr txBox="1">
            <a:spLocks noChangeArrowheads="1"/>
          </p:cNvSpPr>
          <p:nvPr/>
        </p:nvSpPr>
        <p:spPr bwMode="auto">
          <a:xfrm>
            <a:off x="2371582" y="2878664"/>
            <a:ext cx="95022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b="1">
                <a:solidFill>
                  <a:srgbClr val="2CAE2C"/>
                </a:solidFill>
                <a:latin typeface="Times New Roman" pitchFamily="18" charset="0"/>
                <a:ea typeface="Arial-Rounded" panose="020B0500000000000000" pitchFamily="34" charset="0"/>
                <a:cs typeface="Times New Roman" pitchFamily="18" charset="0"/>
              </a:rPr>
              <a:t>Ba con vật trong câu chuyện đều không cùng môi trường sống, khả năng của mỗi con vật khác nhau nhưng ếch ộp, sơn ca và mai vàng vẫn mãi là những người bạn thân của nhau.</a:t>
            </a:r>
          </a:p>
        </p:txBody>
      </p:sp>
      <p:grpSp>
        <p:nvGrpSpPr>
          <p:cNvPr id="13" name="Group 12">
            <a:extLst>
              <a:ext uri="{FF2B5EF4-FFF2-40B4-BE49-F238E27FC236}">
                <a16:creationId xmlns:a16="http://schemas.microsoft.com/office/drawing/2014/main" id="{3012AD46-2552-419D-A70B-A6E42D8FC514}"/>
              </a:ext>
            </a:extLst>
          </p:cNvPr>
          <p:cNvGrpSpPr/>
          <p:nvPr/>
        </p:nvGrpSpPr>
        <p:grpSpPr>
          <a:xfrm>
            <a:off x="2558799" y="10898"/>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6723842" y="1128772"/>
              <a:ext cx="3614750"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Câu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chuyện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Chúng</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mình</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là</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bạn</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a:p>
              <a:pPr algn="ctr">
                <a:lnSpc>
                  <a:spcPct val="150000"/>
                </a:lnSpc>
              </a:pPr>
              <a:r>
                <a:rPr lang="en-US" sz="2800" b="1" dirty="0" err="1">
                  <a:solidFill>
                    <a:srgbClr val="002060"/>
                  </a:solidFill>
                  <a:latin typeface="Times New Roman" pitchFamily="18" charset="0"/>
                  <a:ea typeface="Arial-Rounded" panose="020B0500000000000000" pitchFamily="34" charset="0"/>
                  <a:cs typeface="Times New Roman" pitchFamily="18" charset="0"/>
                </a:rPr>
                <a:t>muốn</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nói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với</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các</a:t>
              </a:r>
              <a:r>
                <a:rPr lang="en-US" sz="2800" b="1" dirty="0">
                  <a:solidFill>
                    <a:srgbClr val="002060"/>
                  </a:solidFill>
                  <a:latin typeface="Times New Roman" pitchFamily="18" charset="0"/>
                  <a:ea typeface="Arial-Rounded" panose="020B0500000000000000" pitchFamily="34" charset="0"/>
                  <a:cs typeface="Times New Roman" pitchFamily="18" charset="0"/>
                </a:rPr>
                <a:t> con </a:t>
              </a:r>
              <a:r>
                <a:rPr lang="en-US" sz="2800" b="1" dirty="0" err="1">
                  <a:solidFill>
                    <a:srgbClr val="002060"/>
                  </a:solidFill>
                  <a:latin typeface="Times New Roman" pitchFamily="18" charset="0"/>
                  <a:ea typeface="Arial-Rounded" panose="020B0500000000000000" pitchFamily="34" charset="0"/>
                  <a:cs typeface="Times New Roman" pitchFamily="18" charset="0"/>
                </a:rPr>
                <a:t>điều</a:t>
              </a:r>
              <a:r>
                <a:rPr lang="en-US" sz="2800" b="1" dirty="0">
                  <a:solidFill>
                    <a:srgbClr val="002060"/>
                  </a:solidFill>
                  <a:latin typeface="Times New Roman" pitchFamily="18" charset="0"/>
                  <a:ea typeface="Arial-Rounded" panose="020B0500000000000000" pitchFamily="34" charset="0"/>
                  <a:cs typeface="Times New Roman" pitchFamily="18" charset="0"/>
                </a:rPr>
                <a:t> </a:t>
              </a:r>
              <a:r>
                <a:rPr lang="en-US" sz="2800" b="1" dirty="0" err="1">
                  <a:solidFill>
                    <a:srgbClr val="002060"/>
                  </a:solidFill>
                  <a:latin typeface="Times New Roman" pitchFamily="18" charset="0"/>
                  <a:ea typeface="Arial-Rounded" panose="020B0500000000000000" pitchFamily="34" charset="0"/>
                  <a:cs typeface="Times New Roman" pitchFamily="18" charset="0"/>
                </a:rPr>
                <a:t>gì</a:t>
              </a:r>
              <a:r>
                <a:rPr lang="en-US" sz="2800" b="1" dirty="0">
                  <a:solidFill>
                    <a:srgbClr val="002060"/>
                  </a:solidFill>
                  <a:latin typeface="Times New Roman" pitchFamily="18" charset="0"/>
                  <a:ea typeface="Arial-Rounded" panose="020B0500000000000000" pitchFamily="34" charset="0"/>
                  <a:cs typeface="Times New Roman" pitchFamily="18" charset="0"/>
                </a:rPr>
                <a:t>?</a:t>
              </a:r>
            </a:p>
          </p:txBody>
        </p:sp>
      </p:grpSp>
    </p:spTree>
    <p:extLst>
      <p:ext uri="{BB962C8B-B14F-4D97-AF65-F5344CB8AC3E}">
        <p14:creationId xmlns:p14="http://schemas.microsoft.com/office/powerpoint/2010/main" val="11833972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620005" y="1655543"/>
            <a:ext cx="10951990" cy="1175659"/>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620005" y="1892826"/>
            <a:ext cx="12211092" cy="646331"/>
          </a:xfrm>
          <a:prstGeom prst="rect">
            <a:avLst/>
          </a:prstGeom>
        </p:spPr>
        <p:txBody>
          <a:bodyPr wrap="square">
            <a:spAutoFit/>
          </a:bodyPr>
          <a:lstStyle/>
          <a:p>
            <a:r>
              <a:rPr lang="en-US" sz="3600" b="1" dirty="0" err="1">
                <a:solidFill>
                  <a:srgbClr val="002060"/>
                </a:solidFill>
                <a:latin typeface="Times New Roman" pitchFamily="18" charset="0"/>
                <a:ea typeface="Arial-Rounded" panose="020B0500000000000000" pitchFamily="34" charset="0"/>
                <a:cs typeface="Times New Roman" pitchFamily="18" charset="0"/>
              </a:rPr>
              <a:t>Kể</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cho</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người</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thân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nghe</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câu</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chuyện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Chúng</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mình</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là</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bạn</a:t>
            </a:r>
            <a:r>
              <a:rPr lang="en-US" sz="3600" b="1" dirty="0">
                <a:solidFill>
                  <a:srgbClr val="002060"/>
                </a:solidFill>
                <a:latin typeface="Times New Roman" pitchFamily="18" charset="0"/>
                <a:ea typeface="Arial-Rounded" panose="020B0500000000000000" pitchFamily="34" charset="0"/>
                <a:cs typeface="Times New Roman" pitchFamily="18" charset="0"/>
              </a:rPr>
              <a:t>.</a:t>
            </a:r>
            <a:endParaRPr lang="en-US" sz="3600" b="1" i="1" dirty="0">
              <a:solidFill>
                <a:srgbClr val="002060"/>
              </a:solidFill>
              <a:latin typeface="Times New Roman" pitchFamily="18" charset="0"/>
              <a:ea typeface="Arial-Rounded" panose="020B0500000000000000" pitchFamily="34" charset="0"/>
              <a:cs typeface="Times New Roman" pitchFamily="18" charset="0"/>
            </a:endParaRPr>
          </a:p>
        </p:txBody>
      </p:sp>
      <p:sp>
        <p:nvSpPr>
          <p:cNvPr id="10" name="TextBox 9">
            <a:extLst>
              <a:ext uri="{FF2B5EF4-FFF2-40B4-BE49-F238E27FC236}">
                <a16:creationId xmlns:a16="http://schemas.microsoft.com/office/drawing/2014/main" id="{4B4E6A23-6C9F-46AB-91C1-C6EA47F21058}"/>
              </a:ext>
            </a:extLst>
          </p:cNvPr>
          <p:cNvSpPr txBox="1"/>
          <p:nvPr/>
        </p:nvSpPr>
        <p:spPr>
          <a:xfrm>
            <a:off x="321495" y="395356"/>
            <a:ext cx="55188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VẬN DỤNG</a:t>
            </a:r>
          </a:p>
        </p:txBody>
      </p:sp>
      <p:sp>
        <p:nvSpPr>
          <p:cNvPr id="12" name="TextBox 11">
            <a:extLst>
              <a:ext uri="{FF2B5EF4-FFF2-40B4-BE49-F238E27FC236}">
                <a16:creationId xmlns:a16="http://schemas.microsoft.com/office/drawing/2014/main" id="{8D222F6F-0429-422E-8148-62A88A3465C8}"/>
              </a:ext>
            </a:extLst>
          </p:cNvPr>
          <p:cNvSpPr txBox="1"/>
          <p:nvPr/>
        </p:nvSpPr>
        <p:spPr>
          <a:xfrm>
            <a:off x="343253" y="3068485"/>
            <a:ext cx="11620224" cy="3508653"/>
          </a:xfrm>
          <a:prstGeom prst="rect">
            <a:avLst/>
          </a:prstGeom>
          <a:noFill/>
        </p:spPr>
        <p:txBody>
          <a:bodyPr wrap="square" rtlCol="0">
            <a:spAutoFit/>
          </a:bodyPr>
          <a:lstStyle/>
          <a:p>
            <a:pPr>
              <a:spcBef>
                <a:spcPts val="600"/>
              </a:spcBef>
              <a:spcAft>
                <a:spcPts val="600"/>
              </a:spcAft>
            </a:pPr>
            <a:r>
              <a:rPr lang="en-US" sz="3200" b="1" dirty="0">
                <a:solidFill>
                  <a:srgbClr val="FF0000"/>
                </a:solidFill>
                <a:latin typeface="Times New Roman" pitchFamily="18" charset="0"/>
                <a:ea typeface="Arial-Rounded" panose="020B0500000000000000" pitchFamily="34" charset="0"/>
                <a:cs typeface="Times New Roman" pitchFamily="18" charset="0"/>
              </a:rPr>
              <a:t>G:</a:t>
            </a:r>
          </a:p>
          <a:p>
            <a:pPr marL="457200" indent="-457200">
              <a:spcBef>
                <a:spcPts val="600"/>
              </a:spcBef>
              <a:spcAft>
                <a:spcPts val="600"/>
              </a:spcAft>
              <a:buFontTx/>
              <a:buChar char="-"/>
            </a:pPr>
            <a:r>
              <a:rPr lang="en-US" sz="3200" b="1" dirty="0" err="1">
                <a:solidFill>
                  <a:srgbClr val="002060"/>
                </a:solidFill>
                <a:latin typeface="Times New Roman" pitchFamily="18" charset="0"/>
                <a:ea typeface="Arial-Rounded" panose="020B0500000000000000" pitchFamily="34" charset="0"/>
                <a:cs typeface="Times New Roman" pitchFamily="18" charset="0"/>
              </a:rPr>
              <a:t>Xem</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lại</a:t>
            </a:r>
            <a:r>
              <a:rPr lang="en-US" sz="3200" b="1" dirty="0">
                <a:solidFill>
                  <a:srgbClr val="002060"/>
                </a:solidFill>
                <a:latin typeface="Times New Roman" pitchFamily="18" charset="0"/>
                <a:ea typeface="Arial-Rounded" panose="020B0500000000000000" pitchFamily="34" charset="0"/>
                <a:cs typeface="Times New Roman" pitchFamily="18" charset="0"/>
              </a:rPr>
              <a:t> 4 </a:t>
            </a:r>
            <a:r>
              <a:rPr lang="en-US" sz="3200" b="1" dirty="0" err="1">
                <a:solidFill>
                  <a:srgbClr val="002060"/>
                </a:solidFill>
                <a:latin typeface="Times New Roman" pitchFamily="18" charset="0"/>
                <a:ea typeface="Arial-Rounded" panose="020B0500000000000000" pitchFamily="34" charset="0"/>
                <a:cs typeface="Times New Roman" pitchFamily="18" charset="0"/>
              </a:rPr>
              <a:t>bức</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tranh</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nhớ</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lại</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nội</a:t>
            </a:r>
            <a:r>
              <a:rPr lang="en-US" sz="3200" b="1" dirty="0">
                <a:solidFill>
                  <a:srgbClr val="002060"/>
                </a:solidFill>
                <a:latin typeface="Times New Roman" pitchFamily="18" charset="0"/>
                <a:ea typeface="Arial-Rounded" panose="020B0500000000000000" pitchFamily="34" charset="0"/>
                <a:cs typeface="Times New Roman" pitchFamily="18" charset="0"/>
              </a:rPr>
              <a:t> dung </a:t>
            </a:r>
            <a:r>
              <a:rPr lang="en-US" sz="3200" b="1" dirty="0" err="1">
                <a:solidFill>
                  <a:srgbClr val="002060"/>
                </a:solidFill>
                <a:latin typeface="Times New Roman" pitchFamily="18" charset="0"/>
                <a:ea typeface="Arial-Rounded" panose="020B0500000000000000" pitchFamily="34" charset="0"/>
                <a:cs typeface="Times New Roman" pitchFamily="18" charset="0"/>
              </a:rPr>
              <a:t>câu</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chuyện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và</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kể</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cho</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người</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thân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nghe</a:t>
            </a:r>
            <a:r>
              <a:rPr lang="en-US" sz="3200" b="1" dirty="0">
                <a:solidFill>
                  <a:srgbClr val="002060"/>
                </a:solidFill>
                <a:latin typeface="Times New Roman" pitchFamily="18" charset="0"/>
                <a:ea typeface="Arial-Rounded" panose="020B0500000000000000" pitchFamily="34" charset="0"/>
                <a:cs typeface="Times New Roman" pitchFamily="18" charset="0"/>
              </a:rPr>
              <a:t> (1-2 </a:t>
            </a:r>
            <a:r>
              <a:rPr lang="en-US" sz="3200" b="1" dirty="0" err="1">
                <a:solidFill>
                  <a:srgbClr val="002060"/>
                </a:solidFill>
                <a:latin typeface="Times New Roman" pitchFamily="18" charset="0"/>
                <a:ea typeface="Arial-Rounded" panose="020B0500000000000000" pitchFamily="34" charset="0"/>
                <a:cs typeface="Times New Roman" pitchFamily="18" charset="0"/>
              </a:rPr>
              <a:t>đoạn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đoạn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em</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thích</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nhất</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cả</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câu</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chuyện</a:t>
            </a:r>
            <a:r>
              <a:rPr lang="en-US" sz="3200" b="1" dirty="0">
                <a:solidFill>
                  <a:srgbClr val="002060"/>
                </a:solidFill>
                <a:latin typeface="Times New Roman" pitchFamily="18" charset="0"/>
                <a:ea typeface="Arial-Rounded" panose="020B0500000000000000" pitchFamily="34" charset="0"/>
                <a:cs typeface="Times New Roman" pitchFamily="18" charset="0"/>
              </a:rPr>
              <a:t>).</a:t>
            </a:r>
          </a:p>
          <a:p>
            <a:pPr marL="457200" indent="-457200">
              <a:spcBef>
                <a:spcPts val="600"/>
              </a:spcBef>
              <a:spcAft>
                <a:spcPts val="600"/>
              </a:spcAft>
              <a:buFontTx/>
              <a:buChar char="-"/>
            </a:pPr>
            <a:r>
              <a:rPr lang="en-US" sz="3200" b="1" dirty="0" err="1">
                <a:solidFill>
                  <a:srgbClr val="002060"/>
                </a:solidFill>
                <a:latin typeface="Times New Roman" pitchFamily="18" charset="0"/>
                <a:ea typeface="Arial-Rounded" panose="020B0500000000000000" pitchFamily="34" charset="0"/>
                <a:cs typeface="Times New Roman" pitchFamily="18" charset="0"/>
              </a:rPr>
              <a:t>Nêu</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cảm</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nhận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của</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em</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về</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tình</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bạn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của</a:t>
            </a:r>
            <a:r>
              <a:rPr lang="en-US" sz="3200" b="1" dirty="0">
                <a:solidFill>
                  <a:srgbClr val="002060"/>
                </a:solidFill>
                <a:latin typeface="Times New Roman" pitchFamily="18" charset="0"/>
                <a:ea typeface="Arial-Rounded" panose="020B0500000000000000" pitchFamily="34" charset="0"/>
                <a:cs typeface="Times New Roman" pitchFamily="18" charset="0"/>
              </a:rPr>
              <a:t> 3 </a:t>
            </a:r>
            <a:r>
              <a:rPr lang="en-US" sz="3200" b="1" dirty="0" err="1">
                <a:solidFill>
                  <a:srgbClr val="002060"/>
                </a:solidFill>
                <a:latin typeface="Times New Roman" pitchFamily="18" charset="0"/>
                <a:ea typeface="Arial-Rounded" panose="020B0500000000000000" pitchFamily="34" charset="0"/>
                <a:cs typeface="Times New Roman" pitchFamily="18" charset="0"/>
              </a:rPr>
              <a:t>nhân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vật</a:t>
            </a:r>
            <a:r>
              <a:rPr lang="en-US" sz="3200" b="1" dirty="0">
                <a:solidFill>
                  <a:srgbClr val="002060"/>
                </a:solidFill>
                <a:latin typeface="Times New Roman" pitchFamily="18" charset="0"/>
                <a:ea typeface="Arial-Rounded" panose="020B0500000000000000" pitchFamily="34" charset="0"/>
                <a:cs typeface="Times New Roman" pitchFamily="18" charset="0"/>
              </a:rPr>
              <a:t>.</a:t>
            </a:r>
          </a:p>
          <a:p>
            <a:pPr marL="457200" indent="-457200">
              <a:spcBef>
                <a:spcPts val="600"/>
              </a:spcBef>
              <a:spcAft>
                <a:spcPts val="600"/>
              </a:spcAft>
              <a:buFontTx/>
              <a:buChar char="-"/>
            </a:pPr>
            <a:r>
              <a:rPr lang="en-US" sz="3200" b="1" dirty="0" err="1">
                <a:solidFill>
                  <a:srgbClr val="002060"/>
                </a:solidFill>
                <a:latin typeface="Times New Roman" pitchFamily="18" charset="0"/>
                <a:ea typeface="Arial-Rounded" panose="020B0500000000000000" pitchFamily="34" charset="0"/>
                <a:cs typeface="Times New Roman" pitchFamily="18" charset="0"/>
              </a:rPr>
              <a:t>Lắng</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nghe</a:t>
            </a:r>
            <a:r>
              <a:rPr lang="en-US" sz="3200" b="1" dirty="0">
                <a:solidFill>
                  <a:srgbClr val="002060"/>
                </a:solidFill>
                <a:latin typeface="Times New Roman" pitchFamily="18" charset="0"/>
                <a:ea typeface="Arial-Rounded" panose="020B0500000000000000" pitchFamily="34" charset="0"/>
                <a:cs typeface="Times New Roman" pitchFamily="18" charset="0"/>
              </a:rPr>
              <a:t> ý </a:t>
            </a:r>
            <a:r>
              <a:rPr lang="en-US" sz="3200" b="1" dirty="0" err="1">
                <a:solidFill>
                  <a:srgbClr val="002060"/>
                </a:solidFill>
                <a:latin typeface="Times New Roman" pitchFamily="18" charset="0"/>
                <a:ea typeface="Arial-Rounded" panose="020B0500000000000000" pitchFamily="34" charset="0"/>
                <a:cs typeface="Times New Roman" pitchFamily="18" charset="0"/>
              </a:rPr>
              <a:t>kiến</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của</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người</a:t>
            </a:r>
            <a:r>
              <a:rPr lang="en-US" sz="3200" b="1" dirty="0">
                <a:solidFill>
                  <a:srgbClr val="002060"/>
                </a:solidFill>
                <a:latin typeface="Times New Roman" pitchFamily="18" charset="0"/>
                <a:ea typeface="Arial-Rounded" panose="020B0500000000000000" pitchFamily="34" charset="0"/>
                <a:cs typeface="Times New Roman" pitchFamily="18" charset="0"/>
              </a:rPr>
              <a:t> </a:t>
            </a:r>
            <a:r>
              <a:rPr lang="en-US" sz="3200" b="1" dirty="0" err="1">
                <a:solidFill>
                  <a:srgbClr val="002060"/>
                </a:solidFill>
                <a:latin typeface="Times New Roman" pitchFamily="18" charset="0"/>
                <a:ea typeface="Arial-Rounded" panose="020B0500000000000000" pitchFamily="34" charset="0"/>
                <a:cs typeface="Times New Roman" pitchFamily="18" charset="0"/>
              </a:rPr>
              <a:t>thân</a:t>
            </a:r>
            <a:r>
              <a:rPr lang="en-US" sz="3200" b="1" dirty="0">
                <a:solidFill>
                  <a:srgbClr val="002060"/>
                </a:solidFill>
                <a:latin typeface="Times New Roman" pitchFamily="18" charset="0"/>
                <a:ea typeface="Arial-Rounded" panose="020B0500000000000000" pitchFamily="34" charset="0"/>
                <a:cs typeface="Times New Roman" pitchFamily="18" charset="0"/>
              </a:rPr>
              <a:t>. </a:t>
            </a:r>
          </a:p>
        </p:txBody>
      </p:sp>
    </p:spTree>
    <p:extLst>
      <p:ext uri="{BB962C8B-B14F-4D97-AF65-F5344CB8AC3E}">
        <p14:creationId xmlns:p14="http://schemas.microsoft.com/office/powerpoint/2010/main" val="1985546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299</Words>
  <Application>Microsoft Office PowerPoint</Application>
  <PresentationFormat>Widescreen</PresentationFormat>
  <Paragraphs>30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155</cp:revision>
  <dcterms:created xsi:type="dcterms:W3CDTF">2021-06-15T15:52:51Z</dcterms:created>
  <dcterms:modified xsi:type="dcterms:W3CDTF">2025-11-28T09:03:38Z</dcterms:modified>
</cp:coreProperties>
</file>