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1" r:id="rId2"/>
    <p:sldMasterId id="2147483673" r:id="rId3"/>
    <p:sldMasterId id="2147483679" r:id="rId4"/>
  </p:sldMasterIdLst>
  <p:notesMasterIdLst>
    <p:notesMasterId r:id="rId24"/>
  </p:notesMasterIdLst>
  <p:sldIdLst>
    <p:sldId id="457" r:id="rId5"/>
    <p:sldId id="472" r:id="rId6"/>
    <p:sldId id="473" r:id="rId7"/>
    <p:sldId id="474" r:id="rId8"/>
    <p:sldId id="475" r:id="rId9"/>
    <p:sldId id="285" r:id="rId10"/>
    <p:sldId id="258" r:id="rId11"/>
    <p:sldId id="259" r:id="rId12"/>
    <p:sldId id="482" r:id="rId13"/>
    <p:sldId id="477" r:id="rId14"/>
    <p:sldId id="289" r:id="rId15"/>
    <p:sldId id="260" r:id="rId16"/>
    <p:sldId id="480" r:id="rId17"/>
    <p:sldId id="290" r:id="rId18"/>
    <p:sldId id="478" r:id="rId19"/>
    <p:sldId id="479" r:id="rId20"/>
    <p:sldId id="278" r:id="rId21"/>
    <p:sldId id="284" r:id="rId22"/>
    <p:sldId id="468" r:id="rId23"/>
  </p:sldIdLst>
  <p:sldSz cx="12192000" cy="6858000"/>
  <p:notesSz cx="6858000" cy="9144000"/>
  <p:embeddedFontLst>
    <p:embeddedFont>
      <p:font typeface="HP001 5 hàng" panose="020B0604020202020204" charset="0"/>
      <p:regular r:id="rId25"/>
      <p:bold r:id="rId26"/>
    </p:embeddedFont>
    <p:embeddedFont>
      <p:font typeface="宋体" panose="02010600030101010101" pitchFamily="2" charset="-122"/>
      <p:regular r:id="rId27"/>
    </p:embeddedFont>
    <p:embeddedFont>
      <p:font typeface="Calibri Light" panose="020F0302020204030204" pitchFamily="34" charset="0"/>
      <p:regular r:id="rId28"/>
      <p:italic r:id="rId29"/>
    </p:embeddedFont>
    <p:embeddedFont>
      <p:font typeface="锐字工房洪荒之光中黑简1.0" panose="020B0604020202020204" charset="-122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微软雅黑" panose="020B0503020204020204" pitchFamily="34" charset="-122"/>
      <p:regular r:id="rId35"/>
      <p:bold r:id="rId36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5B9BD5"/>
    <a:srgbClr val="F7AA89"/>
    <a:srgbClr val="0000CC"/>
    <a:srgbClr val="2E7E38"/>
    <a:srgbClr val="FFF473"/>
    <a:srgbClr val="FEEF05"/>
    <a:srgbClr val="FFEE03"/>
    <a:srgbClr val="FFE305"/>
    <a:srgbClr val="FFDE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0545" autoAdjust="0"/>
  </p:normalViewPr>
  <p:slideViewPr>
    <p:cSldViewPr snapToGrid="0">
      <p:cViewPr>
        <p:scale>
          <a:sx n="33" d="100"/>
          <a:sy n="33" d="100"/>
        </p:scale>
        <p:origin x="1912" y="5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2.fntdata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font" Target="fonts/font10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7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630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 dirty="0"/>
              <a:t>更多模板请关注：https://haosc.taobao.com</a:t>
            </a:r>
          </a:p>
        </p:txBody>
      </p:sp>
    </p:spTree>
    <p:extLst>
      <p:ext uri="{BB962C8B-B14F-4D97-AF65-F5344CB8AC3E}">
        <p14:creationId xmlns:p14="http://schemas.microsoft.com/office/powerpoint/2010/main" val="41225129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47436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43590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DC2BE9-8171-C018-F935-55D0154267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64EE4F5-67BC-CE6A-55EB-F1EA4FB11B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B192BD-088B-9523-A46D-FC714D0729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6AE309-48E0-942A-100A-C22546FF7A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33996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FA069B-5E80-3403-9146-5B05B09999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B68375E-C308-EC92-820E-F2934BB4C9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D3AFF1C-9EF3-8286-29F8-FDCEC4589E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C2B992-F9DE-39AD-8B53-6AAE51BBBB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46722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82463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7987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文本占位符 798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83709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969063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635"/>
          </a:xfrm>
          <a:prstGeom prst="rect">
            <a:avLst/>
          </a:prstGeom>
        </p:spPr>
      </p:pic>
      <p:pic>
        <p:nvPicPr>
          <p:cNvPr id="6" name="图片 5" descr="19690631 -1"/>
          <p:cNvPicPr>
            <a:picLocks noChangeAspect="1"/>
          </p:cNvPicPr>
          <p:nvPr userDrawn="1"/>
        </p:nvPicPr>
        <p:blipFill>
          <a:blip r:embed="rId3"/>
          <a:srcRect r="19388" b="45700"/>
          <a:stretch>
            <a:fillRect/>
          </a:stretch>
        </p:blipFill>
        <p:spPr>
          <a:xfrm>
            <a:off x="1490345" y="631825"/>
            <a:ext cx="8108315" cy="273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230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3504565"/>
            <a:ext cx="12192000" cy="3354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757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2484755" y="1420495"/>
            <a:ext cx="7222490" cy="359219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2562860" y="1320165"/>
            <a:ext cx="7222490" cy="3592195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19690631 -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2865" y="0"/>
            <a:ext cx="12129135" cy="6509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12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植树节的由来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26176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植树节的</a:t>
                </a:r>
                <a:r>
                  <a:rPr lang="zh-CN"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历史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4309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植树节的节徽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96899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植树节的意义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89620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各国的植树节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95185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植树节小问答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1638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60045" y="-10160"/>
            <a:ext cx="2249170" cy="1252220"/>
            <a:chOff x="777" y="-16"/>
            <a:chExt cx="3542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77" y="985"/>
              <a:ext cx="3542" cy="971"/>
              <a:chOff x="8059" y="1525"/>
              <a:chExt cx="3542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59" y="1600"/>
                <a:ext cx="3542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3.12</a:t>
                </a:r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6684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5930160-2BCF-4E93-8737-9C5CB8E57A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4640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030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839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992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652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052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30" y="1122400"/>
            <a:ext cx="9144173" cy="2387680"/>
          </a:xfrm>
          <a:prstGeom prst="rect">
            <a:avLst/>
          </a:prstGeom>
        </p:spPr>
        <p:txBody>
          <a:bodyPr anchor="b"/>
          <a:lstStyle>
            <a:lvl1pPr algn="ctr">
              <a:defRPr sz="44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30" y="3602159"/>
            <a:ext cx="9144173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1"/>
            </a:lvl1pPr>
            <a:lvl2pPr marL="342960" indent="0" algn="ctr">
              <a:buNone/>
              <a:defRPr sz="1499"/>
            </a:lvl2pPr>
            <a:lvl3pPr marL="685921" indent="0" algn="ctr">
              <a:buNone/>
              <a:defRPr sz="1349"/>
            </a:lvl3pPr>
            <a:lvl4pPr marL="1028881" indent="0" algn="ctr">
              <a:buNone/>
              <a:defRPr sz="1199"/>
            </a:lvl4pPr>
            <a:lvl5pPr marL="1371495" indent="0" algn="ctr">
              <a:buNone/>
              <a:defRPr sz="1199"/>
            </a:lvl5pPr>
            <a:lvl6pPr marL="1714456" indent="0" algn="ctr">
              <a:buNone/>
              <a:defRPr sz="1199"/>
            </a:lvl6pPr>
            <a:lvl7pPr marL="2057416" indent="0" algn="ctr">
              <a:buNone/>
              <a:defRPr sz="1199"/>
            </a:lvl7pPr>
            <a:lvl8pPr marL="2400376" indent="0" algn="ctr">
              <a:buNone/>
              <a:defRPr sz="1199"/>
            </a:lvl8pPr>
            <a:lvl9pPr marL="2743337" indent="0" algn="ctr">
              <a:buNone/>
              <a:defRPr sz="1199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4332923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7" y="1158128"/>
            <a:ext cx="5980067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217681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6" y="1709796"/>
            <a:ext cx="10515799" cy="2852833"/>
          </a:xfrm>
          <a:prstGeom prst="rect">
            <a:avLst/>
          </a:prstGeom>
        </p:spPr>
        <p:txBody>
          <a:bodyPr anchor="b"/>
          <a:lstStyle>
            <a:lvl1pPr>
              <a:defRPr sz="44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6" y="4589618"/>
            <a:ext cx="10515799" cy="1500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1pPr>
            <a:lvl2pPr marL="342960" indent="0">
              <a:buNone/>
              <a:defRPr sz="1499">
                <a:solidFill>
                  <a:schemeClr val="tx1">
                    <a:tint val="75000"/>
                  </a:schemeClr>
                </a:solidFill>
              </a:defRPr>
            </a:lvl2pPr>
            <a:lvl3pPr marL="685921" indent="0">
              <a:buNone/>
              <a:defRPr sz="1349">
                <a:solidFill>
                  <a:schemeClr val="tx1">
                    <a:tint val="75000"/>
                  </a:schemeClr>
                </a:solidFill>
              </a:defRPr>
            </a:lvl3pPr>
            <a:lvl4pPr marL="1028881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4pPr>
            <a:lvl5pPr marL="1371495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5pPr>
            <a:lvl6pPr marL="171445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6pPr>
            <a:lvl7pPr marL="205741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7pPr>
            <a:lvl8pPr marL="240037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8pPr>
            <a:lvl9pPr marL="2743337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5991702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7" y="1825686"/>
            <a:ext cx="5181697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8" y="1825686"/>
            <a:ext cx="5181697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8947727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365139"/>
            <a:ext cx="10515799" cy="132560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8" y="1778497"/>
            <a:ext cx="4873665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1"/>
            </a:lvl1pPr>
            <a:lvl2pPr marL="342960" indent="0">
              <a:buNone/>
              <a:defRPr sz="1801"/>
            </a:lvl2pPr>
            <a:lvl3pPr marL="685921" indent="0">
              <a:buNone/>
              <a:defRPr sz="1499"/>
            </a:lvl3pPr>
            <a:lvl4pPr marL="1028881" indent="0">
              <a:buNone/>
              <a:defRPr sz="1349"/>
            </a:lvl4pPr>
            <a:lvl5pPr marL="1371495" indent="0">
              <a:buNone/>
              <a:defRPr sz="1349"/>
            </a:lvl5pPr>
            <a:lvl6pPr marL="1714456" indent="0">
              <a:buNone/>
              <a:defRPr sz="1349"/>
            </a:lvl6pPr>
            <a:lvl7pPr marL="2057416" indent="0">
              <a:buNone/>
              <a:defRPr sz="1349"/>
            </a:lvl7pPr>
            <a:lvl8pPr marL="2400376" indent="0">
              <a:buNone/>
              <a:defRPr sz="1349"/>
            </a:lvl8pPr>
            <a:lvl9pPr marL="2743337" indent="0">
              <a:buNone/>
              <a:defRPr sz="13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8" y="2665468"/>
            <a:ext cx="4873665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7" y="1778497"/>
            <a:ext cx="4897668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1"/>
            </a:lvl1pPr>
            <a:lvl2pPr marL="342960" indent="0">
              <a:buNone/>
              <a:defRPr sz="1801"/>
            </a:lvl2pPr>
            <a:lvl3pPr marL="685921" indent="0">
              <a:buNone/>
              <a:defRPr sz="1499"/>
            </a:lvl3pPr>
            <a:lvl4pPr marL="1028881" indent="0">
              <a:buNone/>
              <a:defRPr sz="1349"/>
            </a:lvl4pPr>
            <a:lvl5pPr marL="1371495" indent="0">
              <a:buNone/>
              <a:defRPr sz="1349"/>
            </a:lvl5pPr>
            <a:lvl6pPr marL="1714456" indent="0">
              <a:buNone/>
              <a:defRPr sz="1349"/>
            </a:lvl6pPr>
            <a:lvl7pPr marL="2057416" indent="0">
              <a:buNone/>
              <a:defRPr sz="1349"/>
            </a:lvl7pPr>
            <a:lvl8pPr marL="2400376" indent="0">
              <a:buNone/>
              <a:defRPr sz="1349"/>
            </a:lvl8pPr>
            <a:lvl9pPr marL="2743337" indent="0">
              <a:buNone/>
              <a:defRPr sz="13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7" y="2665468"/>
            <a:ext cx="4897668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8399542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9912696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99953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5" y="457217"/>
            <a:ext cx="3932311" cy="1600253"/>
          </a:xfrm>
          <a:prstGeom prst="rect">
            <a:avLst/>
          </a:prstGeom>
        </p:spPr>
        <p:txBody>
          <a:bodyPr anchor="b"/>
          <a:lstStyle>
            <a:lvl1pPr>
              <a:defRPr sz="24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987458"/>
            <a:ext cx="6172317" cy="4873788"/>
          </a:xfrm>
          <a:prstGeom prst="rect">
            <a:avLst/>
          </a:prstGeom>
        </p:spPr>
        <p:txBody>
          <a:bodyPr/>
          <a:lstStyle>
            <a:lvl1pPr>
              <a:defRPr sz="2401"/>
            </a:lvl1pPr>
            <a:lvl2pPr>
              <a:defRPr sz="2101"/>
            </a:lvl2pPr>
            <a:lvl3pPr>
              <a:defRPr sz="1801"/>
            </a:lvl3pPr>
            <a:lvl4pPr>
              <a:defRPr sz="1499"/>
            </a:lvl4pPr>
            <a:lvl5pPr>
              <a:defRPr sz="1499"/>
            </a:lvl5pPr>
            <a:lvl6pPr>
              <a:defRPr sz="1499"/>
            </a:lvl6pPr>
            <a:lvl7pPr>
              <a:defRPr sz="1499"/>
            </a:lvl7pPr>
            <a:lvl8pPr>
              <a:defRPr sz="1499"/>
            </a:lvl8pPr>
            <a:lvl9pPr>
              <a:defRPr sz="14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5" y="2057469"/>
            <a:ext cx="3932311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99"/>
            </a:lvl1pPr>
            <a:lvl2pPr marL="342960" indent="0">
              <a:buNone/>
              <a:defRPr sz="1049"/>
            </a:lvl2pPr>
            <a:lvl3pPr marL="685921" indent="0">
              <a:buNone/>
              <a:defRPr sz="899"/>
            </a:lvl3pPr>
            <a:lvl4pPr marL="1028881" indent="0">
              <a:buNone/>
              <a:defRPr sz="749"/>
            </a:lvl4pPr>
            <a:lvl5pPr marL="1371495" indent="0">
              <a:buNone/>
              <a:defRPr sz="749"/>
            </a:lvl5pPr>
            <a:lvl6pPr marL="1714456" indent="0">
              <a:buNone/>
              <a:defRPr sz="749"/>
            </a:lvl6pPr>
            <a:lvl7pPr marL="2057416" indent="0">
              <a:buNone/>
              <a:defRPr sz="749"/>
            </a:lvl7pPr>
            <a:lvl8pPr marL="2400376" indent="0">
              <a:buNone/>
              <a:defRPr sz="749"/>
            </a:lvl8pPr>
            <a:lvl9pPr marL="2743337" indent="0">
              <a:buNone/>
              <a:defRPr sz="7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941719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5" y="457217"/>
            <a:ext cx="4165428" cy="1600253"/>
          </a:xfrm>
          <a:prstGeom prst="rect">
            <a:avLst/>
          </a:prstGeom>
        </p:spPr>
        <p:txBody>
          <a:bodyPr anchor="b"/>
          <a:lstStyle>
            <a:lvl1pPr>
              <a:defRPr sz="24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457217"/>
            <a:ext cx="6172317" cy="5404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1"/>
            </a:lvl1pPr>
            <a:lvl2pPr marL="342960" indent="0">
              <a:buNone/>
              <a:defRPr sz="2101"/>
            </a:lvl2pPr>
            <a:lvl3pPr marL="685921" indent="0">
              <a:buNone/>
              <a:defRPr sz="1801"/>
            </a:lvl3pPr>
            <a:lvl4pPr marL="1028881" indent="0">
              <a:buNone/>
              <a:defRPr sz="1499"/>
            </a:lvl4pPr>
            <a:lvl5pPr marL="1371495" indent="0">
              <a:buNone/>
              <a:defRPr sz="1499"/>
            </a:lvl5pPr>
            <a:lvl6pPr marL="1714456" indent="0">
              <a:buNone/>
              <a:defRPr sz="1499"/>
            </a:lvl6pPr>
            <a:lvl7pPr marL="2057416" indent="0">
              <a:buNone/>
              <a:defRPr sz="1499"/>
            </a:lvl7pPr>
            <a:lvl8pPr marL="2400376" indent="0">
              <a:buNone/>
              <a:defRPr sz="1499"/>
            </a:lvl8pPr>
            <a:lvl9pPr marL="2743337" indent="0">
              <a:buNone/>
              <a:defRPr sz="14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5" y="2057469"/>
            <a:ext cx="4165428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99"/>
            </a:lvl1pPr>
            <a:lvl2pPr marL="342960" indent="0">
              <a:buNone/>
              <a:defRPr sz="1349"/>
            </a:lvl2pPr>
            <a:lvl3pPr marL="685921" indent="0">
              <a:buNone/>
              <a:defRPr sz="1199"/>
            </a:lvl3pPr>
            <a:lvl4pPr marL="1028881" indent="0">
              <a:buNone/>
              <a:defRPr sz="1049"/>
            </a:lvl4pPr>
            <a:lvl5pPr marL="1371495" indent="0">
              <a:buNone/>
              <a:defRPr sz="1049"/>
            </a:lvl5pPr>
            <a:lvl6pPr marL="1714456" indent="0">
              <a:buNone/>
              <a:defRPr sz="1049"/>
            </a:lvl6pPr>
            <a:lvl7pPr marL="2057416" indent="0">
              <a:buNone/>
              <a:defRPr sz="1049"/>
            </a:lvl7pPr>
            <a:lvl8pPr marL="2400376" indent="0">
              <a:buNone/>
              <a:defRPr sz="1049"/>
            </a:lvl8pPr>
            <a:lvl9pPr marL="2743337" indent="0">
              <a:buNone/>
              <a:defRPr sz="10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5165277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7" y="1158128"/>
            <a:ext cx="5980067" cy="32758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6743245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6" y="365138"/>
            <a:ext cx="2628949" cy="581203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7" y="365138"/>
            <a:ext cx="7734447" cy="581203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5157060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7" y="1825686"/>
            <a:ext cx="5181697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8" y="1825687"/>
            <a:ext cx="5181697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8" y="4076838"/>
            <a:ext cx="5181697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408032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主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05981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1" y="277813"/>
            <a:ext cx="10972800" cy="5853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EAFFA7-C313-4C30-88AC-AD3ABC9A0B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6265713-CA12-4B50-9C8C-A8D7DF05D603}" type="datetimeFigureOut">
              <a:rPr lang="en-US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11/21/2025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34EE2F-0824-477E-A9A0-44C75B6DD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1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451253-0F39-4CB0-B581-EB78E4B5B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D218121-347E-4EE5-8DE8-6D2AC1AE24FC}" type="slidenum">
              <a:rPr lang="en-US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19998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236114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8787"/>
            <a:ext cx="12192000" cy="3492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84" y="5001287"/>
            <a:ext cx="2856619" cy="2856619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8230527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ags" Target="../tags/tag3.xml"/><Relationship Id="rId3" Type="http://schemas.openxmlformats.org/officeDocument/2006/relationships/slideLayout" Target="../slideLayouts/slideLayout25.xml"/><Relationship Id="rId7" Type="http://schemas.openxmlformats.org/officeDocument/2006/relationships/tags" Target="../tags/tag2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9" Type="http://schemas.openxmlformats.org/officeDocument/2006/relationships/tags" Target="../tags/tag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image" Target="../media/image7.pn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3"/>
    </p:custDataLst>
    <p:extLst>
      <p:ext uri="{BB962C8B-B14F-4D97-AF65-F5344CB8AC3E}">
        <p14:creationId xmlns:p14="http://schemas.microsoft.com/office/powerpoint/2010/main" val="4121681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14725A84-4E0B-4116-9DC9-EE85314AE53B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2700">
                <a:solidFill>
                  <a:prstClr val="white">
                    <a:lumMod val="75000"/>
                  </a:prstClr>
                </a:solidFill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673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55" y="1151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082" y="274597"/>
            <a:ext cx="10973839" cy="11431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30421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</p:sldLayoutIdLst>
  <p:txStyles>
    <p:titleStyle>
      <a:lvl1pPr marL="0" lvl="0" indent="0" algn="ctr" defTabSz="81777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3924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06276" lvl="0" indent="-30627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34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64464" lvl="1" indent="-25609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507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021959" lvl="2" indent="-204184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126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431020" lvl="3" indent="-20487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39389" lvl="4" indent="-204184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0457" lvl="5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619631" lvl="6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68805" lvl="7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17979" lvl="8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98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249174" lvl="1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498348" lvl="2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747522" lvl="3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996696" lvl="4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245870" lvl="5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495044" lvl="6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44218" lvl="7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93392" lvl="8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5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7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7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29.jpe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5" Type="http://schemas.openxmlformats.org/officeDocument/2006/relationships/image" Target="../media/image48.png"/><Relationship Id="rId10" Type="http://schemas.openxmlformats.org/officeDocument/2006/relationships/image" Target="../media/image43.png"/><Relationship Id="rId4" Type="http://schemas.openxmlformats.org/officeDocument/2006/relationships/image" Target="../media/image30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53.png"/><Relationship Id="rId2" Type="http://schemas.openxmlformats.org/officeDocument/2006/relationships/slideLayout" Target="../slideLayouts/slideLayout29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7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9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5.emf"/><Relationship Id="rId3" Type="http://schemas.microsoft.com/office/2007/relationships/media" Target="../media/media3.mp4"/><Relationship Id="rId7" Type="http://schemas.openxmlformats.org/officeDocument/2006/relationships/image" Target="../media/image20.png"/><Relationship Id="rId12" Type="http://schemas.openxmlformats.org/officeDocument/2006/relationships/image" Target="../media/image2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23.xml"/><Relationship Id="rId10" Type="http://schemas.openxmlformats.org/officeDocument/2006/relationships/image" Target="../media/image23.png"/><Relationship Id="rId4" Type="http://schemas.openxmlformats.org/officeDocument/2006/relationships/video" Target="../media/media3.mp4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7.png"/><Relationship Id="rId3" Type="http://schemas.openxmlformats.org/officeDocument/2006/relationships/video" Target="NULL" TargetMode="External"/><Relationship Id="rId7" Type="http://schemas.openxmlformats.org/officeDocument/2006/relationships/image" Target="../media/image20.png"/><Relationship Id="rId12" Type="http://schemas.openxmlformats.org/officeDocument/2006/relationships/image" Target="../media/image2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23.xml"/><Relationship Id="rId10" Type="http://schemas.openxmlformats.org/officeDocument/2006/relationships/image" Target="../media/image23.png"/><Relationship Id="rId4" Type="http://schemas.microsoft.com/office/2007/relationships/media" Target="../media/media4.mp4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/>
        </p:nvSpPr>
        <p:spPr>
          <a:xfrm>
            <a:off x="2365375" y="1207770"/>
            <a:ext cx="731520" cy="481965"/>
          </a:xfrm>
          <a:custGeom>
            <a:avLst/>
            <a:gdLst>
              <a:gd name="connsiteX0" fmla="*/ 298 w 1800"/>
              <a:gd name="connsiteY0" fmla="*/ 0 h 1421"/>
              <a:gd name="connsiteX1" fmla="*/ 1597 w 1800"/>
              <a:gd name="connsiteY1" fmla="*/ 0 h 1421"/>
              <a:gd name="connsiteX2" fmla="*/ 1800 w 1800"/>
              <a:gd name="connsiteY2" fmla="*/ 203 h 1421"/>
              <a:gd name="connsiteX3" fmla="*/ 1800 w 1800"/>
              <a:gd name="connsiteY3" fmla="*/ 885 h 1421"/>
              <a:gd name="connsiteX4" fmla="*/ 0 w 1800"/>
              <a:gd name="connsiteY4" fmla="*/ 1058 h 1421"/>
              <a:gd name="connsiteX5" fmla="*/ 300 w 1800"/>
              <a:gd name="connsiteY5" fmla="*/ 1421 h 1421"/>
              <a:gd name="connsiteX6" fmla="*/ 95 w 1800"/>
              <a:gd name="connsiteY6" fmla="*/ 1216 h 1421"/>
              <a:gd name="connsiteX7" fmla="*/ 95 w 1800"/>
              <a:gd name="connsiteY7" fmla="*/ 203 h 1421"/>
              <a:gd name="connsiteX8" fmla="*/ 298 w 1800"/>
              <a:gd name="connsiteY8" fmla="*/ 0 h 1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00" h="1421">
                <a:moveTo>
                  <a:pt x="298" y="0"/>
                </a:moveTo>
                <a:lnTo>
                  <a:pt x="1597" y="0"/>
                </a:lnTo>
                <a:lnTo>
                  <a:pt x="1800" y="203"/>
                </a:lnTo>
                <a:lnTo>
                  <a:pt x="1800" y="885"/>
                </a:lnTo>
                <a:lnTo>
                  <a:pt x="0" y="1058"/>
                </a:lnTo>
                <a:lnTo>
                  <a:pt x="300" y="1421"/>
                </a:lnTo>
                <a:lnTo>
                  <a:pt x="95" y="1216"/>
                </a:lnTo>
                <a:lnTo>
                  <a:pt x="95" y="203"/>
                </a:lnTo>
                <a:cubicBezTo>
                  <a:pt x="95" y="91"/>
                  <a:pt x="186" y="0"/>
                  <a:pt x="298" y="0"/>
                </a:cubicBezTo>
                <a:close/>
              </a:path>
            </a:pathLst>
          </a:custGeom>
          <a:solidFill>
            <a:srgbClr val="09722C"/>
          </a:solidFill>
          <a:ln>
            <a:solidFill>
              <a:srgbClr val="0972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pic>
        <p:nvPicPr>
          <p:cNvPr id="8" name="图片 7" descr="19690631 -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2553335" y="3505835"/>
            <a:ext cx="2404110" cy="14192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3B50DDC-22D2-47EF-B74A-D2AC287B2A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6330" y="2465748"/>
            <a:ext cx="6779340" cy="19265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4333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B796A8-D875-BE8D-6B9B-E13114B37C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>
            <a:extLst>
              <a:ext uri="{FF2B5EF4-FFF2-40B4-BE49-F238E27FC236}">
                <a16:creationId xmlns:a16="http://schemas.microsoft.com/office/drawing/2014/main" id="{22B2AA0A-05D8-48F2-B456-BDEE644FA5B2}"/>
              </a:ext>
            </a:extLst>
          </p:cNvPr>
          <p:cNvGrpSpPr/>
          <p:nvPr/>
        </p:nvGrpSpPr>
        <p:grpSpPr>
          <a:xfrm>
            <a:off x="-144457" y="364973"/>
            <a:ext cx="1709642" cy="1009015"/>
            <a:chOff x="11295" y="1307"/>
            <a:chExt cx="3874" cy="4046"/>
          </a:xfrm>
        </p:grpSpPr>
        <p:pic>
          <p:nvPicPr>
            <p:cNvPr id="9" name="图片 8" descr="f7d30ea4b628d33971365e72821aa1c5">
              <a:extLst>
                <a:ext uri="{FF2B5EF4-FFF2-40B4-BE49-F238E27FC236}">
                  <a16:creationId xmlns:a16="http://schemas.microsoft.com/office/drawing/2014/main" id="{886F1ED4-2899-BAAD-E666-4B69871DF8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557D339D-5BC4-1F60-B9D2-3DFCD1C3DF5C}"/>
                </a:ext>
              </a:extLst>
            </p:cNvPr>
            <p:cNvSpPr txBox="1"/>
            <p:nvPr/>
          </p:nvSpPr>
          <p:spPr>
            <a:xfrm rot="20760000">
              <a:off x="12308" y="2233"/>
              <a:ext cx="2322" cy="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latin typeface="锐字工房洪荒之光中黑简1.0" panose="02010600030101010101" charset="-122"/>
                  <a:ea typeface="锐字工房洪荒之光中黑简1.0" panose="02010600030101010101" charset="-122"/>
                </a:rPr>
                <a:t>BÀI 1 </a:t>
              </a:r>
            </a:p>
          </p:txBody>
        </p:sp>
      </p:grp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7BD2A9D9-AC86-659C-AAA2-CC419CCEA720}"/>
              </a:ext>
            </a:extLst>
          </p:cNvPr>
          <p:cNvSpPr/>
          <p:nvPr/>
        </p:nvSpPr>
        <p:spPr>
          <a:xfrm>
            <a:off x="1476099" y="62457"/>
            <a:ext cx="10274913" cy="1688522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文本框 9">
            <a:extLst>
              <a:ext uri="{FF2B5EF4-FFF2-40B4-BE49-F238E27FC236}">
                <a16:creationId xmlns:a16="http://schemas.microsoft.com/office/drawing/2014/main" id="{E114D8B1-5D99-1F5B-58E8-AE810B27CAB8}"/>
              </a:ext>
            </a:extLst>
          </p:cNvPr>
          <p:cNvSpPr txBox="1"/>
          <p:nvPr/>
        </p:nvSpPr>
        <p:spPr>
          <a:xfrm>
            <a:off x="1565185" y="194733"/>
            <a:ext cx="100496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Xếp các từ in đậm trong đoạn thơ vào nhóm thích hợp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678927B-FE56-93BB-4C41-4A36595DAE10}"/>
              </a:ext>
            </a:extLst>
          </p:cNvPr>
          <p:cNvCxnSpPr/>
          <p:nvPr/>
        </p:nvCxnSpPr>
        <p:spPr>
          <a:xfrm>
            <a:off x="1803286" y="824724"/>
            <a:ext cx="376093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2DBCE42-AF31-F053-DD18-4DA6F9736D0D}"/>
              </a:ext>
            </a:extLst>
          </p:cNvPr>
          <p:cNvCxnSpPr>
            <a:cxnSpLocks/>
          </p:cNvCxnSpPr>
          <p:nvPr/>
        </p:nvCxnSpPr>
        <p:spPr>
          <a:xfrm>
            <a:off x="6926359" y="817706"/>
            <a:ext cx="2139819" cy="701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8940096"/>
              </p:ext>
            </p:extLst>
          </p:nvPr>
        </p:nvGraphicFramePr>
        <p:xfrm>
          <a:off x="1367936" y="2571226"/>
          <a:ext cx="10185828" cy="3197276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5092914">
                  <a:extLst>
                    <a:ext uri="{9D8B030D-6E8A-4147-A177-3AD203B41FA5}">
                      <a16:colId xmlns:a16="http://schemas.microsoft.com/office/drawing/2014/main" val="540414440"/>
                    </a:ext>
                  </a:extLst>
                </a:gridCol>
                <a:gridCol w="5092914">
                  <a:extLst>
                    <a:ext uri="{9D8B030D-6E8A-4147-A177-3AD203B41FA5}">
                      <a16:colId xmlns:a16="http://schemas.microsoft.com/office/drawing/2014/main" val="1691743660"/>
                    </a:ext>
                  </a:extLst>
                </a:gridCol>
              </a:tblGrid>
              <a:tr h="911276">
                <a:tc>
                  <a:txBody>
                    <a:bodyPr/>
                    <a:lstStyle/>
                    <a:p>
                      <a:pPr algn="ctr"/>
                      <a:r>
                        <a:rPr lang="nl-NL" sz="4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Từ chỉ hoạt động</a:t>
                      </a:r>
                      <a:endParaRPr lang="en-US" sz="4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Từ</a:t>
                      </a:r>
                      <a:r>
                        <a:rPr lang="en-US" sz="4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chỉ</a:t>
                      </a:r>
                      <a:r>
                        <a:rPr lang="en-US" sz="4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đặc</a:t>
                      </a:r>
                      <a:r>
                        <a:rPr lang="en-US" sz="4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en-US" sz="4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4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4999656"/>
                  </a:ext>
                </a:extLst>
              </a:tr>
              <a:tr h="18288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vác</a:t>
                      </a:r>
                      <a:r>
                        <a:rPr lang="en-US" sz="4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4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đẩy</a:t>
                      </a:r>
                      <a:r>
                        <a:rPr lang="en-US" sz="4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quay,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</a:t>
                      </a:r>
                      <a:r>
                        <a:rPr lang="en-US" sz="4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về</a:t>
                      </a:r>
                      <a:r>
                        <a:rPr lang="en-US" sz="4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4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làm</a:t>
                      </a:r>
                      <a:endParaRPr lang="en-US" sz="48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4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4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dài, thẳng, rộng, khỏe.</a:t>
                      </a:r>
                      <a:endParaRPr lang="en-US" sz="48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4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85410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3806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564ed7d2ddea4"/>
          <p:cNvPicPr>
            <a:picLocks noChangeAspect="1"/>
          </p:cNvPicPr>
          <p:nvPr/>
        </p:nvPicPr>
        <p:blipFill>
          <a:blip r:embed="rId3"/>
          <a:srcRect t="61080" r="51656"/>
          <a:stretch>
            <a:fillRect/>
          </a:stretch>
        </p:blipFill>
        <p:spPr>
          <a:xfrm>
            <a:off x="415775" y="2894790"/>
            <a:ext cx="3927624" cy="406561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5206365" y="3941445"/>
            <a:ext cx="48387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>
                <a:solidFill>
                  <a:srgbClr val="2E7E38"/>
                </a:solidFill>
                <a:latin typeface="Times New Roman" pitchFamily="18" charset="0"/>
                <a:ea typeface="字体管家棉花糖" panose="00020600040101010101" charset="-122"/>
                <a:cs typeface="Times New Roman" pitchFamily="18" charset="0"/>
              </a:rPr>
              <a:t>CÂU KỂ</a:t>
            </a:r>
            <a:endParaRPr lang="zh-CN" altLang="en-US" sz="4800" b="1" dirty="0">
              <a:solidFill>
                <a:srgbClr val="2E7E38"/>
              </a:solidFill>
              <a:latin typeface="Times New Roman" pitchFamily="18" charset="0"/>
              <a:ea typeface="字体管家棉花糖" panose="00020600040101010101" charset="-122"/>
              <a:cs typeface="Times New Roman" pitchFamily="18" charset="0"/>
            </a:endParaRPr>
          </a:p>
          <a:p>
            <a:pPr algn="ctr"/>
            <a:endParaRPr lang="zh-CN" altLang="en-US" sz="2000" b="1" spc="300" dirty="0">
              <a:solidFill>
                <a:srgbClr val="2E7E38"/>
              </a:solidFill>
              <a:uFillTx/>
              <a:ea typeface="字体管家天蝎座" panose="00020600040101010101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5572125" y="504825"/>
            <a:ext cx="2858135" cy="2984500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4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98"/>
              <a:ext cx="2229" cy="1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0" dirty="0">
                  <a:latin typeface="锐字工房洪荒之光中黑简1.0" panose="02010600030101010101" charset="-122"/>
                  <a:ea typeface="锐字工房洪荒之光中黑简1.0" panose="02010600030101010101" charset="-122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503657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354964" y="240031"/>
            <a:ext cx="1649681" cy="1078815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3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1904" y="2364"/>
              <a:ext cx="2645" cy="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latin typeface="Times New Roman" panose="02020603050405020304" pitchFamily="18" charset="0"/>
                  <a:ea typeface="锐字工房洪荒之光中黑简1.0" panose="02010600030101010101" charset="-122"/>
                  <a:cs typeface="Times New Roman" panose="02020603050405020304" pitchFamily="18" charset="0"/>
                </a:rPr>
                <a:t>BÀI 2</a:t>
              </a:r>
            </a:p>
          </p:txBody>
        </p:sp>
      </p:grpSp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4"/>
          <a:srcRect r="3242"/>
          <a:stretch>
            <a:fillRect/>
          </a:stretch>
        </p:blipFill>
        <p:spPr>
          <a:xfrm>
            <a:off x="9330690" y="240030"/>
            <a:ext cx="2880360" cy="1807210"/>
          </a:xfrm>
          <a:prstGeom prst="rect">
            <a:avLst/>
          </a:prstGeom>
        </p:spPr>
      </p:pic>
      <p:sp>
        <p:nvSpPr>
          <p:cNvPr id="33" name="文本框 9">
            <a:extLst>
              <a:ext uri="{FF2B5EF4-FFF2-40B4-BE49-F238E27FC236}">
                <a16:creationId xmlns:a16="http://schemas.microsoft.com/office/drawing/2014/main" id="{D51492FD-4A56-3E99-6DAC-A70F4318CD20}"/>
              </a:ext>
            </a:extLst>
          </p:cNvPr>
          <p:cNvSpPr txBox="1"/>
          <p:nvPr/>
        </p:nvSpPr>
        <p:spPr>
          <a:xfrm>
            <a:off x="1825295" y="407553"/>
            <a:ext cx="77628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Tìm câu kể trong những </a:t>
            </a:r>
            <a:r>
              <a:rPr lang="nl-NL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câu dưới đây:</a:t>
            </a:r>
            <a:endParaRPr lang="en-US" sz="3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B71BF89-1EFB-C10B-779C-D8099D605C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9" b="18462"/>
          <a:stretch/>
        </p:blipFill>
        <p:spPr bwMode="auto">
          <a:xfrm>
            <a:off x="2221006" y="992328"/>
            <a:ext cx="8081636" cy="5764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4E6F134-E0AC-A192-B813-4D6299968D55}"/>
              </a:ext>
            </a:extLst>
          </p:cNvPr>
          <p:cNvCxnSpPr>
            <a:cxnSpLocks/>
          </p:cNvCxnSpPr>
          <p:nvPr/>
        </p:nvCxnSpPr>
        <p:spPr>
          <a:xfrm>
            <a:off x="2004645" y="962348"/>
            <a:ext cx="184782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2EDD4DF-34CA-32C4-674F-ED4F11F31606}"/>
              </a:ext>
            </a:extLst>
          </p:cNvPr>
          <p:cNvCxnSpPr>
            <a:cxnSpLocks/>
          </p:cNvCxnSpPr>
          <p:nvPr/>
        </p:nvCxnSpPr>
        <p:spPr>
          <a:xfrm>
            <a:off x="4017364" y="937843"/>
            <a:ext cx="284813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0">
            <a:extLst>
              <a:ext uri="{FF2B5EF4-FFF2-40B4-BE49-F238E27FC236}">
                <a16:creationId xmlns:a16="http://schemas.microsoft.com/office/drawing/2014/main" id="{AFD6A988-C1FA-CC18-6C77-F6096072C07C}"/>
              </a:ext>
            </a:extLst>
          </p:cNvPr>
          <p:cNvSpPr txBox="1"/>
          <p:nvPr/>
        </p:nvSpPr>
        <p:spPr>
          <a:xfrm>
            <a:off x="10698655" y="2047240"/>
            <a:ext cx="1493345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altLang="zh-CN" sz="2400">
                <a:latin typeface="锐字工房洪荒之光中黑简1.0" panose="02010600030101010101" charset="-122"/>
                <a:ea typeface="锐字工房洪荒之光中黑简1.0" panose="02010600030101010101" charset="-122"/>
              </a:rPr>
              <a:t>Làm SGK</a:t>
            </a:r>
            <a:endParaRPr lang="en-US" altLang="zh-CN" sz="2400" dirty="0">
              <a:latin typeface="锐字工房洪荒之光中黑简1.0" panose="02010600030101010101" charset="-122"/>
              <a:ea typeface="锐字工房洪荒之光中黑简1.0" panose="02010600030101010101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354964" y="240031"/>
            <a:ext cx="1649681" cy="1078815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2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1904" y="2364"/>
              <a:ext cx="2645" cy="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latin typeface="Times New Roman" panose="02020603050405020304" pitchFamily="18" charset="0"/>
                  <a:ea typeface="锐字工房洪荒之光中黑简1.0" panose="02010600030101010101" charset="-122"/>
                  <a:cs typeface="Times New Roman" panose="02020603050405020304" pitchFamily="18" charset="0"/>
                </a:rPr>
                <a:t>BÀI 2</a:t>
              </a:r>
            </a:p>
          </p:txBody>
        </p:sp>
      </p:grpSp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3"/>
          <a:srcRect r="3242"/>
          <a:stretch>
            <a:fillRect/>
          </a:stretch>
        </p:blipFill>
        <p:spPr>
          <a:xfrm>
            <a:off x="9330690" y="240030"/>
            <a:ext cx="2880360" cy="1807210"/>
          </a:xfrm>
          <a:prstGeom prst="rect">
            <a:avLst/>
          </a:prstGeom>
        </p:spPr>
      </p:pic>
      <p:sp>
        <p:nvSpPr>
          <p:cNvPr id="33" name="文本框 9">
            <a:extLst>
              <a:ext uri="{FF2B5EF4-FFF2-40B4-BE49-F238E27FC236}">
                <a16:creationId xmlns:a16="http://schemas.microsoft.com/office/drawing/2014/main" id="{D51492FD-4A56-3E99-6DAC-A70F4318CD20}"/>
              </a:ext>
            </a:extLst>
          </p:cNvPr>
          <p:cNvSpPr txBox="1"/>
          <p:nvPr/>
        </p:nvSpPr>
        <p:spPr>
          <a:xfrm>
            <a:off x="1825295" y="407553"/>
            <a:ext cx="77628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Tìm câu kể trong những </a:t>
            </a:r>
            <a:r>
              <a:rPr lang="nl-NL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câu dưới đây:</a:t>
            </a:r>
            <a:endParaRPr lang="en-US" sz="3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B71BF89-1EFB-C10B-779C-D8099D605C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9" b="18462"/>
          <a:stretch/>
        </p:blipFill>
        <p:spPr bwMode="auto">
          <a:xfrm>
            <a:off x="2221006" y="992328"/>
            <a:ext cx="8081636" cy="5764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4E6F134-E0AC-A192-B813-4D6299968D55}"/>
              </a:ext>
            </a:extLst>
          </p:cNvPr>
          <p:cNvCxnSpPr>
            <a:cxnSpLocks/>
          </p:cNvCxnSpPr>
          <p:nvPr/>
        </p:nvCxnSpPr>
        <p:spPr>
          <a:xfrm>
            <a:off x="2004645" y="962348"/>
            <a:ext cx="184782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2EDD4DF-34CA-32C4-674F-ED4F11F31606}"/>
              </a:ext>
            </a:extLst>
          </p:cNvPr>
          <p:cNvCxnSpPr>
            <a:cxnSpLocks/>
          </p:cNvCxnSpPr>
          <p:nvPr/>
        </p:nvCxnSpPr>
        <p:spPr>
          <a:xfrm>
            <a:off x="4017364" y="937843"/>
            <a:ext cx="284813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9AF66DDC-0500-0F2A-99C0-4E82643854D5}"/>
              </a:ext>
            </a:extLst>
          </p:cNvPr>
          <p:cNvSpPr/>
          <p:nvPr/>
        </p:nvSpPr>
        <p:spPr>
          <a:xfrm>
            <a:off x="2393004" y="2047240"/>
            <a:ext cx="709641" cy="6483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AF66DDC-0500-0F2A-99C0-4E82643854D5}"/>
              </a:ext>
            </a:extLst>
          </p:cNvPr>
          <p:cNvSpPr/>
          <p:nvPr/>
        </p:nvSpPr>
        <p:spPr>
          <a:xfrm>
            <a:off x="3102645" y="3226410"/>
            <a:ext cx="709641" cy="6483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AF66DDC-0500-0F2A-99C0-4E82643854D5}"/>
              </a:ext>
            </a:extLst>
          </p:cNvPr>
          <p:cNvSpPr/>
          <p:nvPr/>
        </p:nvSpPr>
        <p:spPr>
          <a:xfrm>
            <a:off x="2285521" y="4402262"/>
            <a:ext cx="709641" cy="6483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5927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564ed7d2ddea4"/>
          <p:cNvPicPr>
            <a:picLocks noChangeAspect="1"/>
          </p:cNvPicPr>
          <p:nvPr/>
        </p:nvPicPr>
        <p:blipFill>
          <a:blip r:embed="rId3"/>
          <a:srcRect t="61080" r="51656"/>
          <a:stretch>
            <a:fillRect/>
          </a:stretch>
        </p:blipFill>
        <p:spPr>
          <a:xfrm>
            <a:off x="0" y="2243605"/>
            <a:ext cx="4771390" cy="493903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345689" y="350196"/>
            <a:ext cx="11482138" cy="609520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CA11C7F5-125C-0EBC-9279-43F5F9E29B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1" t="3499" r="17053" b="81533"/>
          <a:stretch/>
        </p:blipFill>
        <p:spPr bwMode="auto">
          <a:xfrm>
            <a:off x="3129716" y="997831"/>
            <a:ext cx="8698111" cy="2015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B3FCE9C-ED01-EACC-70DD-C4EFCCB108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9" t="66914" r="16743" b="19193"/>
          <a:stretch/>
        </p:blipFill>
        <p:spPr bwMode="auto">
          <a:xfrm>
            <a:off x="466674" y="3813775"/>
            <a:ext cx="9300809" cy="1814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组合 11"/>
          <p:cNvGrpSpPr/>
          <p:nvPr/>
        </p:nvGrpSpPr>
        <p:grpSpPr>
          <a:xfrm>
            <a:off x="9116337" y="3660899"/>
            <a:ext cx="2711488" cy="2090880"/>
            <a:chOff x="11218" y="3594"/>
            <a:chExt cx="2212" cy="2589"/>
          </a:xfrm>
        </p:grpSpPr>
        <p:pic>
          <p:nvPicPr>
            <p:cNvPr id="16" name="图片 8" descr="f7d30ea4b628d33971365e72821aa1c5"/>
            <p:cNvPicPr>
              <a:picLocks noChangeAspect="1"/>
            </p:cNvPicPr>
            <p:nvPr/>
          </p:nvPicPr>
          <p:blipFill>
            <a:blip r:embed="rId5"/>
            <a:srcRect l="16885" t="7870" r="18795" b="24954"/>
            <a:stretch>
              <a:fillRect/>
            </a:stretch>
          </p:blipFill>
          <p:spPr>
            <a:xfrm>
              <a:off x="11218" y="3594"/>
              <a:ext cx="2212" cy="2589"/>
            </a:xfrm>
            <a:prstGeom prst="rect">
              <a:avLst/>
            </a:prstGeom>
          </p:spPr>
        </p:pic>
        <p:sp>
          <p:nvSpPr>
            <p:cNvPr id="17" name="文本框 10"/>
            <p:cNvSpPr txBox="1"/>
            <p:nvPr/>
          </p:nvSpPr>
          <p:spPr>
            <a:xfrm rot="20760000">
              <a:off x="11671" y="4372"/>
              <a:ext cx="1443" cy="7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err="1">
                  <a:latin typeface="Times New Roman" pitchFamily="18" charset="0"/>
                  <a:ea typeface="锐字工房洪荒之光中黑简1.0" panose="02010600030101010101" charset="-122"/>
                  <a:cs typeface="Times New Roman" pitchFamily="18" charset="0"/>
                </a:rPr>
                <a:t>Câu</a:t>
              </a:r>
              <a:r>
                <a:rPr lang="en-US" altLang="zh-CN" sz="3200" dirty="0">
                  <a:latin typeface="Times New Roman" pitchFamily="18" charset="0"/>
                  <a:ea typeface="锐字工房洪荒之光中黑简1.0" panose="02010600030101010101" charset="-122"/>
                  <a:cs typeface="Times New Roman" pitchFamily="18" charset="0"/>
                </a:rPr>
                <a:t> </a:t>
              </a:r>
              <a:r>
                <a:rPr lang="en-US" altLang="zh-CN" sz="3200" b="1" dirty="0" err="1">
                  <a:latin typeface="Times New Roman" pitchFamily="18" charset="0"/>
                  <a:ea typeface="锐字工房洪荒之光中黑简1.0" panose="02010600030101010101" charset="-122"/>
                  <a:cs typeface="Times New Roman" pitchFamily="18" charset="0"/>
                </a:rPr>
                <a:t>cảm</a:t>
              </a:r>
              <a:r>
                <a:rPr lang="en-US" altLang="zh-CN" sz="3200" b="1" dirty="0">
                  <a:latin typeface="Times New Roman" pitchFamily="18" charset="0"/>
                  <a:ea typeface="锐字工房洪荒之光中黑简1.0" panose="02010600030101010101" charset="-122"/>
                  <a:cs typeface="Times New Roman" pitchFamily="18" charset="0"/>
                </a:rPr>
                <a:t>  </a:t>
              </a: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796790" y="742228"/>
            <a:ext cx="2711488" cy="2090880"/>
            <a:chOff x="9892" y="2569"/>
            <a:chExt cx="2212" cy="2589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5"/>
            <a:srcRect l="16885" t="7870" r="18795" b="24954"/>
            <a:stretch>
              <a:fillRect/>
            </a:stretch>
          </p:blipFill>
          <p:spPr>
            <a:xfrm>
              <a:off x="9892" y="2569"/>
              <a:ext cx="2212" cy="2589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0345" y="3347"/>
              <a:ext cx="1443" cy="7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err="1">
                  <a:latin typeface="Times New Roman" pitchFamily="18" charset="0"/>
                  <a:ea typeface="锐字工房洪荒之光中黑简1.0" panose="02010600030101010101" charset="-122"/>
                  <a:cs typeface="Times New Roman" pitchFamily="18" charset="0"/>
                </a:rPr>
                <a:t>Câu</a:t>
              </a:r>
              <a:r>
                <a:rPr lang="en-US" altLang="zh-CN" sz="3200" b="1" dirty="0">
                  <a:latin typeface="Times New Roman" pitchFamily="18" charset="0"/>
                  <a:ea typeface="锐字工房洪荒之光中黑简1.0" panose="02010600030101010101" charset="-122"/>
                  <a:cs typeface="Times New Roman" pitchFamily="18" charset="0"/>
                </a:rPr>
                <a:t> </a:t>
              </a:r>
              <a:r>
                <a:rPr lang="en-US" altLang="zh-CN" sz="3200" b="1" dirty="0" err="1">
                  <a:latin typeface="Times New Roman" pitchFamily="18" charset="0"/>
                  <a:ea typeface="锐字工房洪荒之光中黑简1.0" panose="02010600030101010101" charset="-122"/>
                  <a:cs typeface="Times New Roman" pitchFamily="18" charset="0"/>
                </a:rPr>
                <a:t>hỏi</a:t>
              </a:r>
              <a:r>
                <a:rPr lang="en-US" altLang="zh-CN" sz="3200" b="1" dirty="0">
                  <a:latin typeface="Times New Roman" pitchFamily="18" charset="0"/>
                  <a:ea typeface="锐字工房洪荒之光中黑简1.0" panose="02010600030101010101" charset="-122"/>
                  <a:cs typeface="Times New Roman" pitchFamily="18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217125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7D33E4-7CD7-5E16-3865-7DF959D542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>
            <a:extLst>
              <a:ext uri="{FF2B5EF4-FFF2-40B4-BE49-F238E27FC236}">
                <a16:creationId xmlns:a16="http://schemas.microsoft.com/office/drawing/2014/main" id="{C39C08E3-6141-B23C-DD5E-0F2BC2A88A8B}"/>
              </a:ext>
            </a:extLst>
          </p:cNvPr>
          <p:cNvGrpSpPr/>
          <p:nvPr/>
        </p:nvGrpSpPr>
        <p:grpSpPr>
          <a:xfrm>
            <a:off x="-7593" y="299081"/>
            <a:ext cx="2212912" cy="1570060"/>
            <a:chOff x="11295" y="1307"/>
            <a:chExt cx="3874" cy="4046"/>
          </a:xfrm>
        </p:grpSpPr>
        <p:pic>
          <p:nvPicPr>
            <p:cNvPr id="9" name="图片 8" descr="f7d30ea4b628d33971365e72821aa1c5">
              <a:extLst>
                <a:ext uri="{FF2B5EF4-FFF2-40B4-BE49-F238E27FC236}">
                  <a16:creationId xmlns:a16="http://schemas.microsoft.com/office/drawing/2014/main" id="{DD06B17B-78E2-7ADB-A878-4C31FEE983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B90E5E5A-B463-8344-B56E-9F98C3B3CAF9}"/>
                </a:ext>
              </a:extLst>
            </p:cNvPr>
            <p:cNvSpPr txBox="1"/>
            <p:nvPr/>
          </p:nvSpPr>
          <p:spPr>
            <a:xfrm rot="20760000">
              <a:off x="12327" y="2576"/>
              <a:ext cx="2189" cy="15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锐字工房洪荒之光中黑简1.0" panose="02010600030101010101" charset="-122"/>
                  <a:cs typeface="Times New Roman" panose="02020603050405020304" pitchFamily="18" charset="0"/>
                </a:rPr>
                <a:t>Bài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锐字工房洪荒之光中黑简1.0" panose="02010600030101010101" charset="-122"/>
                  <a:cs typeface="Times New Roman" panose="02020603050405020304" pitchFamily="18" charset="0"/>
                </a:rPr>
                <a:t> 3</a:t>
              </a:r>
            </a:p>
          </p:txBody>
        </p:sp>
      </p:grpSp>
      <p:pic>
        <p:nvPicPr>
          <p:cNvPr id="30" name="图片 29" descr="8b0fccb2e21d61b25266c16d7d822443">
            <a:extLst>
              <a:ext uri="{FF2B5EF4-FFF2-40B4-BE49-F238E27FC236}">
                <a16:creationId xmlns:a16="http://schemas.microsoft.com/office/drawing/2014/main" id="{3274C80F-2AAC-C06F-D9B3-0C204D3A5F5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3242"/>
          <a:stretch>
            <a:fillRect/>
          </a:stretch>
        </p:blipFill>
        <p:spPr>
          <a:xfrm>
            <a:off x="9433562" y="-154429"/>
            <a:ext cx="2880360" cy="1807210"/>
          </a:xfrm>
          <a:prstGeom prst="rect">
            <a:avLst/>
          </a:prstGeom>
        </p:spPr>
      </p:pic>
      <p:pic>
        <p:nvPicPr>
          <p:cNvPr id="26" name="图片 25" descr="ea11243b2077ee3abef0a39733d4f91e">
            <a:extLst>
              <a:ext uri="{FF2B5EF4-FFF2-40B4-BE49-F238E27FC236}">
                <a16:creationId xmlns:a16="http://schemas.microsoft.com/office/drawing/2014/main" id="{DA3B61BE-9FE8-1715-6FE0-B9DDC89909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7135" y="5377180"/>
            <a:ext cx="10058400" cy="1485265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43C13261-EE5B-5C85-B290-153402777E88}"/>
              </a:ext>
            </a:extLst>
          </p:cNvPr>
          <p:cNvSpPr/>
          <p:nvPr/>
        </p:nvSpPr>
        <p:spPr>
          <a:xfrm>
            <a:off x="2205319" y="1438226"/>
            <a:ext cx="3667749" cy="851432"/>
          </a:xfrm>
          <a:prstGeom prst="roundRect">
            <a:avLst/>
          </a:prstGeom>
          <a:solidFill>
            <a:srgbClr val="F7AA89"/>
          </a:solidFill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thiệu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84D06B7D-D882-A090-015F-D5865C6A4E23}"/>
              </a:ext>
            </a:extLst>
          </p:cNvPr>
          <p:cNvSpPr/>
          <p:nvPr/>
        </p:nvSpPr>
        <p:spPr>
          <a:xfrm>
            <a:off x="6198203" y="1381996"/>
            <a:ext cx="3667749" cy="91440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CAF8BE9C-6E22-0A98-D060-3D5B1894A7AC}"/>
              </a:ext>
            </a:extLst>
          </p:cNvPr>
          <p:cNvSpPr/>
          <p:nvPr/>
        </p:nvSpPr>
        <p:spPr>
          <a:xfrm>
            <a:off x="4113622" y="2433457"/>
            <a:ext cx="3667749" cy="914400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326EA2B-3DAE-A22C-0A41-FCBB7E79BAF2}"/>
              </a:ext>
            </a:extLst>
          </p:cNvPr>
          <p:cNvSpPr txBox="1"/>
          <p:nvPr/>
        </p:nvSpPr>
        <p:spPr>
          <a:xfrm>
            <a:off x="2068987" y="678776"/>
            <a:ext cx="88047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Xếp các câu kể ở bài tập 2 vào nhóm thích hợp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891698E5-35DC-C8C8-FF98-CEA5B4DB7F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3" t="34778" r="16690" b="49038"/>
          <a:stretch/>
        </p:blipFill>
        <p:spPr bwMode="auto">
          <a:xfrm>
            <a:off x="158748" y="4995173"/>
            <a:ext cx="6013683" cy="1315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C3BCD4-9A3A-15F3-7CC1-29C2BD383D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51" r="15135" b="32433"/>
          <a:stretch/>
        </p:blipFill>
        <p:spPr bwMode="auto">
          <a:xfrm>
            <a:off x="5463599" y="4887554"/>
            <a:ext cx="6850323" cy="1506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B08B2B-1563-1485-C091-7C47433624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18" r="13716" b="67683"/>
          <a:stretch/>
        </p:blipFill>
        <p:spPr bwMode="auto">
          <a:xfrm>
            <a:off x="493374" y="3517999"/>
            <a:ext cx="7287997" cy="1315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0">
            <a:extLst>
              <a:ext uri="{FF2B5EF4-FFF2-40B4-BE49-F238E27FC236}">
                <a16:creationId xmlns:a16="http://schemas.microsoft.com/office/drawing/2014/main" id="{BEE2E5A3-A722-CE00-6F4A-4E42DF3B63A0}"/>
              </a:ext>
            </a:extLst>
          </p:cNvPr>
          <p:cNvSpPr txBox="1"/>
          <p:nvPr/>
        </p:nvSpPr>
        <p:spPr>
          <a:xfrm>
            <a:off x="8032077" y="3183654"/>
            <a:ext cx="3815445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altLang="zh-CN" sz="2400" dirty="0">
                <a:latin typeface="锐字工房洪荒之光中黑简1.0" panose="02010600030101010101" charset="-122"/>
                <a:ea typeface="锐字工房洪荒之光中黑简1.0" panose="02010600030101010101" charset="-122"/>
              </a:rPr>
              <a:t>Thảo luận nhóm đôi:</a:t>
            </a:r>
          </a:p>
          <a:p>
            <a:r>
              <a:rPr lang="vi-VN" altLang="zh-CN" sz="2400" dirty="0">
                <a:latin typeface="锐字工房洪荒之光中黑简1.0" panose="02010600030101010101" charset="-122"/>
                <a:ea typeface="锐字工房洪荒之光中黑简1.0" panose="02010600030101010101" charset="-122"/>
              </a:rPr>
              <a:t>- Xếp các câu kể vào nhóm.</a:t>
            </a:r>
          </a:p>
          <a:p>
            <a:r>
              <a:rPr lang="vi-VN" altLang="zh-CN" sz="2400" dirty="0">
                <a:latin typeface="锐字工房洪荒之光中黑简1.0" panose="02010600030101010101" charset="-122"/>
                <a:ea typeface="锐字工房洪荒之光中黑简1.0" panose="02010600030101010101" charset="-122"/>
              </a:rPr>
              <a:t>- Lý do xếp vào nhóm </a:t>
            </a:r>
            <a:r>
              <a:rPr lang="vi-VN" altLang="zh-CN" sz="2400" dirty="0" smtClean="0">
                <a:latin typeface="锐字工房洪荒之光中黑简1.0" panose="02010600030101010101" charset="-122"/>
                <a:ea typeface="锐字工房洪荒之光中黑简1.0" panose="02010600030101010101" charset="-122"/>
              </a:rPr>
              <a:t>đó</a:t>
            </a:r>
            <a:r>
              <a:rPr lang="en-US" altLang="zh-CN" sz="2400" dirty="0" smtClean="0">
                <a:latin typeface="锐字工房洪荒之光中黑简1.0" panose="02010600030101010101" charset="-122"/>
                <a:ea typeface="锐字工房洪荒之光中黑简1.0" panose="02010600030101010101" charset="-122"/>
              </a:rPr>
              <a:t>.</a:t>
            </a:r>
            <a:endParaRPr lang="en-US" altLang="zh-CN" sz="2400" dirty="0">
              <a:latin typeface="锐字工房洪荒之光中黑简1.0" panose="02010600030101010101" charset="-122"/>
              <a:ea typeface="锐字工房洪荒之光中黑简1.0" panose="02010600030101010101" charset="-122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275B6A6-1212-252E-0B4D-CB68C771D382}"/>
              </a:ext>
            </a:extLst>
          </p:cNvPr>
          <p:cNvCxnSpPr>
            <a:cxnSpLocks/>
          </p:cNvCxnSpPr>
          <p:nvPr/>
        </p:nvCxnSpPr>
        <p:spPr>
          <a:xfrm>
            <a:off x="2205319" y="1251538"/>
            <a:ext cx="247007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2103DAE-067F-2176-2C23-D728352085AE}"/>
              </a:ext>
            </a:extLst>
          </p:cNvPr>
          <p:cNvCxnSpPr>
            <a:cxnSpLocks/>
          </p:cNvCxnSpPr>
          <p:nvPr/>
        </p:nvCxnSpPr>
        <p:spPr>
          <a:xfrm>
            <a:off x="6839778" y="1243423"/>
            <a:ext cx="171960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30910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45" grpId="0" animBg="1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C49DEB-A5E7-77CF-6FB4-21C25AC976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>
            <a:extLst>
              <a:ext uri="{FF2B5EF4-FFF2-40B4-BE49-F238E27FC236}">
                <a16:creationId xmlns:a16="http://schemas.microsoft.com/office/drawing/2014/main" id="{EC06962A-A9DE-8332-1764-D9D106E1971E}"/>
              </a:ext>
            </a:extLst>
          </p:cNvPr>
          <p:cNvGrpSpPr/>
          <p:nvPr/>
        </p:nvGrpSpPr>
        <p:grpSpPr>
          <a:xfrm>
            <a:off x="-7593" y="299081"/>
            <a:ext cx="2212912" cy="1570060"/>
            <a:chOff x="11295" y="1307"/>
            <a:chExt cx="3874" cy="4046"/>
          </a:xfrm>
        </p:grpSpPr>
        <p:pic>
          <p:nvPicPr>
            <p:cNvPr id="9" name="图片 8" descr="f7d30ea4b628d33971365e72821aa1c5">
              <a:extLst>
                <a:ext uri="{FF2B5EF4-FFF2-40B4-BE49-F238E27FC236}">
                  <a16:creationId xmlns:a16="http://schemas.microsoft.com/office/drawing/2014/main" id="{9E92DEF6-9A94-86F4-18AD-0065314556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18E0D6DE-B964-7E02-4AF9-4D67B9C61557}"/>
                </a:ext>
              </a:extLst>
            </p:cNvPr>
            <p:cNvSpPr txBox="1"/>
            <p:nvPr/>
          </p:nvSpPr>
          <p:spPr>
            <a:xfrm rot="20760000">
              <a:off x="12327" y="2576"/>
              <a:ext cx="2189" cy="15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锐字工房洪荒之光中黑简1.0" panose="02010600030101010101" charset="-122"/>
                  <a:cs typeface="Times New Roman" panose="02020603050405020304" pitchFamily="18" charset="0"/>
                </a:rPr>
                <a:t>Bài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锐字工房洪荒之光中黑简1.0" panose="02010600030101010101" charset="-122"/>
                  <a:cs typeface="Times New Roman" panose="02020603050405020304" pitchFamily="18" charset="0"/>
                </a:rPr>
                <a:t> 3</a:t>
              </a:r>
            </a:p>
          </p:txBody>
        </p:sp>
      </p:grpSp>
      <p:pic>
        <p:nvPicPr>
          <p:cNvPr id="30" name="图片 29" descr="8b0fccb2e21d61b25266c16d7d822443">
            <a:extLst>
              <a:ext uri="{FF2B5EF4-FFF2-40B4-BE49-F238E27FC236}">
                <a16:creationId xmlns:a16="http://schemas.microsoft.com/office/drawing/2014/main" id="{F6B68E31-1A95-34F1-6C8A-5438FE2DAD3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3242"/>
          <a:stretch>
            <a:fillRect/>
          </a:stretch>
        </p:blipFill>
        <p:spPr>
          <a:xfrm>
            <a:off x="9433562" y="-154429"/>
            <a:ext cx="2880360" cy="1807210"/>
          </a:xfrm>
          <a:prstGeom prst="rect">
            <a:avLst/>
          </a:prstGeom>
        </p:spPr>
      </p:pic>
      <p:pic>
        <p:nvPicPr>
          <p:cNvPr id="26" name="图片 25" descr="ea11243b2077ee3abef0a39733d4f91e">
            <a:extLst>
              <a:ext uri="{FF2B5EF4-FFF2-40B4-BE49-F238E27FC236}">
                <a16:creationId xmlns:a16="http://schemas.microsoft.com/office/drawing/2014/main" id="{FDE9073B-7309-D369-D680-4DEDC726A1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7135" y="5377180"/>
            <a:ext cx="10058400" cy="1485265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08B07DE3-2ABB-1E36-D0BE-50AFFED7C52A}"/>
              </a:ext>
            </a:extLst>
          </p:cNvPr>
          <p:cNvSpPr/>
          <p:nvPr/>
        </p:nvSpPr>
        <p:spPr>
          <a:xfrm>
            <a:off x="599451" y="1900625"/>
            <a:ext cx="3667749" cy="851432"/>
          </a:xfrm>
          <a:prstGeom prst="roundRect">
            <a:avLst/>
          </a:prstGeom>
          <a:solidFill>
            <a:srgbClr val="F7AA89"/>
          </a:solidFill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thiệu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5000BD1B-0E7C-AB44-9BCD-5C8E04281013}"/>
              </a:ext>
            </a:extLst>
          </p:cNvPr>
          <p:cNvSpPr/>
          <p:nvPr/>
        </p:nvSpPr>
        <p:spPr>
          <a:xfrm>
            <a:off x="599451" y="3468755"/>
            <a:ext cx="3667749" cy="91440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4169132F-0301-2BC9-9AE3-A569B53BC29B}"/>
              </a:ext>
            </a:extLst>
          </p:cNvPr>
          <p:cNvSpPr/>
          <p:nvPr/>
        </p:nvSpPr>
        <p:spPr>
          <a:xfrm>
            <a:off x="599451" y="4938792"/>
            <a:ext cx="3667749" cy="914400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4BD7495-E0F3-9743-CA97-619B25F3427B}"/>
              </a:ext>
            </a:extLst>
          </p:cNvPr>
          <p:cNvSpPr txBox="1"/>
          <p:nvPr/>
        </p:nvSpPr>
        <p:spPr>
          <a:xfrm>
            <a:off x="2068987" y="678776"/>
            <a:ext cx="88047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Xếp các câu kể ở bài tập 2 vào nhóm thích hợp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C4F1B5A3-B4D8-27B8-FDB0-0162C97B86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3" t="34778" r="16690" b="49038"/>
          <a:stretch/>
        </p:blipFill>
        <p:spPr bwMode="auto">
          <a:xfrm>
            <a:off x="4267200" y="3227228"/>
            <a:ext cx="6013683" cy="1315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0F83944-E028-1FC5-FDC6-5203499AD1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51" r="15135" b="32433"/>
          <a:stretch/>
        </p:blipFill>
        <p:spPr bwMode="auto">
          <a:xfrm>
            <a:off x="4274419" y="4853053"/>
            <a:ext cx="6850323" cy="1506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B8F319-593B-0EF8-78E1-9EE69B5EC0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18" r="13716" b="67683"/>
          <a:stretch/>
        </p:blipFill>
        <p:spPr bwMode="auto">
          <a:xfrm>
            <a:off x="4415211" y="1709609"/>
            <a:ext cx="7287997" cy="1315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63A504F-6C0D-D4C1-7C96-E61E6BE75373}"/>
              </a:ext>
            </a:extLst>
          </p:cNvPr>
          <p:cNvCxnSpPr>
            <a:cxnSpLocks/>
          </p:cNvCxnSpPr>
          <p:nvPr/>
        </p:nvCxnSpPr>
        <p:spPr>
          <a:xfrm>
            <a:off x="2205319" y="1251538"/>
            <a:ext cx="247007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256EB41-7CD6-64DF-A50A-95B9529A650F}"/>
              </a:ext>
            </a:extLst>
          </p:cNvPr>
          <p:cNvCxnSpPr>
            <a:cxnSpLocks/>
          </p:cNvCxnSpPr>
          <p:nvPr/>
        </p:nvCxnSpPr>
        <p:spPr>
          <a:xfrm>
            <a:off x="6839778" y="1243423"/>
            <a:ext cx="171960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9AF66DDC-0500-0F2A-99C0-4E82643854D5}"/>
              </a:ext>
            </a:extLst>
          </p:cNvPr>
          <p:cNvSpPr/>
          <p:nvPr/>
        </p:nvSpPr>
        <p:spPr>
          <a:xfrm>
            <a:off x="8004748" y="1709609"/>
            <a:ext cx="389744" cy="6834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5431D88-F81D-B490-A4C9-CEA1451A5149}"/>
              </a:ext>
            </a:extLst>
          </p:cNvPr>
          <p:cNvSpPr/>
          <p:nvPr/>
        </p:nvSpPr>
        <p:spPr>
          <a:xfrm>
            <a:off x="6644905" y="3273671"/>
            <a:ext cx="1290043" cy="5858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1E35D4D-2911-EEFE-D5B9-4B350EEC2F66}"/>
              </a:ext>
            </a:extLst>
          </p:cNvPr>
          <p:cNvSpPr/>
          <p:nvPr/>
        </p:nvSpPr>
        <p:spPr>
          <a:xfrm>
            <a:off x="9756243" y="4969198"/>
            <a:ext cx="647845" cy="5858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148EED6-2ED1-3118-7A2E-4C46E5CD0D73}"/>
              </a:ext>
            </a:extLst>
          </p:cNvPr>
          <p:cNvSpPr/>
          <p:nvPr/>
        </p:nvSpPr>
        <p:spPr>
          <a:xfrm>
            <a:off x="5981660" y="5516178"/>
            <a:ext cx="1592838" cy="40798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6289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45" grpId="0" animBg="1"/>
      <p:bldP spid="4" grpId="0" animBg="1"/>
      <p:bldP spid="10" grpId="0" animBg="1"/>
      <p:bldP spid="13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564ed7d2ddea4"/>
          <p:cNvPicPr>
            <a:picLocks noChangeAspect="1"/>
          </p:cNvPicPr>
          <p:nvPr/>
        </p:nvPicPr>
        <p:blipFill>
          <a:blip r:embed="rId4"/>
          <a:srcRect t="61080" r="51656"/>
          <a:stretch>
            <a:fillRect/>
          </a:stretch>
        </p:blipFill>
        <p:spPr>
          <a:xfrm>
            <a:off x="-169526" y="4342670"/>
            <a:ext cx="2750801" cy="2847449"/>
          </a:xfrm>
          <a:prstGeom prst="rect">
            <a:avLst/>
          </a:prstGeom>
        </p:spPr>
      </p:pic>
      <p:pic>
        <p:nvPicPr>
          <p:cNvPr id="28" name="图片 4" descr="564ed7d2ddea4">
            <a:extLst>
              <a:ext uri="{FF2B5EF4-FFF2-40B4-BE49-F238E27FC236}">
                <a16:creationId xmlns:a16="http://schemas.microsoft.com/office/drawing/2014/main" id="{945FE4C5-1600-9F23-04C9-D5E2A104E5F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61080" r="51656"/>
          <a:stretch>
            <a:fillRect/>
          </a:stretch>
        </p:blipFill>
        <p:spPr>
          <a:xfrm>
            <a:off x="9441201" y="4342670"/>
            <a:ext cx="2750800" cy="2847448"/>
          </a:xfrm>
          <a:prstGeom prst="rect">
            <a:avLst/>
          </a:prstGeom>
        </p:spPr>
      </p:pic>
      <p:pic>
        <p:nvPicPr>
          <p:cNvPr id="3" name="Picture 17">
            <a:extLst>
              <a:ext uri="{FF2B5EF4-FFF2-40B4-BE49-F238E27FC236}">
                <a16:creationId xmlns:a16="http://schemas.microsoft.com/office/drawing/2014/main" id="{4C4297CC-839B-97B1-5B7D-95DDEAD5A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5713" y="3305184"/>
            <a:ext cx="2913062" cy="302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5">
            <a:extLst>
              <a:ext uri="{FF2B5EF4-FFF2-40B4-BE49-F238E27FC236}">
                <a16:creationId xmlns:a16="http://schemas.microsoft.com/office/drawing/2014/main" id="{064B1154-A7FC-3F26-592A-C3438C06C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5712" y="3259146"/>
            <a:ext cx="3251199" cy="219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3">
            <a:extLst>
              <a:ext uri="{FF2B5EF4-FFF2-40B4-BE49-F238E27FC236}">
                <a16:creationId xmlns:a16="http://schemas.microsoft.com/office/drawing/2014/main" id="{AB67B628-2EB1-2C54-7BF9-2C39FB23F6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5713" y="3240097"/>
            <a:ext cx="3251200" cy="79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A02EC2D0-AA17-6301-7DF3-93117077B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938" y="1350760"/>
            <a:ext cx="3175973" cy="2460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742F5478-CE11-4C1F-A6EE-5342E302A8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767" y="2292604"/>
            <a:ext cx="2681042" cy="2681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8">
            <a:extLst>
              <a:ext uri="{FF2B5EF4-FFF2-40B4-BE49-F238E27FC236}">
                <a16:creationId xmlns:a16="http://schemas.microsoft.com/office/drawing/2014/main" id="{BDB28B2D-9605-B73E-B4F1-A96E9925C4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39"/>
          <a:stretch/>
        </p:blipFill>
        <p:spPr bwMode="auto">
          <a:xfrm>
            <a:off x="5159407" y="5318531"/>
            <a:ext cx="2242399" cy="1511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4">
            <a:extLst>
              <a:ext uri="{FF2B5EF4-FFF2-40B4-BE49-F238E27FC236}">
                <a16:creationId xmlns:a16="http://schemas.microsoft.com/office/drawing/2014/main" id="{177AA15B-4452-C057-FB57-7647719C92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52"/>
          <a:stretch/>
        </p:blipFill>
        <p:spPr bwMode="auto">
          <a:xfrm>
            <a:off x="5506337" y="3055823"/>
            <a:ext cx="1895469" cy="1511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09404F00-18CC-092A-9EAE-ADEC8C88CC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44"/>
          <a:stretch/>
        </p:blipFill>
        <p:spPr bwMode="auto">
          <a:xfrm>
            <a:off x="5438775" y="1042039"/>
            <a:ext cx="1739030" cy="1446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6">
            <a:extLst>
              <a:ext uri="{FF2B5EF4-FFF2-40B4-BE49-F238E27FC236}">
                <a16:creationId xmlns:a16="http://schemas.microsoft.com/office/drawing/2014/main" id="{70499B36-4C51-27BA-D5D0-FDF842D0EC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13"/>
          <a:stretch/>
        </p:blipFill>
        <p:spPr bwMode="auto">
          <a:xfrm>
            <a:off x="5471682" y="4450415"/>
            <a:ext cx="1906621" cy="136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>
            <a:extLst>
              <a:ext uri="{FF2B5EF4-FFF2-40B4-BE49-F238E27FC236}">
                <a16:creationId xmlns:a16="http://schemas.microsoft.com/office/drawing/2014/main" id="{4C7ED3F6-6F12-A65B-7C96-0C444B96E8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0200" y="1138959"/>
            <a:ext cx="4675902" cy="1388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>
            <a:extLst>
              <a:ext uri="{FF2B5EF4-FFF2-40B4-BE49-F238E27FC236}">
                <a16:creationId xmlns:a16="http://schemas.microsoft.com/office/drawing/2014/main" id="{7A26CF0B-1D87-6041-480D-CF35517C2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5447">
            <a:off x="6744892" y="1955937"/>
            <a:ext cx="4446780" cy="1556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>
            <a:extLst>
              <a:ext uri="{FF2B5EF4-FFF2-40B4-BE49-F238E27FC236}">
                <a16:creationId xmlns:a16="http://schemas.microsoft.com/office/drawing/2014/main" id="{67A4E17F-83C8-E4C3-A7C4-C4FCE78853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1283">
            <a:off x="6842053" y="477625"/>
            <a:ext cx="3861566" cy="1246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c95d9be9ffa50fc92ed5552156a00c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3760" y="188260"/>
            <a:ext cx="10526651" cy="45213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75011" y="2331678"/>
            <a:ext cx="900952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2E7E38"/>
                </a:solidFill>
                <a:latin typeface="Times New Roman" pitchFamily="18" charset="0"/>
                <a:cs typeface="Times New Roman" pitchFamily="18" charset="0"/>
              </a:rPr>
              <a:t>TẠM BIỆT CÁC EM  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7" name="图片 71696" descr="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528" y="1298233"/>
            <a:ext cx="11582399" cy="459131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96" name="图片 71695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657" y="1866415"/>
            <a:ext cx="1687085" cy="97331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ounded Rectangle 1"/>
          <p:cNvSpPr/>
          <p:nvPr/>
        </p:nvSpPr>
        <p:spPr>
          <a:xfrm>
            <a:off x="4803322" y="688621"/>
            <a:ext cx="4038600" cy="8382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YÊU CẦU CẦN ĐẠT:</a:t>
            </a:r>
          </a:p>
        </p:txBody>
      </p:sp>
      <p:pic>
        <p:nvPicPr>
          <p:cNvPr id="71689" name="图片 71688" descr="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5744" y="1905000"/>
            <a:ext cx="7119270" cy="114055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90" name="图片 71689" descr="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90686" y="3041634"/>
            <a:ext cx="7377314" cy="118041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049454" y="2065104"/>
            <a:ext cx="60851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Phân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biệt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từ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chỉ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hoạt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động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từ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chỉ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đặc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điểm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15267" y="3163732"/>
            <a:ext cx="6382594" cy="770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Nhận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biết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được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câu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kể</a:t>
            </a: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. Nắm đươc các loại câu kể (câu giới thiệu, câu nêu hoạt động, câu nêu đặc điểm)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10" name="Flowchart: Connector 9"/>
          <p:cNvSpPr/>
          <p:nvPr/>
        </p:nvSpPr>
        <p:spPr>
          <a:xfrm>
            <a:off x="3158966" y="2032438"/>
            <a:ext cx="762000" cy="685800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1</a:t>
            </a:r>
          </a:p>
        </p:txBody>
      </p:sp>
      <p:sp>
        <p:nvSpPr>
          <p:cNvPr id="17" name="Flowchart: Connector 16"/>
          <p:cNvSpPr/>
          <p:nvPr/>
        </p:nvSpPr>
        <p:spPr>
          <a:xfrm>
            <a:off x="3120350" y="3168342"/>
            <a:ext cx="762000" cy="712362"/>
          </a:xfrm>
          <a:prstGeom prst="flowChartConnector">
            <a:avLst/>
          </a:prstGeom>
          <a:solidFill>
            <a:srgbClr val="F1C9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2469203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D607FA-5F91-4836-B17D-4523BE9535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A4CE815-7A38-42CB-92B5-4AA610CBF76A}"/>
              </a:ext>
            </a:extLst>
          </p:cNvPr>
          <p:cNvSpPr/>
          <p:nvPr/>
        </p:nvSpPr>
        <p:spPr>
          <a:xfrm>
            <a:off x="4921037" y="5105400"/>
            <a:ext cx="2349925" cy="909431"/>
          </a:xfrm>
          <a:prstGeom prst="roundRect">
            <a:avLst/>
          </a:prstGeom>
          <a:solidFill>
            <a:schemeClr val="accent4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BẮT ĐẦU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F04706F-B77F-46B3-88CF-5C4FFB438F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1000"/>
            <a:ext cx="6002236" cy="6858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17BA04B-1F65-44F1-B88A-4426346067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3400" y="953625"/>
            <a:ext cx="3731075" cy="460897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11D8D22-3F2C-4761-B8F3-4F7191283D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9400" y="762000"/>
            <a:ext cx="5657578" cy="5913633"/>
          </a:xfrm>
          <a:prstGeom prst="rect">
            <a:avLst/>
          </a:prstGeom>
        </p:spPr>
      </p:pic>
      <p:pic>
        <p:nvPicPr>
          <p:cNvPr id="8" name="NhacnenTroCHoi">
            <a:hlinkClick r:id="" action="ppaction://media"/>
            <a:extLst>
              <a:ext uri="{FF2B5EF4-FFF2-40B4-BE49-F238E27FC236}">
                <a16:creationId xmlns:a16="http://schemas.microsoft.com/office/drawing/2014/main" id="{19082BFF-E186-4430-BAAA-31FA294EF5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676400" y="539366"/>
            <a:ext cx="828517" cy="8285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F51517-5DB5-4EBA-B3A5-7D1FB106CC0B}"/>
              </a:ext>
            </a:extLst>
          </p:cNvPr>
          <p:cNvSpPr txBox="1"/>
          <p:nvPr/>
        </p:nvSpPr>
        <p:spPr>
          <a:xfrm>
            <a:off x="-1753067" y="1600200"/>
            <a:ext cx="96981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Nhạc nền</a:t>
            </a:r>
          </a:p>
        </p:txBody>
      </p:sp>
    </p:spTree>
    <p:extLst>
      <p:ext uri="{BB962C8B-B14F-4D97-AF65-F5344CB8AC3E}">
        <p14:creationId xmlns:p14="http://schemas.microsoft.com/office/powerpoint/2010/main" val="1041699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1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2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9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5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6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9000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9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0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7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999" showWhenStopped="0">
                    <p:cTn id="4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7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999" showWhenStopped="0">
                    <p:cTn id="4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5" grpId="0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BA1CEB-275A-45CF-B8DD-210F781EBC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D34E809-AB9A-437B-B6CF-573B0B77E85E}"/>
              </a:ext>
            </a:extLst>
          </p:cNvPr>
          <p:cNvGrpSpPr/>
          <p:nvPr/>
        </p:nvGrpSpPr>
        <p:grpSpPr>
          <a:xfrm>
            <a:off x="1109454" y="556475"/>
            <a:ext cx="9973091" cy="5920525"/>
            <a:chOff x="-113416" y="656520"/>
            <a:chExt cx="7468320" cy="443356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C474D3F-451B-475C-8B19-C08513913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13416" y="1051488"/>
              <a:ext cx="7468320" cy="40386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05D82F-8B5E-4BF3-80FC-7B0F66B37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04448" y="656520"/>
              <a:ext cx="4432594" cy="100983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0B39681-866C-49F7-836F-90D32E53ABF1}"/>
                </a:ext>
              </a:extLst>
            </p:cNvPr>
            <p:cNvSpPr txBox="1"/>
            <p:nvPr/>
          </p:nvSpPr>
          <p:spPr>
            <a:xfrm>
              <a:off x="2642878" y="810427"/>
              <a:ext cx="2308906" cy="622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CÁCH CHƠI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8EAEFF3-BD07-4FCB-9B8F-65D3150A9F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53868">
            <a:off x="3372419" y="4631889"/>
            <a:ext cx="2467586" cy="2819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708E03-D803-4580-90D8-56C146AB48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0" y="5251688"/>
            <a:ext cx="1533886" cy="18948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4CCB74-0DDF-476F-A51D-022647DF1A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814567">
            <a:off x="6545974" y="4831819"/>
            <a:ext cx="2325893" cy="24311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89332A6-42DB-43A3-89FC-8A5654C7FEBA}"/>
              </a:ext>
            </a:extLst>
          </p:cNvPr>
          <p:cNvSpPr txBox="1"/>
          <p:nvPr/>
        </p:nvSpPr>
        <p:spPr>
          <a:xfrm>
            <a:off x="2122913" y="2133600"/>
            <a:ext cx="7922232" cy="278108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Trò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chơi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sẽ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lang="en-US" sz="3600" dirty="0">
                <a:solidFill>
                  <a:srgbClr val="FF0000"/>
                </a:solidFill>
                <a:latin typeface="#9Slide02 Noi dung dai"/>
              </a:rPr>
              <a:t>2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trắc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nghiệm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trả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hãy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đưa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ra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kí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hiệu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KÉO - BÚA - BAO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chứa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/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mà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tìm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trước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lớp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87806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62000" y="990600"/>
              <a:ext cx="1375761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CÂU 1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324550" y="513217"/>
            <a:ext cx="8262664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“Mỗi</a:t>
            </a:r>
            <a:r>
              <a:rPr kumimoji="0" lang="pt-BR" sz="4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buổi sáng, em thường tập thể dục.” </a:t>
            </a:r>
            <a:r>
              <a:rPr kumimoji="0" lang="pt-BR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thuộc loại câu: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Câu</a:t>
              </a:r>
              <a:r>
                <a:rPr lang="en-US" sz="34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4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khiến</a:t>
              </a:r>
              <a:endPara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Câu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34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kể</a:t>
              </a:r>
              <a:endPara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Câu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hỏi</a:t>
              </a:r>
              <a:endPara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5" name="Picture 34">
            <a:hlinkClick r:id="" action="ppaction://media"/>
            <a:extLst>
              <a:ext uri="{FF2B5EF4-FFF2-40B4-BE49-F238E27FC236}">
                <a16:creationId xmlns:a16="http://schemas.microsoft.com/office/drawing/2014/main" id="{BBA87F3A-F0EA-4F3C-9195-80646DE0953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rcRect/>
          <a:stretch>
            <a:fillRect/>
          </a:stretch>
        </p:blipFill>
        <p:spPr>
          <a:xfrm>
            <a:off x="2525822" y="7451500"/>
            <a:ext cx="7140357" cy="3902403"/>
          </a:xfrm>
          <a:custGeom>
            <a:avLst/>
            <a:gdLst>
              <a:gd name="connsiteX0" fmla="*/ 375384 w 7140357"/>
              <a:gd name="connsiteY0" fmla="*/ 0 h 3902403"/>
              <a:gd name="connsiteX1" fmla="*/ 6764973 w 7140357"/>
              <a:gd name="connsiteY1" fmla="*/ 0 h 3902403"/>
              <a:gd name="connsiteX2" fmla="*/ 6777079 w 7140357"/>
              <a:gd name="connsiteY2" fmla="*/ 1221 h 3902403"/>
              <a:gd name="connsiteX3" fmla="*/ 7140357 w 7140357"/>
              <a:gd name="connsiteY3" fmla="*/ 446948 h 3902403"/>
              <a:gd name="connsiteX4" fmla="*/ 7140357 w 7140357"/>
              <a:gd name="connsiteY4" fmla="*/ 3455454 h 3902403"/>
              <a:gd name="connsiteX5" fmla="*/ 6777079 w 7140357"/>
              <a:gd name="connsiteY5" fmla="*/ 3901182 h 3902403"/>
              <a:gd name="connsiteX6" fmla="*/ 6764963 w 7140357"/>
              <a:gd name="connsiteY6" fmla="*/ 3902403 h 3902403"/>
              <a:gd name="connsiteX7" fmla="*/ 375393 w 7140357"/>
              <a:gd name="connsiteY7" fmla="*/ 3902403 h 3902403"/>
              <a:gd name="connsiteX8" fmla="*/ 363277 w 7140357"/>
              <a:gd name="connsiteY8" fmla="*/ 3901182 h 3902403"/>
              <a:gd name="connsiteX9" fmla="*/ 9242 w 7140357"/>
              <a:gd name="connsiteY9" fmla="*/ 3547147 h 3902403"/>
              <a:gd name="connsiteX10" fmla="*/ 0 w 7140357"/>
              <a:gd name="connsiteY10" fmla="*/ 3455465 h 3902403"/>
              <a:gd name="connsiteX11" fmla="*/ 0 w 7140357"/>
              <a:gd name="connsiteY11" fmla="*/ 446938 h 3902403"/>
              <a:gd name="connsiteX12" fmla="*/ 9242 w 7140357"/>
              <a:gd name="connsiteY12" fmla="*/ 355256 h 3902403"/>
              <a:gd name="connsiteX13" fmla="*/ 363277 w 7140357"/>
              <a:gd name="connsiteY13" fmla="*/ 1221 h 390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40357" h="3902403">
                <a:moveTo>
                  <a:pt x="375384" y="0"/>
                </a:moveTo>
                <a:lnTo>
                  <a:pt x="6764973" y="0"/>
                </a:lnTo>
                <a:lnTo>
                  <a:pt x="6777079" y="1221"/>
                </a:lnTo>
                <a:cubicBezTo>
                  <a:pt x="6984401" y="43645"/>
                  <a:pt x="7140357" y="227083"/>
                  <a:pt x="7140357" y="446948"/>
                </a:cubicBezTo>
                <a:lnTo>
                  <a:pt x="7140357" y="3455454"/>
                </a:lnTo>
                <a:cubicBezTo>
                  <a:pt x="7140357" y="3675319"/>
                  <a:pt x="6984401" y="3858757"/>
                  <a:pt x="6777079" y="3901182"/>
                </a:cubicBezTo>
                <a:lnTo>
                  <a:pt x="6764963" y="3902403"/>
                </a:lnTo>
                <a:lnTo>
                  <a:pt x="375393" y="3902403"/>
                </a:lnTo>
                <a:lnTo>
                  <a:pt x="363277" y="3901182"/>
                </a:lnTo>
                <a:cubicBezTo>
                  <a:pt x="185572" y="3864818"/>
                  <a:pt x="45606" y="3724852"/>
                  <a:pt x="9242" y="3547147"/>
                </a:cubicBezTo>
                <a:lnTo>
                  <a:pt x="0" y="3455465"/>
                </a:lnTo>
                <a:lnTo>
                  <a:pt x="0" y="446938"/>
                </a:lnTo>
                <a:lnTo>
                  <a:pt x="9242" y="355256"/>
                </a:lnTo>
                <a:cubicBezTo>
                  <a:pt x="45606" y="177550"/>
                  <a:pt x="185572" y="37584"/>
                  <a:pt x="363277" y="1221"/>
                </a:cubicBezTo>
                <a:close/>
              </a:path>
            </a:pathLst>
          </a:cu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A56EB6E-A615-4151-A298-FEC429764D54}"/>
              </a:ext>
            </a:extLst>
          </p:cNvPr>
          <p:cNvSpPr/>
          <p:nvPr/>
        </p:nvSpPr>
        <p:spPr>
          <a:xfrm>
            <a:off x="-445979" y="-6944472"/>
            <a:ext cx="7140358" cy="39184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C048444-1D57-4ABD-9723-69BD54F5CC3E}"/>
              </a:ext>
            </a:extLst>
          </p:cNvPr>
          <p:cNvSpPr/>
          <p:nvPr/>
        </p:nvSpPr>
        <p:spPr>
          <a:xfrm>
            <a:off x="327242" y="-8296719"/>
            <a:ext cx="7140358" cy="3918448"/>
          </a:xfrm>
          <a:prstGeom prst="roundRect">
            <a:avLst>
              <a:gd name="adj" fmla="val 116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35455" y="9192881"/>
            <a:ext cx="5921091" cy="151176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F8D9E7C-7B6B-4A69-ACEB-CD4DAA582DE4}"/>
              </a:ext>
            </a:extLst>
          </p:cNvPr>
          <p:cNvSpPr txBox="1"/>
          <p:nvPr/>
        </p:nvSpPr>
        <p:spPr>
          <a:xfrm>
            <a:off x="-2039364" y="3332202"/>
            <a:ext cx="1593385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Âm thanh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kiểm tra đáp án</a:t>
            </a:r>
          </a:p>
        </p:txBody>
      </p:sp>
    </p:spTree>
    <p:extLst>
      <p:ext uri="{BB962C8B-B14F-4D97-AF65-F5344CB8AC3E}">
        <p14:creationId xmlns:p14="http://schemas.microsoft.com/office/powerpoint/2010/main" val="965990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41962" y="990600"/>
              <a:ext cx="1415837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CÂU 2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348280" y="432955"/>
            <a:ext cx="8238640" cy="141577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 từ chỉ đặc điểm: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“nâu</a:t>
            </a:r>
            <a:r>
              <a:rPr kumimoji="0" lang="pt-BR" sz="44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sẫm</a:t>
            </a:r>
            <a:r>
              <a:rPr kumimoji="0" lang="pt-BR" sz="4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học sinh, chạy nhảy</a:t>
            </a:r>
            <a:r>
              <a:rPr kumimoji="0" lang="pt-BR" sz="4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” 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4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#9Slide02 Tieu de dai"/>
                </a:rPr>
                <a:t>n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âu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sẫm</a:t>
              </a:r>
              <a:endPara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học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sinh</a:t>
              </a:r>
              <a:endPara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28" name="Picture 27">
            <a:hlinkClick r:id="" action="ppaction://media"/>
            <a:extLst>
              <a:ext uri="{FF2B5EF4-FFF2-40B4-BE49-F238E27FC236}">
                <a16:creationId xmlns:a16="http://schemas.microsoft.com/office/drawing/2014/main" id="{769C2967-327D-4BCC-9E9A-DE3AC025031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61"/>
                </p14:media>
              </p:ext>
            </p:extLst>
          </p:nvPr>
        </p:nvPicPr>
        <p:blipFill>
          <a:blip r:embed="rId12"/>
          <a:srcRect l="205" r="205"/>
          <a:stretch>
            <a:fillRect/>
          </a:stretch>
        </p:blipFill>
        <p:spPr>
          <a:xfrm>
            <a:off x="2525821" y="7443477"/>
            <a:ext cx="7140358" cy="3918448"/>
          </a:xfrm>
          <a:custGeom>
            <a:avLst/>
            <a:gdLst>
              <a:gd name="connsiteX0" fmla="*/ 454971 w 7140358"/>
              <a:gd name="connsiteY0" fmla="*/ 0 h 3918448"/>
              <a:gd name="connsiteX1" fmla="*/ 6685387 w 7140358"/>
              <a:gd name="connsiteY1" fmla="*/ 0 h 3918448"/>
              <a:gd name="connsiteX2" fmla="*/ 7140358 w 7140358"/>
              <a:gd name="connsiteY2" fmla="*/ 454971 h 3918448"/>
              <a:gd name="connsiteX3" fmla="*/ 7140358 w 7140358"/>
              <a:gd name="connsiteY3" fmla="*/ 3463477 h 3918448"/>
              <a:gd name="connsiteX4" fmla="*/ 6685387 w 7140358"/>
              <a:gd name="connsiteY4" fmla="*/ 3918448 h 3918448"/>
              <a:gd name="connsiteX5" fmla="*/ 454971 w 7140358"/>
              <a:gd name="connsiteY5" fmla="*/ 3918448 h 3918448"/>
              <a:gd name="connsiteX6" fmla="*/ 0 w 7140358"/>
              <a:gd name="connsiteY6" fmla="*/ 3463477 h 3918448"/>
              <a:gd name="connsiteX7" fmla="*/ 0 w 7140358"/>
              <a:gd name="connsiteY7" fmla="*/ 454971 h 3918448"/>
              <a:gd name="connsiteX8" fmla="*/ 454971 w 7140358"/>
              <a:gd name="connsiteY8" fmla="*/ 0 h 391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40358" h="3918448">
                <a:moveTo>
                  <a:pt x="454971" y="0"/>
                </a:moveTo>
                <a:lnTo>
                  <a:pt x="6685387" y="0"/>
                </a:lnTo>
                <a:cubicBezTo>
                  <a:pt x="6936661" y="0"/>
                  <a:pt x="7140358" y="203697"/>
                  <a:pt x="7140358" y="454971"/>
                </a:cubicBezTo>
                <a:lnTo>
                  <a:pt x="7140358" y="3463477"/>
                </a:lnTo>
                <a:cubicBezTo>
                  <a:pt x="7140358" y="3714751"/>
                  <a:pt x="6936661" y="3918448"/>
                  <a:pt x="6685387" y="3918448"/>
                </a:cubicBezTo>
                <a:lnTo>
                  <a:pt x="454971" y="3918448"/>
                </a:lnTo>
                <a:cubicBezTo>
                  <a:pt x="203697" y="3918448"/>
                  <a:pt x="0" y="3714751"/>
                  <a:pt x="0" y="3463477"/>
                </a:cubicBezTo>
                <a:lnTo>
                  <a:pt x="0" y="454971"/>
                </a:lnTo>
                <a:cubicBezTo>
                  <a:pt x="0" y="203697"/>
                  <a:pt x="203697" y="0"/>
                  <a:pt x="454971" y="0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2209" y="9192881"/>
            <a:ext cx="5767582" cy="151176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371196" y="5880726"/>
            <a:ext cx="22878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rPr>
              <a:t>chạy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rPr>
              <a:t>nhảy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#9Slide02 Tieu de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0404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3389586-249A-03A9-5EB6-1C17D7070C49}"/>
              </a:ext>
            </a:extLst>
          </p:cNvPr>
          <p:cNvSpPr txBox="1"/>
          <p:nvPr/>
        </p:nvSpPr>
        <p:spPr>
          <a:xfrm>
            <a:off x="1677551" y="865168"/>
            <a:ext cx="9349611" cy="186204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latin typeface="HP001 5 hàng" panose="020B0603050302020204" pitchFamily="34" charset="0"/>
              </a:rPr>
              <a:t>Luyện</a:t>
            </a:r>
            <a:r>
              <a:rPr lang="en-US" sz="4000" b="1" dirty="0">
                <a:latin typeface="HP001 5 hàng" panose="020B0603050302020204" pitchFamily="34" charset="0"/>
              </a:rPr>
              <a:t> </a:t>
            </a:r>
            <a:r>
              <a:rPr lang="en-US" sz="4000" b="1" dirty="0" err="1">
                <a:latin typeface="HP001 5 hàng" panose="020B0603050302020204" pitchFamily="34" charset="0"/>
              </a:rPr>
              <a:t>tập</a:t>
            </a:r>
            <a:r>
              <a:rPr lang="en-US" sz="4000" b="1" dirty="0">
                <a:latin typeface="HP001 5 hàng" panose="020B06030503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000" b="1" dirty="0" err="1">
                <a:latin typeface="HP001 5 hàng" panose="020B0603050302020204" pitchFamily="34" charset="0"/>
              </a:rPr>
              <a:t>Từ</a:t>
            </a:r>
            <a:r>
              <a:rPr lang="en-US" sz="4000" b="1" dirty="0">
                <a:latin typeface="HP001 5 hàng" panose="020B0603050302020204" pitchFamily="34" charset="0"/>
              </a:rPr>
              <a:t> </a:t>
            </a:r>
            <a:r>
              <a:rPr lang="en-US" sz="4000" b="1" dirty="0" err="1">
                <a:latin typeface="HP001 5 hàng" panose="020B0603050302020204" pitchFamily="34" charset="0"/>
              </a:rPr>
              <a:t>ngữ</a:t>
            </a:r>
            <a:r>
              <a:rPr lang="en-US" sz="4000" b="1" dirty="0">
                <a:latin typeface="HP001 5 hàng" panose="020B0603050302020204" pitchFamily="34" charset="0"/>
              </a:rPr>
              <a:t> </a:t>
            </a:r>
            <a:r>
              <a:rPr lang="en-US" sz="4000" b="1" dirty="0" err="1">
                <a:latin typeface="HP001 5 hàng" panose="020B0603050302020204" pitchFamily="34" charset="0"/>
              </a:rPr>
              <a:t>chỉ</a:t>
            </a:r>
            <a:r>
              <a:rPr lang="en-US" sz="4000" b="1" dirty="0">
                <a:latin typeface="HP001 5 hàng" panose="020B0603050302020204" pitchFamily="34" charset="0"/>
              </a:rPr>
              <a:t> </a:t>
            </a:r>
            <a:r>
              <a:rPr lang="en-US" sz="4000" b="1" dirty="0" err="1">
                <a:latin typeface="HP001 5 hàng" panose="020B0603050302020204" pitchFamily="34" charset="0"/>
              </a:rPr>
              <a:t>hoạt</a:t>
            </a:r>
            <a:r>
              <a:rPr lang="en-US" sz="4000" b="1" dirty="0">
                <a:latin typeface="HP001 5 hàng" panose="020B0603050302020204" pitchFamily="34" charset="0"/>
              </a:rPr>
              <a:t> </a:t>
            </a:r>
            <a:r>
              <a:rPr lang="en-US" sz="4000" b="1" dirty="0" err="1">
                <a:latin typeface="HP001 5 hàng" panose="020B0603050302020204" pitchFamily="34" charset="0"/>
              </a:rPr>
              <a:t>động</a:t>
            </a:r>
            <a:r>
              <a:rPr lang="en-US" sz="4000" b="1" dirty="0">
                <a:latin typeface="HP001 5 hàng" panose="020B0603050302020204" pitchFamily="34" charset="0"/>
              </a:rPr>
              <a:t>, </a:t>
            </a:r>
            <a:r>
              <a:rPr lang="en-US" sz="4000" b="1" dirty="0" err="1">
                <a:latin typeface="HP001 5 hàng" panose="020B0603050302020204" pitchFamily="34" charset="0"/>
              </a:rPr>
              <a:t>đặc</a:t>
            </a:r>
            <a:r>
              <a:rPr lang="en-US" sz="4000" b="1" dirty="0">
                <a:latin typeface="HP001 5 hàng" panose="020B0603050302020204" pitchFamily="34" charset="0"/>
              </a:rPr>
              <a:t> </a:t>
            </a:r>
            <a:r>
              <a:rPr lang="en-US" sz="4000" b="1" dirty="0" err="1">
                <a:latin typeface="HP001 5 hàng" panose="020B0603050302020204" pitchFamily="34" charset="0"/>
              </a:rPr>
              <a:t>điểm</a:t>
            </a:r>
            <a:r>
              <a:rPr lang="en-US" sz="4000" b="1" dirty="0">
                <a:latin typeface="HP001 5 hàng" panose="020B0603050302020204" pitchFamily="34" charset="0"/>
              </a:rPr>
              <a:t>. </a:t>
            </a:r>
            <a:r>
              <a:rPr lang="en-US" sz="4000" b="1" dirty="0" err="1">
                <a:latin typeface="HP001 5 hàng" panose="020B0603050302020204" pitchFamily="34" charset="0"/>
              </a:rPr>
              <a:t>Câu</a:t>
            </a:r>
            <a:r>
              <a:rPr lang="en-US" sz="4000" b="1" dirty="0">
                <a:latin typeface="HP001 5 hàng" panose="020B0603050302020204" pitchFamily="34" charset="0"/>
              </a:rPr>
              <a:t> </a:t>
            </a:r>
            <a:r>
              <a:rPr lang="en-US" sz="4000" b="1" dirty="0" err="1">
                <a:latin typeface="HP001 5 hàng" panose="020B0603050302020204" pitchFamily="34" charset="0"/>
              </a:rPr>
              <a:t>kể</a:t>
            </a:r>
            <a:r>
              <a:rPr lang="en-US" sz="4000" b="1" dirty="0">
                <a:latin typeface="HP001 5 hàng" panose="020B06030503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421655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564ed7d2ddea4"/>
          <p:cNvPicPr>
            <a:picLocks noChangeAspect="1"/>
          </p:cNvPicPr>
          <p:nvPr/>
        </p:nvPicPr>
        <p:blipFill>
          <a:blip r:embed="rId3"/>
          <a:srcRect t="61080" r="51656"/>
          <a:stretch>
            <a:fillRect/>
          </a:stretch>
        </p:blipFill>
        <p:spPr>
          <a:xfrm>
            <a:off x="246865" y="2433992"/>
            <a:ext cx="4273849" cy="4424008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5050004" y="444867"/>
            <a:ext cx="2858135" cy="2984500"/>
            <a:chOff x="12140" y="1391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4"/>
            <a:srcRect l="16885" t="7870" r="18795" b="24954"/>
            <a:stretch>
              <a:fillRect/>
            </a:stretch>
          </p:blipFill>
          <p:spPr>
            <a:xfrm>
              <a:off x="12140" y="1391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962" y="2358"/>
              <a:ext cx="2229" cy="1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0" dirty="0">
                  <a:latin typeface="锐字工房洪荒之光中黑简1.0" panose="02010600030101010101" charset="-122"/>
                  <a:ea typeface="锐字工房洪荒之光中黑简1.0" panose="02010600030101010101" charset="-122"/>
                </a:rPr>
                <a:t>1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426585" y="3845859"/>
            <a:ext cx="62100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2E7E38"/>
                </a:solidFill>
                <a:latin typeface="Times New Roman" pitchFamily="18" charset="0"/>
                <a:cs typeface="Times New Roman" pitchFamily="18" charset="0"/>
              </a:rPr>
              <a:t>TỪ NGỮ CHỈ HOẠT ĐỘNG, ĐẶC ĐIỂM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144457" y="364973"/>
            <a:ext cx="1709642" cy="1009015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4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08" y="2233"/>
              <a:ext cx="2322" cy="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latin typeface="锐字工房洪荒之光中黑简1.0" panose="02010600030101010101" charset="-122"/>
                  <a:ea typeface="锐字工房洪荒之光中黑简1.0" panose="02010600030101010101" charset="-122"/>
                </a:rPr>
                <a:t>BÀI 1 </a:t>
              </a:r>
            </a:p>
          </p:txBody>
        </p:sp>
      </p:grpSp>
      <p:pic>
        <p:nvPicPr>
          <p:cNvPr id="28" name="图片 3" descr="5c95d9be9ffa50fc92ed5552156a00c5">
            <a:extLst>
              <a:ext uri="{FF2B5EF4-FFF2-40B4-BE49-F238E27FC236}">
                <a16:creationId xmlns:a16="http://schemas.microsoft.com/office/drawing/2014/main" id="{386C6BBA-20D2-FA71-69E3-065F9509824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574898" y="1851626"/>
            <a:ext cx="7141415" cy="532632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86383" y="3685371"/>
            <a:ext cx="641329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vác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Lưng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thẳng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đẩy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cối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xay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Cối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quay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chong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chóng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图片 3" descr="5c95d9be9ffa50fc92ed5552156a00c5">
            <a:extLst>
              <a:ext uri="{FF2B5EF4-FFF2-40B4-BE49-F238E27FC236}">
                <a16:creationId xmlns:a16="http://schemas.microsoft.com/office/drawing/2014/main" id="{386C6BBA-20D2-FA71-69E3-065F9509824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049815" y="1559144"/>
            <a:ext cx="7529374" cy="56156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06437" y="3665291"/>
            <a:ext cx="56321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về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ghê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476100" y="62456"/>
            <a:ext cx="9144000" cy="1807209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文本框 9"/>
          <p:cNvSpPr txBox="1"/>
          <p:nvPr/>
        </p:nvSpPr>
        <p:spPr>
          <a:xfrm>
            <a:off x="1673349" y="140954"/>
            <a:ext cx="123041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Xếp các từ in đậm trong đoạn thơ vào nhóm thích hợp </a:t>
            </a:r>
          </a:p>
          <a:p>
            <a:r>
              <a:rPr lang="nl-NL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a. Từ chỉ hoạt động        </a:t>
            </a:r>
            <a:endParaRPr lang="en-US" sz="3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nl-NL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b. Từ chỉ đặc điểm</a:t>
            </a:r>
            <a:endParaRPr lang="en-US" sz="3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图片 29" descr="8b0fccb2e21d61b25266c16d7d822443"/>
          <p:cNvPicPr>
            <a:picLocks noChangeAspect="1"/>
          </p:cNvPicPr>
          <p:nvPr/>
        </p:nvPicPr>
        <p:blipFill>
          <a:blip r:embed="rId6"/>
          <a:srcRect r="3242"/>
          <a:stretch>
            <a:fillRect/>
          </a:stretch>
        </p:blipFill>
        <p:spPr>
          <a:xfrm>
            <a:off x="9978979" y="83041"/>
            <a:ext cx="2352636" cy="1476103"/>
          </a:xfrm>
          <a:prstGeom prst="rect">
            <a:avLst/>
          </a:prstGeom>
        </p:spPr>
      </p:pic>
      <p:sp>
        <p:nvSpPr>
          <p:cNvPr id="17" name="文本框 10"/>
          <p:cNvSpPr txBox="1"/>
          <p:nvPr/>
        </p:nvSpPr>
        <p:spPr>
          <a:xfrm>
            <a:off x="6688439" y="956476"/>
            <a:ext cx="3653853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 algn="ctr">
              <a:buFontTx/>
              <a:buChar char="-"/>
            </a:pPr>
            <a:r>
              <a:rPr lang="en-US" altLang="zh-CN" sz="2400" dirty="0" err="1" smtClean="0">
                <a:latin typeface="锐字工房洪荒之光中黑简1.0" panose="02010600030101010101" charset="-122"/>
                <a:ea typeface="锐字工房洪荒之光中黑简1.0" panose="02010600030101010101" charset="-122"/>
              </a:rPr>
              <a:t>Thảo</a:t>
            </a:r>
            <a:r>
              <a:rPr lang="en-US" altLang="zh-CN" sz="2400" dirty="0" smtClean="0">
                <a:latin typeface="锐字工房洪荒之光中黑简1.0" panose="02010600030101010101" charset="-122"/>
                <a:ea typeface="锐字工房洪荒之光中黑简1.0" panose="02010600030101010101" charset="-122"/>
              </a:rPr>
              <a:t> </a:t>
            </a:r>
            <a:r>
              <a:rPr lang="en-US" altLang="zh-CN" sz="2400" dirty="0" err="1" smtClean="0">
                <a:latin typeface="锐字工房洪荒之光中黑简1.0" panose="02010600030101010101" charset="-122"/>
                <a:ea typeface="锐字工房洪荒之光中黑简1.0" panose="02010600030101010101" charset="-122"/>
              </a:rPr>
              <a:t>luận</a:t>
            </a:r>
            <a:r>
              <a:rPr lang="en-US" altLang="zh-CN" sz="2400" dirty="0" smtClean="0">
                <a:latin typeface="锐字工房洪荒之光中黑简1.0" panose="02010600030101010101" charset="-122"/>
                <a:ea typeface="锐字工房洪荒之光中黑简1.0" panose="02010600030101010101" charset="-122"/>
              </a:rPr>
              <a:t> </a:t>
            </a:r>
            <a:r>
              <a:rPr lang="en-US" altLang="zh-CN" sz="2400" dirty="0" err="1" smtClean="0">
                <a:latin typeface="锐字工房洪荒之光中黑简1.0" panose="02010600030101010101" charset="-122"/>
                <a:ea typeface="锐字工房洪荒之光中黑简1.0" panose="02010600030101010101" charset="-122"/>
              </a:rPr>
              <a:t>nhóm</a:t>
            </a:r>
            <a:r>
              <a:rPr lang="en-US" altLang="zh-CN" sz="2400" dirty="0" smtClean="0">
                <a:latin typeface="锐字工房洪荒之光中黑简1.0" panose="02010600030101010101" charset="-122"/>
                <a:ea typeface="锐字工房洪荒之光中黑简1.0" panose="02010600030101010101" charset="-122"/>
              </a:rPr>
              <a:t> </a:t>
            </a:r>
            <a:r>
              <a:rPr lang="en-US" altLang="zh-CN" sz="2400" dirty="0" err="1" smtClean="0">
                <a:latin typeface="锐字工房洪荒之光中黑简1.0" panose="02010600030101010101" charset="-122"/>
                <a:ea typeface="锐字工房洪荒之光中黑简1.0" panose="02010600030101010101" charset="-122"/>
              </a:rPr>
              <a:t>đôi</a:t>
            </a:r>
            <a:endParaRPr lang="en-US" altLang="zh-CN" sz="2400" dirty="0">
              <a:latin typeface="锐字工房洪荒之光中黑简1.0" panose="02010600030101010101" charset="-122"/>
              <a:ea typeface="锐字工房洪荒之光中黑简1.0" panose="02010600030101010101" charset="-122"/>
            </a:endParaRPr>
          </a:p>
          <a:p>
            <a:pPr marL="342900" indent="-342900" algn="ctr">
              <a:buFontTx/>
              <a:buChar char="-"/>
            </a:pPr>
            <a:r>
              <a:rPr lang="en-US" altLang="zh-CN" sz="2400" dirty="0" smtClean="0">
                <a:latin typeface="锐字工房洪荒之光中黑简1.0" panose="02010600030101010101" charset="-122"/>
                <a:ea typeface="锐字工房洪荒之光中黑简1.0" panose="02010600030101010101" charset="-122"/>
              </a:rPr>
              <a:t> </a:t>
            </a:r>
            <a:r>
              <a:rPr lang="en-US" altLang="zh-CN" sz="2400" dirty="0" err="1" smtClean="0">
                <a:latin typeface="锐字工房洪荒之光中黑简1.0" panose="02010600030101010101" charset="-122"/>
                <a:ea typeface="锐字工房洪荒之光中黑简1.0" panose="02010600030101010101" charset="-122"/>
              </a:rPr>
              <a:t>Làm</a:t>
            </a:r>
            <a:r>
              <a:rPr lang="en-US" altLang="zh-CN" sz="2400" dirty="0" smtClean="0">
                <a:latin typeface="锐字工房洪荒之光中黑简1.0" panose="02010600030101010101" charset="-122"/>
                <a:ea typeface="锐字工房洪荒之光中黑简1.0" panose="02010600030101010101" charset="-122"/>
              </a:rPr>
              <a:t> </a:t>
            </a:r>
            <a:r>
              <a:rPr lang="en-US" altLang="zh-CN" sz="2400" dirty="0" err="1" smtClean="0">
                <a:latin typeface="锐字工房洪荒之光中黑简1.0" panose="02010600030101010101" charset="-122"/>
                <a:ea typeface="锐字工房洪荒之光中黑简1.0" panose="02010600030101010101" charset="-122"/>
              </a:rPr>
              <a:t>vở</a:t>
            </a:r>
            <a:endParaRPr lang="en-US" altLang="zh-CN" sz="2400" dirty="0">
              <a:latin typeface="锐字工房洪荒之光中黑简1.0" panose="02010600030101010101" charset="-122"/>
              <a:ea typeface="锐字工房洪荒之光中黑简1.0" panose="02010600030101010101" charset="-122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3A0F14B-2947-FCE6-5A86-96477E05BCC0}"/>
              </a:ext>
            </a:extLst>
          </p:cNvPr>
          <p:cNvCxnSpPr/>
          <p:nvPr/>
        </p:nvCxnSpPr>
        <p:spPr>
          <a:xfrm>
            <a:off x="1783830" y="707407"/>
            <a:ext cx="315782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A6A36A1-768D-DB63-4867-7482FE537316}"/>
              </a:ext>
            </a:extLst>
          </p:cNvPr>
          <p:cNvCxnSpPr>
            <a:cxnSpLocks/>
          </p:cNvCxnSpPr>
          <p:nvPr/>
        </p:nvCxnSpPr>
        <p:spPr>
          <a:xfrm>
            <a:off x="6151423" y="707407"/>
            <a:ext cx="149651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493FFE1-8B3B-AE7B-7F19-801F8F615D1F}"/>
              </a:ext>
            </a:extLst>
          </p:cNvPr>
          <p:cNvCxnSpPr>
            <a:cxnSpLocks/>
          </p:cNvCxnSpPr>
          <p:nvPr/>
        </p:nvCxnSpPr>
        <p:spPr>
          <a:xfrm>
            <a:off x="2128549" y="1174613"/>
            <a:ext cx="281310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38C87AD-2D6B-9867-4B0E-5A4006020067}"/>
              </a:ext>
            </a:extLst>
          </p:cNvPr>
          <p:cNvCxnSpPr>
            <a:cxnSpLocks/>
          </p:cNvCxnSpPr>
          <p:nvPr/>
        </p:nvCxnSpPr>
        <p:spPr>
          <a:xfrm>
            <a:off x="2128549" y="1694503"/>
            <a:ext cx="281310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4" grpId="0" animBg="1"/>
      <p:bldP spid="15" grpId="0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564ed7d2ddea4"/>
          <p:cNvPicPr>
            <a:picLocks noChangeAspect="1"/>
          </p:cNvPicPr>
          <p:nvPr/>
        </p:nvPicPr>
        <p:blipFill>
          <a:blip r:embed="rId2"/>
          <a:srcRect t="61080" r="51656"/>
          <a:stretch>
            <a:fillRect/>
          </a:stretch>
        </p:blipFill>
        <p:spPr>
          <a:xfrm>
            <a:off x="246865" y="2433992"/>
            <a:ext cx="4273849" cy="4424008"/>
          </a:xfrm>
          <a:prstGeom prst="rect">
            <a:avLst/>
          </a:prstGeom>
        </p:spPr>
      </p:pic>
      <p:pic>
        <p:nvPicPr>
          <p:cNvPr id="9" name="图片 8" descr="f7d30ea4b628d33971365e72821aa1c5"/>
          <p:cNvPicPr>
            <a:picLocks noChangeAspect="1"/>
          </p:cNvPicPr>
          <p:nvPr/>
        </p:nvPicPr>
        <p:blipFill>
          <a:blip r:embed="rId3"/>
          <a:srcRect l="16885" t="7870" r="18795" b="24954"/>
          <a:stretch>
            <a:fillRect/>
          </a:stretch>
        </p:blipFill>
        <p:spPr>
          <a:xfrm>
            <a:off x="2268992" y="483705"/>
            <a:ext cx="3735421" cy="390057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700409" y="3166413"/>
            <a:ext cx="6322978" cy="1217866"/>
          </a:xfrm>
          <a:prstGeom prst="rect">
            <a:avLst/>
          </a:prstGeom>
          <a:noFill/>
        </p:spPr>
        <p:txBody>
          <a:bodyPr wrap="square" rtlCol="0">
            <a:prstTxWarp prst="textTriangle">
              <a:avLst/>
            </a:prstTxWarp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Ai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26877" y="1666794"/>
            <a:ext cx="421965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Game</a:t>
            </a:r>
            <a:endParaRPr lang="en-US" sz="6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258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-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字魂105号-简雅黑"/>
        <a:cs typeface=""/>
      </a:majorFont>
      <a:minorFont>
        <a:latin typeface="Arial"/>
        <a:ea typeface="字魂105号-简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4.xml><?xml version="1.0" encoding="utf-8"?>
<a:theme xmlns:a="http://schemas.openxmlformats.org/drawingml/2006/main" name="8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9EDEE"/>
    </a:accent5>
    <a:accent6>
      <a:srgbClr val="2D2D89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452</TotalTime>
  <Words>413</Words>
  <Application>Microsoft Office PowerPoint</Application>
  <PresentationFormat>Widescreen</PresentationFormat>
  <Paragraphs>79</Paragraphs>
  <Slides>19</Slides>
  <Notes>7</Notes>
  <HiddenSlides>0</HiddenSlides>
  <MMClips>5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39" baseType="lpstr">
      <vt:lpstr>Arial</vt:lpstr>
      <vt:lpstr>iCiel Cadena</vt:lpstr>
      <vt:lpstr>字魂105号-简雅黑</vt:lpstr>
      <vt:lpstr>#9Slide02 Noi dung dai</vt:lpstr>
      <vt:lpstr>HP001 5 hàng</vt:lpstr>
      <vt:lpstr>宋体</vt:lpstr>
      <vt:lpstr>字魂55号-龙吟手书</vt:lpstr>
      <vt:lpstr>#9Slide02 Tieu de dai</vt:lpstr>
      <vt:lpstr>Calibri Light</vt:lpstr>
      <vt:lpstr>Times New Roman</vt:lpstr>
      <vt:lpstr>锐字工房洪荒之光中黑简1.0</vt:lpstr>
      <vt:lpstr>Wingdings</vt:lpstr>
      <vt:lpstr>Calibri</vt:lpstr>
      <vt:lpstr>字体管家棉花糖</vt:lpstr>
      <vt:lpstr>微软雅黑</vt:lpstr>
      <vt:lpstr>字体管家天蝎座</vt:lpstr>
      <vt:lpstr>Office 主题</vt:lpstr>
      <vt:lpstr>-</vt:lpstr>
      <vt:lpstr>2_Office Theme</vt:lpstr>
      <vt:lpstr>8_默认设计模板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Hp</cp:lastModifiedBy>
  <cp:revision>45</cp:revision>
  <dcterms:created xsi:type="dcterms:W3CDTF">2015-05-05T08:02:00Z</dcterms:created>
  <dcterms:modified xsi:type="dcterms:W3CDTF">2025-11-21T14:33:29Z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2052-10.1.0.6260</vt:lpwstr>
  </property>
</Properties>
</file>