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3" r:id="rId5"/>
    <p:sldId id="264" r:id="rId6"/>
    <p:sldId id="265" r:id="rId7"/>
    <p:sldId id="266" r:id="rId8"/>
    <p:sldId id="267" r:id="rId9"/>
    <p:sldId id="268" r:id="rId10"/>
    <p:sldId id="261" r:id="rId11"/>
    <p:sldId id="269" r:id="rId12"/>
    <p:sldId id="270" r:id="rId13"/>
    <p:sldId id="271" r:id="rId14"/>
    <p:sldId id="272" r:id="rId15"/>
    <p:sldId id="273" r:id="rId16"/>
    <p:sldId id="274" r:id="rId17"/>
    <p:sldId id="276" r:id="rId18"/>
    <p:sldId id="275" r:id="rId19"/>
    <p:sldId id="262" r:id="rId20"/>
    <p:sldId id="278" r:id="rId21"/>
    <p:sldId id="277" r:id="rId22"/>
    <p:sldId id="279" r:id="rId23"/>
  </p:sldIdLst>
  <p:sldSz cx="12192000" cy="6858000"/>
  <p:notesSz cx="6858000" cy="9144000"/>
  <p:embeddedFontLst>
    <p:embeddedFont>
      <p:font typeface="#9Slide07 HoneyCream" panose="020B0604020202020204" charset="0"/>
      <p:regular r:id="rId24"/>
    </p:embeddedFont>
    <p:embeddedFont>
      <p:font typeface="SVN-Hole Hearted" panose="020B0604020202020204" charset="0"/>
      <p:regular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2023/10/23</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9.xml"/><Relationship Id="rId3" Type="http://schemas.openxmlformats.org/officeDocument/2006/relationships/image" Target="../media/image17.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7.png"/><Relationship Id="rId2" Type="http://schemas.openxmlformats.org/officeDocument/2006/relationships/image" Target="../media/image16.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3.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Gọi vật, hiện tượng tự nhiên bằng những từ ngữ chỉ người.</a:t>
              </a:r>
              <a:endParaRPr lang="en-US" sz="3200" b="1">
                <a:latin typeface="Cambria" panose="02040503050406030204" pitchFamily="18" charset="0"/>
                <a:ea typeface="Cambria" panose="02040503050406030204" pitchFamily="18" charset="0"/>
              </a:endParaRP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endParaRPr lang="en-US" sz="3200" b="1">
                <a:latin typeface="Cambria" panose="02040503050406030204" pitchFamily="18" charset="0"/>
                <a:ea typeface="Cambria" panose="02040503050406030204" pitchFamily="18" charset="0"/>
              </a:endParaRP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Trò chuyện, xưng hô với vật, hiện tượng tự nhiên như với người.</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chim</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mừng, rủ nhau về</a:t>
            </a:r>
            <a:endParaRPr lang="en-US" sz="280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Cào cào</a:t>
            </a:r>
            <a:endParaRPr lang="en-US" sz="280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Hạt (lúa)</a:t>
            </a:r>
            <a:endParaRPr lang="en-US" sz="280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níu, nhờ</a:t>
            </a:r>
            <a:endParaRPr lang="en-US" sz="280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gió</a:t>
            </a:r>
            <a:endParaRPr lang="en-US" sz="2800">
              <a:solidFill>
                <a:srgbClr val="C00000"/>
              </a:solidFill>
              <a:latin typeface="Cambria" panose="02040503050406030204" pitchFamily="18" charset="0"/>
              <a:ea typeface="Cambria" panose="02040503050406030204" pitchFamily="18" charset="0"/>
            </a:endParaRP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chị</a:t>
            </a:r>
            <a:endParaRPr lang="en-US" sz="2800">
              <a:solidFill>
                <a:srgbClr val="C00000"/>
              </a:solidFill>
              <a:latin typeface="Cambria" panose="02040503050406030204" pitchFamily="18" charset="0"/>
              <a:ea typeface="Cambria" panose="02040503050406030204" pitchFamily="18" charset="0"/>
            </a:endParaRP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mách tin</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a:t>
            </a:r>
            <a:r>
              <a:rPr lang="vi-VN" sz="3200" smtClean="0">
                <a:latin typeface="Cambria" panose="02040503050406030204" pitchFamily="18" charset="0"/>
                <a:ea typeface="Cambria" panose="02040503050406030204" pitchFamily="18" charset="0"/>
              </a:rPr>
              <a:t>phi</a:t>
            </a: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lao </a:t>
            </a:r>
            <a:r>
              <a:rPr lang="vi-VN" sz="3200">
                <a:latin typeface="Cambria" panose="02040503050406030204" pitchFamily="18" charset="0"/>
                <a:ea typeface="Cambria" panose="02040503050406030204" pitchFamily="18" charset="0"/>
              </a:rPr>
              <a:t>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smtClean="0">
                <a:solidFill>
                  <a:srgbClr val="C00000"/>
                </a:solidFill>
                <a:latin typeface="Cambria" panose="02040503050406030204" pitchFamily="18" charset="0"/>
                <a:ea typeface="Cambria" panose="02040503050406030204" pitchFamily="18" charset="0"/>
              </a:rPr>
              <a:t>Rặng phi lao</a:t>
            </a:r>
            <a:endParaRPr lang="en-US" sz="280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chích chòe</a:t>
            </a:r>
            <a:endParaRPr lang="en-US" sz="28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thím</a:t>
            </a:r>
            <a:endParaRPr lang="en-US" sz="2800">
              <a:solidFill>
                <a:srgbClr val="C00000"/>
              </a:solidFill>
              <a:latin typeface="Cambria" panose="02040503050406030204" pitchFamily="18" charset="0"/>
              <a:ea typeface="Cambria" panose="02040503050406030204" pitchFamily="18" charset="0"/>
            </a:endParaRP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khướu</a:t>
            </a:r>
            <a:endParaRPr lang="en-US" sz="280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nhanh nhảu</a:t>
            </a:r>
            <a:endParaRPr lang="en-US" sz="280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chào mào</a:t>
            </a:r>
            <a:endParaRPr lang="en-US" sz="280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lắm điều</a:t>
            </a:r>
            <a:endParaRPr lang="en-US" sz="280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cu gáy</a:t>
            </a:r>
            <a:endParaRPr lang="en-US" sz="2800">
              <a:solidFill>
                <a:srgbClr val="C00000"/>
              </a:solidFill>
              <a:latin typeface="Cambria" panose="02040503050406030204" pitchFamily="18" charset="0"/>
              <a:ea typeface="Cambria" panose="02040503050406030204" pitchFamily="18" charset="0"/>
            </a:endParaRP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bác</a:t>
            </a:r>
            <a:endParaRPr lang="en-US" sz="280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đỏm dáng</a:t>
            </a:r>
            <a:endParaRPr lang="en-US" sz="280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chú</a:t>
            </a:r>
            <a:endParaRPr lang="en-US" sz="280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anh</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trầm ngâm</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Chẳng </a:t>
            </a:r>
            <a:r>
              <a:rPr lang="vi-VN" sz="3200">
                <a:latin typeface="Cambria" panose="02040503050406030204" pitchFamily="18" charset="0"/>
                <a:ea typeface="Cambria" panose="02040503050406030204" pitchFamily="18" charset="0"/>
              </a:rPr>
              <a:t>đâu bằng chính nhà </a:t>
            </a:r>
            <a:r>
              <a:rPr lang="vi-VN" sz="3200" smtClean="0">
                <a:latin typeface="Cambria" panose="02040503050406030204" pitchFamily="18" charset="0"/>
                <a:ea typeface="Cambria" panose="02040503050406030204" pitchFamily="18" charset="0"/>
              </a:rPr>
              <a:t>em</a:t>
            </a:r>
          </a:p>
          <a:p>
            <a:pPr algn="ctr"/>
            <a:r>
              <a:rPr lang="vi-VN" sz="3200" smtClean="0">
                <a:latin typeface="Cambria" panose="02040503050406030204" pitchFamily="18" charset="0"/>
                <a:ea typeface="Cambria" panose="02040503050406030204" pitchFamily="18" charset="0"/>
              </a:rPr>
              <a:t>Có đàn chim sẻ bên thềm líu lo.</a:t>
            </a:r>
            <a:endParaRPr lang="en-US" sz="3200" smtClean="0">
              <a:latin typeface="Cambria" panose="02040503050406030204" pitchFamily="18" charset="0"/>
              <a:ea typeface="Cambria" panose="02040503050406030204" pitchFamily="18" charset="0"/>
            </a:endParaRPr>
          </a:p>
          <a:p>
            <a:pPr algn="ct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bà chuối mật lưng 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ông ngô bắp râu hồng như tơ.</a:t>
            </a:r>
          </a:p>
          <a:p>
            <a:pPr algn="r"/>
            <a:r>
              <a:rPr lang="vi-VN" sz="3200">
                <a:latin typeface="Cambria" panose="02040503050406030204" pitchFamily="18" charset="0"/>
                <a:ea typeface="Cambria" panose="02040503050406030204" pitchFamily="18" charset="0"/>
              </a:rPr>
              <a:t>(Đoàn Thị Lam Luyến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Ví dụ</a:t>
            </a:r>
            <a:endParaRPr lang="en-US" sz="4000" b="1">
              <a:solidFill>
                <a:srgbClr val="C00000"/>
              </a:solidFill>
              <a:latin typeface="Cambria" panose="02040503050406030204" pitchFamily="18" charset="0"/>
              <a:ea typeface="Cambria" panose="02040503050406030204" pitchFamily="18" charset="0"/>
            </a:endParaRP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smtClean="0">
                <a:solidFill>
                  <a:srgbClr val="002060"/>
                </a:solidFill>
                <a:latin typeface="Cambria" panose="02040503050406030204" pitchFamily="18" charset="0"/>
                <a:ea typeface="Cambria" panose="02040503050406030204" pitchFamily="18" charset="0"/>
              </a:rPr>
              <a:t>Tác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smtClean="0">
                <a:solidFill>
                  <a:srgbClr val="C00000"/>
                </a:solidFill>
                <a:latin typeface="Cambria" panose="02040503050406030204" pitchFamily="18" charset="0"/>
                <a:ea typeface="Cambria" panose="02040503050406030204" pitchFamily="18" charset="0"/>
              </a:rPr>
              <a:t>Ghi nhớ</a:t>
            </a:r>
            <a:endParaRPr lang="en-US" sz="54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3</a:t>
            </a:r>
            <a:r>
              <a:rPr lang="en-US" sz="3600" b="1" smtClean="0">
                <a:solidFill>
                  <a:schemeClr val="accent4">
                    <a:lumMod val="50000"/>
                  </a:schemeClr>
                </a:solidFill>
                <a:latin typeface="Cambria" panose="02040503050406030204" pitchFamily="18" charset="0"/>
                <a:ea typeface="Cambria" panose="02040503050406030204" pitchFamily="18" charset="0"/>
              </a:rPr>
              <a:t>.</a:t>
            </a:r>
            <a:r>
              <a:rPr lang="vi-VN" sz="3600" b="1" smtClean="0">
                <a:solidFill>
                  <a:schemeClr val="accent4">
                    <a:lumMod val="50000"/>
                  </a:schemeClr>
                </a:solidFill>
                <a:latin typeface="Cambria" panose="02040503050406030204" pitchFamily="18" charset="0"/>
                <a:ea typeface="Cambria" panose="02040503050406030204" pitchFamily="18" charset="0"/>
              </a:rPr>
              <a:t> </a:t>
            </a:r>
            <a:r>
              <a:rPr lang="vi-VN" sz="3600" b="1">
                <a:solidFill>
                  <a:schemeClr val="accent4">
                    <a:lumMod val="50000"/>
                  </a:schemeClr>
                </a:solidFill>
                <a:latin typeface="Cambria" panose="02040503050406030204" pitchFamily="18" charset="0"/>
                <a:ea typeface="Cambria" panose="02040503050406030204" pitchFamily="18" charset="0"/>
              </a:rPr>
              <a:t>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smtClean="0">
                <a:solidFill>
                  <a:schemeClr val="accent6">
                    <a:lumMod val="75000"/>
                  </a:schemeClr>
                </a:solidFill>
                <a:latin typeface="Cambria" panose="02040503050406030204" pitchFamily="18" charset="0"/>
                <a:ea typeface="Cambria" panose="02040503050406030204" pitchFamily="18" charset="0"/>
              </a:rPr>
              <a:t>- </a:t>
            </a:r>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r>
              <a:rPr lang="en-US" sz="3400" b="1" smtClean="0">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Đọc và chuẩn bị </a:t>
            </a:r>
            <a:r>
              <a:rPr lang="en-US" sz="3600" b="1" smtClean="0">
                <a:solidFill>
                  <a:srgbClr val="008080"/>
                </a:solidFill>
                <a:latin typeface="Cambria" panose="02040503050406030204" pitchFamily="18" charset="0"/>
                <a:ea typeface="Cambria" panose="02040503050406030204" pitchFamily="18" charset="0"/>
              </a:rPr>
              <a:t>trước bài Viết: </a:t>
            </a:r>
            <a:r>
              <a:rPr lang="en-US" sz="3600" b="1">
                <a:solidFill>
                  <a:srgbClr val="0070C0"/>
                </a:solidFill>
                <a:latin typeface="Cambria" panose="02040503050406030204" pitchFamily="18" charset="0"/>
                <a:ea typeface="Cambria" panose="02040503050406030204" pitchFamily="18" charset="0"/>
              </a:rPr>
              <a:t>V</a:t>
            </a:r>
            <a:r>
              <a:rPr lang="en-US" sz="3600" b="1" smtClean="0">
                <a:solidFill>
                  <a:srgbClr val="0070C0"/>
                </a:solidFill>
                <a:latin typeface="Cambria" panose="02040503050406030204" pitchFamily="18" charset="0"/>
                <a:ea typeface="Cambria" panose="02040503050406030204" pitchFamily="18" charset="0"/>
              </a:rPr>
              <a:t>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smtClean="0">
                  <a:solidFill>
                    <a:srgbClr val="002060"/>
                  </a:solidFill>
                  <a:latin typeface="UTM Avo" panose="02040603050506020204" pitchFamily="18" charset="0"/>
                </a:rPr>
                <a:t>Nhân hóa là gì?</a:t>
              </a:r>
              <a:endParaRPr lang="en-US" sz="5400" b="1">
                <a:solidFill>
                  <a:srgbClr val="002060"/>
                </a:solidFill>
                <a:latin typeface="UTM Avo" panose="02040603050506020204" pitchFamily="18" charset="0"/>
              </a:endParaRP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Nhân hóa </a:t>
              </a:r>
              <a:r>
                <a:rPr lang="en-US" sz="3600" b="1" smtClean="0">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smtClean="0">
                  <a:solidFill>
                    <a:srgbClr val="002060"/>
                  </a:solidFill>
                  <a:latin typeface="UTM Avo" panose="02040603050506020204" pitchFamily="18" charset="0"/>
                </a:rPr>
                <a:t>Đặt một câu có sử dụng biện pháp nhân hóa.</a:t>
              </a:r>
              <a:endParaRPr lang="en-US" sz="4800" b="1">
                <a:solidFill>
                  <a:srgbClr val="00206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smtClean="0">
                  <a:solidFill>
                    <a:srgbClr val="002060"/>
                  </a:solidFill>
                  <a:latin typeface="UTM Avo" panose="02040603050506020204" pitchFamily="18" charset="0"/>
                </a:rPr>
                <a:t>“Nàng mèo lim dim mắt nằm sưởi nắng.”</a:t>
              </a:r>
            </a:p>
            <a:p>
              <a:pPr algn="ctr"/>
              <a:r>
                <a:rPr lang="en-US" sz="3600" smtClean="0">
                  <a:solidFill>
                    <a:srgbClr val="0070C0"/>
                  </a:solidFill>
                  <a:latin typeface="UTM Avo" panose="02040603050506020204" pitchFamily="18" charset="0"/>
                </a:rPr>
                <a:t>Sự vật nào được nhân hóa? Nhân hóa bằng cách nào?</a:t>
              </a:r>
              <a:endParaRPr lang="en-US" sz="3600">
                <a:solidFill>
                  <a:srgbClr val="0070C0"/>
                </a:solidFill>
                <a:latin typeface="UTM Avo" panose="02040603050506020204" pitchFamily="18" charset="0"/>
              </a:endParaRP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smtClean="0">
                  <a:solidFill>
                    <a:srgbClr val="002060"/>
                  </a:solidFill>
                  <a:latin typeface="Cambria" panose="02040503050406030204" pitchFamily="18" charset="0"/>
                  <a:ea typeface="Cambria" panose="02040503050406030204" pitchFamily="18" charset="0"/>
                </a:rPr>
                <a:t>- Nhân hóa bằng cách gọi: Nàng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smtClean="0">
                  <a:solidFill>
                    <a:srgbClr val="0070C0"/>
                  </a:solidFill>
                  <a:latin typeface="UTM Avo" panose="02040603050506020204" pitchFamily="18" charset="0"/>
                </a:rPr>
                <a:t>Sự vật nào được nhân hóa? Nhân hóa bằng cách nào?</a:t>
              </a:r>
            </a:p>
            <a:p>
              <a:pPr algn="ctr"/>
              <a:r>
                <a:rPr lang="en-US" sz="3600" b="1" smtClean="0">
                  <a:solidFill>
                    <a:srgbClr val="0070C0"/>
                  </a:solidFill>
                  <a:latin typeface="UTM Avo" panose="02040603050506020204" pitchFamily="18" charset="0"/>
                </a:rPr>
                <a:t>  “Cây bàng trầm ngâm đứng che nắng cho bao thế hệ học trò”</a:t>
              </a:r>
              <a:endParaRPr lang="en-US" sz="3600" b="1">
                <a:solidFill>
                  <a:srgbClr val="0070C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smtClean="0">
                  <a:solidFill>
                    <a:srgbClr val="002060"/>
                  </a:solidFill>
                  <a:latin typeface="Cambria" panose="02040503050406030204" pitchFamily="18" charset="0"/>
                  <a:ea typeface="Cambria" panose="02040503050406030204" pitchFamily="18" charset="0"/>
                </a:rPr>
                <a:t>- Nhân hóa bằng cách tả: trầm ngâm đứng che nắng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959</Words>
  <Application>Microsoft Office PowerPoint</Application>
  <PresentationFormat>Widescreen</PresentationFormat>
  <Paragraphs>99</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Times New Roman</vt:lpstr>
      <vt:lpstr>#9Slide07 HoneyCream</vt:lpstr>
      <vt:lpstr>UTM Avo</vt:lpstr>
      <vt:lpstr>Gochi Hand</vt:lpstr>
      <vt:lpstr>思源黑体 CN</vt:lpstr>
      <vt:lpstr>SVN-Hole Hearted</vt:lpstr>
      <vt:lpstr>Arial</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Admin</cp:lastModifiedBy>
  <cp:revision>34</cp:revision>
  <dcterms:created xsi:type="dcterms:W3CDTF">2023-10-01T08:32:52Z</dcterms:created>
  <dcterms:modified xsi:type="dcterms:W3CDTF">2023-10-23T16:20:41Z</dcterms:modified>
</cp:coreProperties>
</file>