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700" r:id="rId2"/>
    <p:sldMasterId id="2147483715" r:id="rId3"/>
    <p:sldMasterId id="2147483761" r:id="rId4"/>
  </p:sldMasterIdLst>
  <p:notesMasterIdLst>
    <p:notesMasterId r:id="rId23"/>
  </p:notesMasterIdLst>
  <p:sldIdLst>
    <p:sldId id="259" r:id="rId5"/>
    <p:sldId id="279" r:id="rId6"/>
    <p:sldId id="280" r:id="rId7"/>
    <p:sldId id="351" r:id="rId8"/>
    <p:sldId id="435" r:id="rId9"/>
    <p:sldId id="438" r:id="rId10"/>
    <p:sldId id="429" r:id="rId11"/>
    <p:sldId id="352" r:id="rId12"/>
    <p:sldId id="427" r:id="rId13"/>
    <p:sldId id="294" r:id="rId14"/>
    <p:sldId id="441" r:id="rId15"/>
    <p:sldId id="433" r:id="rId16"/>
    <p:sldId id="276" r:id="rId17"/>
    <p:sldId id="434" r:id="rId18"/>
    <p:sldId id="430" r:id="rId19"/>
    <p:sldId id="443" r:id="rId20"/>
    <p:sldId id="264" r:id="rId21"/>
    <p:sldId id="44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1436AE-F87C-412A-B759-C4A99F3EB83E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7D1787-BB02-4461-96DC-A74B58AB6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24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777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113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8809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EBB1E-050C-4CB0-B2AC-8688CFA60E5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7416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41763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4082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823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305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434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221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1022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920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420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359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000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A485-8933-446C-AC72-17F0DDE79653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373E-0194-43AD-8435-16AD5E581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21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A485-8933-446C-AC72-17F0DDE79653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373E-0194-43AD-8435-16AD5E581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96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A485-8933-446C-AC72-17F0DDE79653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373E-0194-43AD-8435-16AD5E581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59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z="1333" smtClean="0">
                <a:solidFill>
                  <a:srgbClr val="595959"/>
                </a:solidFill>
                <a:latin typeface="Arial"/>
              </a:rPr>
              <a:pPr>
                <a:defRPr/>
              </a:pPr>
              <a:t>‹#›</a:t>
            </a:fld>
            <a:endParaRPr lang="en-GB" sz="1333">
              <a:solidFill>
                <a:srgbClr val="59595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0383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430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3002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767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597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8578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362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5458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A485-8933-446C-AC72-17F0DDE79653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373E-0194-43AD-8435-16AD5E581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58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568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88799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1920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5452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3774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9148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1343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146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7871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664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A485-8933-446C-AC72-17F0DDE79653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373E-0194-43AD-8435-16AD5E581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8211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1647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5543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8770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4340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7634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6755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7731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1867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9190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27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A485-8933-446C-AC72-17F0DDE79653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373E-0194-43AD-8435-16AD5E581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356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004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314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435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984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3015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930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507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2444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333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08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A485-8933-446C-AC72-17F0DDE79653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373E-0194-43AD-8435-16AD5E581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36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A485-8933-446C-AC72-17F0DDE79653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373E-0194-43AD-8435-16AD5E581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66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A485-8933-446C-AC72-17F0DDE79653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373E-0194-43AD-8435-16AD5E581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430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A485-8933-446C-AC72-17F0DDE79653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373E-0194-43AD-8435-16AD5E581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376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A485-8933-446C-AC72-17F0DDE79653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373E-0194-43AD-8435-16AD5E581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595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EB0364A-1DEE-8577-0ACB-DEB223DF492D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6A485-8933-446C-AC72-17F0DDE79653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1373E-0194-43AD-8435-16AD5E581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4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944E0D38-2920-7CAF-1B1B-278F7987C296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1">
                <a:solidFill>
                  <a:schemeClr val="tx1">
                    <a:tint val="75000"/>
                  </a:schemeClr>
                </a:solidFill>
                <a:latin typeface="Vladimir Script" panose="03050402040407070305" pitchFamily="66" charset="0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KTUTS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7" b="1">
                <a:solidFill>
                  <a:schemeClr val="tx1">
                    <a:tint val="75000"/>
                  </a:schemeClr>
                </a:solidFill>
                <a:latin typeface="Vladimir Script" panose="03050402040407070305" pitchFamily="66" charset="0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KTUTS</a:t>
            </a:r>
            <a:endParaRPr lang="zh-CN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39014" y="-7745478"/>
            <a:ext cx="5187604" cy="41498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3303" y="17988454"/>
            <a:ext cx="5187604" cy="41498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F4E886-009F-4D4D-8CBB-FAF75C2C3AFB}"/>
              </a:ext>
            </a:extLst>
          </p:cNvPr>
          <p:cNvSpPr txBox="1"/>
          <p:nvPr userDrawn="1"/>
        </p:nvSpPr>
        <p:spPr>
          <a:xfrm>
            <a:off x="1562102" y="6521422"/>
            <a:ext cx="1093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4">
                    <a:lumMod val="60000"/>
                    <a:lumOff val="40000"/>
                  </a:schemeClr>
                </a:solidFill>
                <a:latin typeface="UTM Than Chien Tranh" panose="020404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68268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482FFF0-55CC-7EDC-FAC2-AB57E80B98DD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4403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E4B2C7F-DD3E-0BD4-6EAA-8CDF79270276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2025/11/17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586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g"/><Relationship Id="rId1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10" Type="http://schemas.openxmlformats.org/officeDocument/2006/relationships/image" Target="../media/image35.png"/><Relationship Id="rId4" Type="http://schemas.openxmlformats.org/officeDocument/2006/relationships/image" Target="../media/image37.jpe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g"/><Relationship Id="rId1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6.wdp"/><Relationship Id="rId3" Type="http://schemas.openxmlformats.org/officeDocument/2006/relationships/image" Target="../media/image43.png"/><Relationship Id="rId7" Type="http://schemas.openxmlformats.org/officeDocument/2006/relationships/image" Target="../media/image5.png"/><Relationship Id="rId12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11" Type="http://schemas.microsoft.com/office/2007/relationships/hdphoto" Target="../media/hdphoto5.wdp"/><Relationship Id="rId5" Type="http://schemas.openxmlformats.org/officeDocument/2006/relationships/image" Target="../media/image45.png"/><Relationship Id="rId15" Type="http://schemas.microsoft.com/office/2007/relationships/hdphoto" Target="../media/hdphoto7.wdp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microsoft.com/office/2007/relationships/hdphoto" Target="../media/hdphoto2.wdp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17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37617" y="1284051"/>
            <a:ext cx="10077856" cy="4046707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16581" y="1613379"/>
            <a:ext cx="4212050" cy="307776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/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KHỞI 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/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6297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8717863" y="2712720"/>
            <a:ext cx="3055596" cy="2349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3" y="265040"/>
            <a:ext cx="1920723" cy="1920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858" y="-577349"/>
            <a:ext cx="3410857" cy="3410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32" y="-1487532"/>
            <a:ext cx="3271365" cy="327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724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201069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-5819" y="0"/>
            <a:ext cx="12197819" cy="689465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34837F-BBCE-491A-9F28-EF8C81AA497A}"/>
              </a:ext>
            </a:extLst>
          </p:cNvPr>
          <p:cNvSpPr/>
          <p:nvPr/>
        </p:nvSpPr>
        <p:spPr>
          <a:xfrm>
            <a:off x="380432" y="414872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1" name="Bảng 4">
            <a:extLst>
              <a:ext uri="{FF2B5EF4-FFF2-40B4-BE49-F238E27FC236}">
                <a16:creationId xmlns:a16="http://schemas.microsoft.com/office/drawing/2014/main" id="{44869B15-ADFE-4445-9484-77F0092192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614615"/>
              </p:ext>
            </p:extLst>
          </p:nvPr>
        </p:nvGraphicFramePr>
        <p:xfrm>
          <a:off x="-5819" y="-84719"/>
          <a:ext cx="12346279" cy="708559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115426">
                  <a:extLst>
                    <a:ext uri="{9D8B030D-6E8A-4147-A177-3AD203B41FA5}">
                      <a16:colId xmlns:a16="http://schemas.microsoft.com/office/drawing/2014/main" val="930856181"/>
                    </a:ext>
                  </a:extLst>
                </a:gridCol>
                <a:gridCol w="3521835">
                  <a:extLst>
                    <a:ext uri="{9D8B030D-6E8A-4147-A177-3AD203B41FA5}">
                      <a16:colId xmlns:a16="http://schemas.microsoft.com/office/drawing/2014/main" val="149741875"/>
                    </a:ext>
                  </a:extLst>
                </a:gridCol>
                <a:gridCol w="4709018">
                  <a:extLst>
                    <a:ext uri="{9D8B030D-6E8A-4147-A177-3AD203B41FA5}">
                      <a16:colId xmlns:a16="http://schemas.microsoft.com/office/drawing/2014/main" val="1035853617"/>
                    </a:ext>
                  </a:extLst>
                </a:gridCol>
              </a:tblGrid>
              <a:tr h="1321746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Hoạt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động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sản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xuất</a:t>
                      </a:r>
                      <a:endParaRPr lang="en-US" sz="3600" dirty="0">
                        <a:solidFill>
                          <a:srgbClr val="FFFF00"/>
                        </a:solidFill>
                        <a:effectLst/>
                        <a:latin typeface="Open Sans Extrabold" panose="020B0906030804020204" pitchFamily="34" charset="0"/>
                        <a:ea typeface="Open Sans Extrabold" panose="020B0906030804020204" pitchFamily="34" charset="0"/>
                        <a:cs typeface="Open Sans Extrabold" panose="020B0906030804020204" pitchFamily="34" charset="0"/>
                      </a:endParaRPr>
                    </a:p>
                  </a:txBody>
                  <a:tcPr marL="47625" marR="47625" marT="47625" marB="47625" anchor="ctr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Tên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sản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phẩm</a:t>
                      </a:r>
                      <a:endParaRPr lang="en-US" sz="3600" dirty="0">
                        <a:solidFill>
                          <a:srgbClr val="FFFF00"/>
                        </a:solidFill>
                        <a:effectLst/>
                        <a:latin typeface="Open Sans Extrabold" panose="020B0906030804020204" pitchFamily="34" charset="0"/>
                        <a:ea typeface="Open Sans Extrabold" panose="020B0906030804020204" pitchFamily="34" charset="0"/>
                        <a:cs typeface="Open Sans Extrabold" panose="020B0906030804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Ích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lợi</a:t>
                      </a:r>
                      <a:endParaRPr lang="en-US" sz="3600" dirty="0">
                        <a:solidFill>
                          <a:srgbClr val="FFFF00"/>
                        </a:solidFill>
                        <a:effectLst/>
                        <a:latin typeface="Open Sans Extrabold" panose="020B0906030804020204" pitchFamily="34" charset="0"/>
                        <a:ea typeface="Open Sans Extrabold" panose="020B0906030804020204" pitchFamily="34" charset="0"/>
                        <a:cs typeface="Open Sans Extrabold" panose="020B0906030804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51005967"/>
                  </a:ext>
                </a:extLst>
              </a:tr>
              <a:tr h="1884281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endParaRPr lang="vi-VN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fontAlgn="t"/>
                      <a:endParaRPr lang="en-US" sz="28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fontAlgn="t"/>
                      <a:endParaRPr lang="en-US" sz="2800" b="1" dirty="0">
                        <a:effectLst/>
                      </a:endParaRPr>
                    </a:p>
                    <a:p>
                      <a:pPr fontAlgn="t"/>
                      <a:endParaRPr lang="en-US" sz="2800" b="1" dirty="0">
                        <a:effectLst/>
                      </a:endParaRPr>
                    </a:p>
                    <a:p>
                      <a:pPr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230762641"/>
                  </a:ext>
                </a:extLst>
              </a:tr>
              <a:tr h="1228592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576147864"/>
                  </a:ext>
                </a:extLst>
              </a:tr>
              <a:tr h="1422383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004683676"/>
                  </a:ext>
                </a:extLst>
              </a:tr>
              <a:tr h="1228592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965663804"/>
                  </a:ext>
                </a:extLst>
              </a:tr>
            </a:tbl>
          </a:graphicData>
        </a:graphic>
      </p:graphicFrame>
      <p:sp>
        <p:nvSpPr>
          <p:cNvPr id="22" name="Hộp Văn bản 11">
            <a:extLst>
              <a:ext uri="{FF2B5EF4-FFF2-40B4-BE49-F238E27FC236}">
                <a16:creationId xmlns:a16="http://schemas.microsoft.com/office/drawing/2014/main" id="{7FF2FDDD-408B-4325-B1A1-B1313F3CF1B5}"/>
              </a:ext>
            </a:extLst>
          </p:cNvPr>
          <p:cNvSpPr txBox="1"/>
          <p:nvPr/>
        </p:nvSpPr>
        <p:spPr>
          <a:xfrm>
            <a:off x="38223" y="1964989"/>
            <a:ext cx="4056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quả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anose="00000A00000000000000" pitchFamily="2" charset="0"/>
              <a:ea typeface="Open Sans Light" panose="020B0604020202020204" pitchFamily="34" charset="0"/>
              <a:cs typeface="Open Sans Light" panose="020B0604020202020204" pitchFamily="34" charset="0"/>
            </a:endParaRPr>
          </a:p>
        </p:txBody>
      </p:sp>
      <p:sp>
        <p:nvSpPr>
          <p:cNvPr id="23" name="Hộp Văn bản 12">
            <a:extLst>
              <a:ext uri="{FF2B5EF4-FFF2-40B4-BE49-F238E27FC236}">
                <a16:creationId xmlns:a16="http://schemas.microsoft.com/office/drawing/2014/main" id="{086610AD-4A74-499A-B28D-B5FCD399C4DA}"/>
              </a:ext>
            </a:extLst>
          </p:cNvPr>
          <p:cNvSpPr txBox="1"/>
          <p:nvPr/>
        </p:nvSpPr>
        <p:spPr>
          <a:xfrm>
            <a:off x="567860" y="3297959"/>
            <a:ext cx="2997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Chăn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nuôi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lợn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effectLst/>
              <a:uLnTx/>
              <a:uFillTx/>
              <a:latin typeface="Nunito Black" panose="00000A00000000000000" pitchFamily="2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Hộp Văn bản 13">
            <a:extLst>
              <a:ext uri="{FF2B5EF4-FFF2-40B4-BE49-F238E27FC236}">
                <a16:creationId xmlns:a16="http://schemas.microsoft.com/office/drawing/2014/main" id="{3F1A4AD6-4A1E-4648-ADF8-33C3756AA782}"/>
              </a:ext>
            </a:extLst>
          </p:cNvPr>
          <p:cNvSpPr txBox="1"/>
          <p:nvPr/>
        </p:nvSpPr>
        <p:spPr>
          <a:xfrm>
            <a:off x="620750" y="4691117"/>
            <a:ext cx="2801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Chăn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nuôi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gà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effectLst/>
              <a:uLnTx/>
              <a:uFillTx/>
              <a:latin typeface="Nunito Black" panose="00000A00000000000000" pitchFamily="2" charset="0"/>
              <a:ea typeface="Open Sans Light" panose="020B0604020202020204" pitchFamily="34" charset="0"/>
              <a:cs typeface="Open Sans Light" panose="020B0604020202020204" pitchFamily="34" charset="0"/>
            </a:endParaRPr>
          </a:p>
        </p:txBody>
      </p:sp>
      <p:sp>
        <p:nvSpPr>
          <p:cNvPr id="25" name="Hộp Văn bản 15">
            <a:extLst>
              <a:ext uri="{FF2B5EF4-FFF2-40B4-BE49-F238E27FC236}">
                <a16:creationId xmlns:a16="http://schemas.microsoft.com/office/drawing/2014/main" id="{9B8BF478-BEF2-48E5-94A4-B02510234A19}"/>
              </a:ext>
            </a:extLst>
          </p:cNvPr>
          <p:cNvSpPr txBox="1"/>
          <p:nvPr/>
        </p:nvSpPr>
        <p:spPr>
          <a:xfrm>
            <a:off x="620750" y="6084275"/>
            <a:ext cx="2801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3296C"/>
                </a:solidFill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Chăn</a:t>
            </a:r>
            <a:r>
              <a:rPr lang="en-US" sz="3200" b="1" dirty="0">
                <a:solidFill>
                  <a:srgbClr val="F3296C"/>
                </a:solidFill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3296C"/>
                </a:solidFill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nuôi</a:t>
            </a:r>
            <a:r>
              <a:rPr lang="en-US" sz="3200" b="1" dirty="0">
                <a:solidFill>
                  <a:srgbClr val="F3296C"/>
                </a:solidFill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3296C"/>
                </a:solidFill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bò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uLnTx/>
              <a:uFillTx/>
              <a:latin typeface="Nunito Black" panose="00000A00000000000000" pitchFamily="2" charset="0"/>
              <a:ea typeface="Open Sans Light" panose="020B0604020202020204" pitchFamily="34" charset="0"/>
              <a:cs typeface="Open Sans Light" panose="020B0604020202020204" pitchFamily="34" charset="0"/>
            </a:endParaRPr>
          </a:p>
        </p:txBody>
      </p:sp>
      <p:sp>
        <p:nvSpPr>
          <p:cNvPr id="26" name="Hộp Văn bản 16">
            <a:extLst>
              <a:ext uri="{FF2B5EF4-FFF2-40B4-BE49-F238E27FC236}">
                <a16:creationId xmlns:a16="http://schemas.microsoft.com/office/drawing/2014/main" id="{DF8F330D-1566-4A56-97FD-E08BDC663D67}"/>
              </a:ext>
            </a:extLst>
          </p:cNvPr>
          <p:cNvSpPr txBox="1"/>
          <p:nvPr/>
        </p:nvSpPr>
        <p:spPr>
          <a:xfrm>
            <a:off x="4680911" y="1623133"/>
            <a:ext cx="29728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Cam,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bưởi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,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chuối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,…</a:t>
            </a:r>
          </a:p>
        </p:txBody>
      </p:sp>
      <p:sp>
        <p:nvSpPr>
          <p:cNvPr id="27" name="Hộp Văn bản 17">
            <a:extLst>
              <a:ext uri="{FF2B5EF4-FFF2-40B4-BE49-F238E27FC236}">
                <a16:creationId xmlns:a16="http://schemas.microsoft.com/office/drawing/2014/main" id="{4024E0AD-12C9-4932-A64A-C2CDB79EE8E7}"/>
              </a:ext>
            </a:extLst>
          </p:cNvPr>
          <p:cNvSpPr txBox="1"/>
          <p:nvPr/>
        </p:nvSpPr>
        <p:spPr>
          <a:xfrm>
            <a:off x="5178809" y="3297959"/>
            <a:ext cx="1981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Thịt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lợn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effectLst/>
              <a:uLnTx/>
              <a:uFillTx/>
              <a:latin typeface="Nunito Black" panose="00000A00000000000000" pitchFamily="2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8" name="Hộp Văn bản 18">
            <a:extLst>
              <a:ext uri="{FF2B5EF4-FFF2-40B4-BE49-F238E27FC236}">
                <a16:creationId xmlns:a16="http://schemas.microsoft.com/office/drawing/2014/main" id="{3C1202E9-CE69-470C-B3BD-CAB7A92C46ED}"/>
              </a:ext>
            </a:extLst>
          </p:cNvPr>
          <p:cNvSpPr txBox="1"/>
          <p:nvPr/>
        </p:nvSpPr>
        <p:spPr>
          <a:xfrm>
            <a:off x="4213333" y="4630928"/>
            <a:ext cx="3746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Thịt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gà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trứng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,…</a:t>
            </a:r>
          </a:p>
        </p:txBody>
      </p:sp>
      <p:sp>
        <p:nvSpPr>
          <p:cNvPr id="29" name="Hộp Văn bản 19">
            <a:extLst>
              <a:ext uri="{FF2B5EF4-FFF2-40B4-BE49-F238E27FC236}">
                <a16:creationId xmlns:a16="http://schemas.microsoft.com/office/drawing/2014/main" id="{01CB20FD-953A-46E4-9DD1-71C0AD909281}"/>
              </a:ext>
            </a:extLst>
          </p:cNvPr>
          <p:cNvSpPr txBox="1"/>
          <p:nvPr/>
        </p:nvSpPr>
        <p:spPr>
          <a:xfrm>
            <a:off x="4747218" y="5938508"/>
            <a:ext cx="2489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3296C"/>
                </a:solidFill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Thịt</a:t>
            </a:r>
            <a:r>
              <a:rPr lang="en-US" sz="3200" b="1" dirty="0">
                <a:solidFill>
                  <a:srgbClr val="F3296C"/>
                </a:solidFill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3296C"/>
                </a:solidFill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sữa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uLnTx/>
              <a:uFillTx/>
              <a:latin typeface="Nunito Black" panose="00000A00000000000000" pitchFamily="2" charset="0"/>
              <a:ea typeface="Open Sans Light" panose="020B0604020202020204" pitchFamily="34" charset="0"/>
              <a:cs typeface="Open Sans Light" panose="020B0604020202020204" pitchFamily="34" charset="0"/>
            </a:endParaRPr>
          </a:p>
        </p:txBody>
      </p:sp>
      <p:sp>
        <p:nvSpPr>
          <p:cNvPr id="30" name="Hộp Văn bản 20">
            <a:extLst>
              <a:ext uri="{FF2B5EF4-FFF2-40B4-BE49-F238E27FC236}">
                <a16:creationId xmlns:a16="http://schemas.microsoft.com/office/drawing/2014/main" id="{2E63F823-17E3-4113-972B-52E93D6A563D}"/>
              </a:ext>
            </a:extLst>
          </p:cNvPr>
          <p:cNvSpPr txBox="1"/>
          <p:nvPr/>
        </p:nvSpPr>
        <p:spPr>
          <a:xfrm>
            <a:off x="7827221" y="1491860"/>
            <a:ext cx="45132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uống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anose="00000A00000000000000" pitchFamily="2" charset="0"/>
              <a:ea typeface="Open Sans Light" panose="020B0604020202020204" pitchFamily="34" charset="0"/>
              <a:cs typeface="Open Sans Light" panose="020B0604020202020204" pitchFamily="34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bán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anose="00000A00000000000000" pitchFamily="2" charset="0"/>
              <a:ea typeface="Open Sans Light" panose="020B0604020202020204" pitchFamily="34" charset="0"/>
              <a:cs typeface="Open Sans Light" panose="020B0604020202020204" pitchFamily="34" charset="0"/>
            </a:endParaRPr>
          </a:p>
        </p:txBody>
      </p:sp>
      <p:sp>
        <p:nvSpPr>
          <p:cNvPr id="31" name="Hộp Văn bản 21">
            <a:extLst>
              <a:ext uri="{FF2B5EF4-FFF2-40B4-BE49-F238E27FC236}">
                <a16:creationId xmlns:a16="http://schemas.microsoft.com/office/drawing/2014/main" id="{61E322EE-BD1F-4776-AD9F-3EB327D3552D}"/>
              </a:ext>
            </a:extLst>
          </p:cNvPr>
          <p:cNvSpPr txBox="1"/>
          <p:nvPr/>
        </p:nvSpPr>
        <p:spPr>
          <a:xfrm>
            <a:off x="8417790" y="3064431"/>
            <a:ext cx="37133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ăn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effectLst/>
              <a:uLnTx/>
              <a:uFillTx/>
              <a:latin typeface="Nunito Black" panose="00000A00000000000000" pitchFamily="2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thịt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bán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effectLst/>
              <a:uLnTx/>
              <a:uFillTx/>
              <a:latin typeface="Nunito Black" panose="00000A00000000000000" pitchFamily="2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2" name="Hộp Văn bản 22">
            <a:extLst>
              <a:ext uri="{FF2B5EF4-FFF2-40B4-BE49-F238E27FC236}">
                <a16:creationId xmlns:a16="http://schemas.microsoft.com/office/drawing/2014/main" id="{E4014818-40F8-4D9D-99AC-FE58B4FD67E8}"/>
              </a:ext>
            </a:extLst>
          </p:cNvPr>
          <p:cNvSpPr txBox="1"/>
          <p:nvPr/>
        </p:nvSpPr>
        <p:spPr>
          <a:xfrm>
            <a:off x="8246265" y="4495984"/>
            <a:ext cx="3396814" cy="1098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ăn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effectLst/>
              <a:uLnTx/>
              <a:uFillTx/>
              <a:latin typeface="Nunito Black" panose="00000A00000000000000" pitchFamily="2" charset="0"/>
              <a:ea typeface="Open Sans Light" panose="020B0604020202020204" pitchFamily="34" charset="0"/>
              <a:cs typeface="Open Sans Light" panose="020B0604020202020204" pitchFamily="34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thịt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bán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effectLst/>
              <a:uLnTx/>
              <a:uFillTx/>
              <a:latin typeface="Nunito Black" panose="00000A00000000000000" pitchFamily="2" charset="0"/>
              <a:ea typeface="Open Sans Light" panose="020B0604020202020204" pitchFamily="34" charset="0"/>
              <a:cs typeface="Open Sans Light" panose="020B0604020202020204" pitchFamily="34" charset="0"/>
            </a:endParaRPr>
          </a:p>
        </p:txBody>
      </p:sp>
      <p:sp>
        <p:nvSpPr>
          <p:cNvPr id="33" name="Hộp Văn bản 23">
            <a:extLst>
              <a:ext uri="{FF2B5EF4-FFF2-40B4-BE49-F238E27FC236}">
                <a16:creationId xmlns:a16="http://schemas.microsoft.com/office/drawing/2014/main" id="{929405D3-637B-483E-B17A-B5E00EB99272}"/>
              </a:ext>
            </a:extLst>
          </p:cNvPr>
          <p:cNvSpPr txBox="1"/>
          <p:nvPr/>
        </p:nvSpPr>
        <p:spPr>
          <a:xfrm>
            <a:off x="8070350" y="5817434"/>
            <a:ext cx="37412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uống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uLnTx/>
              <a:uFillTx/>
              <a:latin typeface="Nunito Black" panose="00000A00000000000000" pitchFamily="2" charset="0"/>
              <a:ea typeface="Open Sans Light" panose="020B0604020202020204" pitchFamily="34" charset="0"/>
              <a:cs typeface="Open Sans Light" panose="020B0604020202020204" pitchFamily="34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thịt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bán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uLnTx/>
              <a:uFillTx/>
              <a:latin typeface="Nunito Black" panose="00000A00000000000000" pitchFamily="2" charset="0"/>
              <a:ea typeface="Open Sans Light" panose="020B0604020202020204" pitchFamily="34" charset="0"/>
              <a:cs typeface="Open Sans Light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22849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9750" b="14223"/>
          <a:stretch/>
        </p:blipFill>
        <p:spPr>
          <a:xfrm>
            <a:off x="0" y="-447040"/>
            <a:ext cx="2468880" cy="5882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>
            <a:off x="8239760" y="-304800"/>
            <a:ext cx="3952240" cy="4622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71120" y="5283717"/>
            <a:ext cx="3637280" cy="1691603"/>
          </a:xfrm>
          <a:prstGeom prst="rect">
            <a:avLst/>
          </a:prstGeom>
        </p:spPr>
      </p:pic>
      <p:pic>
        <p:nvPicPr>
          <p:cNvPr id="16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1F7628AC-3599-4454-9EFF-2667D603B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211" y="4192531"/>
            <a:ext cx="3355780" cy="268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E739C953-8CDD-4F1F-BF24-05A9C87448D3}"/>
              </a:ext>
            </a:extLst>
          </p:cNvPr>
          <p:cNvSpPr/>
          <p:nvPr/>
        </p:nvSpPr>
        <p:spPr>
          <a:xfrm>
            <a:off x="227344" y="2138301"/>
            <a:ext cx="11546713" cy="1723016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文本框 34">
            <a:extLst>
              <a:ext uri="{FF2B5EF4-FFF2-40B4-BE49-F238E27FC236}">
                <a16:creationId xmlns:a16="http://schemas.microsoft.com/office/drawing/2014/main" id="{4B849292-C383-415D-A59A-A111F24D567F}"/>
              </a:ext>
            </a:extLst>
          </p:cNvPr>
          <p:cNvSpPr txBox="1"/>
          <p:nvPr/>
        </p:nvSpPr>
        <p:spPr>
          <a:xfrm>
            <a:off x="417943" y="2313782"/>
            <a:ext cx="114282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BC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BC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BC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BC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3: </a:t>
            </a:r>
            <a:r>
              <a:rPr lang="vi-VN" sz="4400" b="1" kern="0" dirty="0">
                <a:solidFill>
                  <a:srgbClr val="00BC55"/>
                </a:solidFill>
                <a:cs typeface="Arial" panose="020B0604020202020204" pitchFamily="34" charset="0"/>
              </a:rPr>
              <a:t>Những việc nên làm  để tiêu dùng tiết kiệm, bảo vệ môi trường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BC5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3643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b-f5-zpcloud.zdn.vn/5072532801120971857/23ae4cddd24d15134c5c.jpg">
            <a:extLst>
              <a:ext uri="{FF2B5EF4-FFF2-40B4-BE49-F238E27FC236}">
                <a16:creationId xmlns:a16="http://schemas.microsoft.com/office/drawing/2014/main" id="{54B76C38-DBD8-42E1-800B-905D11794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91" y="2901752"/>
            <a:ext cx="4483359" cy="321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b-f5-zpcloud.zdn.vn/4532281318730223123/c469a3a53835ff6ba624.jpg">
            <a:extLst>
              <a:ext uri="{FF2B5EF4-FFF2-40B4-BE49-F238E27FC236}">
                <a16:creationId xmlns:a16="http://schemas.microsoft.com/office/drawing/2014/main" id="{3E6F8967-C4F5-4E6B-A384-79A8AA006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54" y="3014684"/>
            <a:ext cx="5060487" cy="321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1FEB93-A79C-43B2-873C-A5EED52EBE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401" y="139411"/>
            <a:ext cx="9036867" cy="1897290"/>
          </a:xfrm>
          <a:prstGeom prst="rect">
            <a:avLst/>
          </a:prstGeom>
        </p:spPr>
      </p:pic>
      <p:sp>
        <p:nvSpPr>
          <p:cNvPr id="17" name="Text Box 5">
            <a:extLst>
              <a:ext uri="{FF2B5EF4-FFF2-40B4-BE49-F238E27FC236}">
                <a16:creationId xmlns:a16="http://schemas.microsoft.com/office/drawing/2014/main" id="{368B89DF-9A3B-4460-8879-892ED73FC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857" y="631253"/>
            <a:ext cx="7959855" cy="886733"/>
          </a:xfrm>
          <a:prstGeom prst="rect">
            <a:avLst/>
          </a:prstGeom>
          <a:noFill/>
          <a:ln w="9525" cmpd="sng">
            <a:noFill/>
            <a:prstDash val="lg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indent="587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78315" defTabSz="914377">
              <a:spcBef>
                <a:spcPct val="50000"/>
              </a:spcBef>
              <a:buNone/>
            </a:pPr>
            <a:r>
              <a:rPr lang="vi-VN" altLang="en-US" sz="2600" b="1" dirty="0">
                <a:solidFill>
                  <a:srgbClr val="002060"/>
                </a:solidFill>
              </a:rPr>
              <a:t>Những việc nào nên làm  để tiêu dùng tiết kiệm, bảo vệ môi trường?</a:t>
            </a:r>
            <a:endParaRPr lang="en-US" altLang="en-US" sz="2600" b="1" dirty="0">
              <a:solidFill>
                <a:srgbClr val="002060"/>
              </a:solidFill>
              <a:ea typeface="微软雅黑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1BCB029-8A56-455B-941B-4724D8EF83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3" y="0"/>
            <a:ext cx="1512167" cy="1804964"/>
          </a:xfrm>
          <a:prstGeom prst="rect">
            <a:avLst/>
          </a:prstGeom>
        </p:spPr>
      </p:pic>
      <p:grpSp>
        <p:nvGrpSpPr>
          <p:cNvPr id="8" name="Google Shape;1023;p13">
            <a:extLst>
              <a:ext uri="{FF2B5EF4-FFF2-40B4-BE49-F238E27FC236}">
                <a16:creationId xmlns:a16="http://schemas.microsoft.com/office/drawing/2014/main" id="{9418C51B-2A2A-4138-B2B6-48478071FE36}"/>
              </a:ext>
            </a:extLst>
          </p:cNvPr>
          <p:cNvGrpSpPr/>
          <p:nvPr/>
        </p:nvGrpSpPr>
        <p:grpSpPr>
          <a:xfrm>
            <a:off x="9646225" y="1088056"/>
            <a:ext cx="2565643" cy="1626061"/>
            <a:chOff x="5876916" y="975793"/>
            <a:chExt cx="4684259" cy="2641495"/>
          </a:xfrm>
        </p:grpSpPr>
        <p:grpSp>
          <p:nvGrpSpPr>
            <p:cNvPr id="9" name="Google Shape;1024;p13">
              <a:extLst>
                <a:ext uri="{FF2B5EF4-FFF2-40B4-BE49-F238E27FC236}">
                  <a16:creationId xmlns:a16="http://schemas.microsoft.com/office/drawing/2014/main" id="{A6F3694A-0FCD-4BC4-88AD-5558DC63268D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1" name="Google Shape;1025;p13" descr="2">
                <a:extLst>
                  <a:ext uri="{FF2B5EF4-FFF2-40B4-BE49-F238E27FC236}">
                    <a16:creationId xmlns:a16="http://schemas.microsoft.com/office/drawing/2014/main" id="{FCF6345C-1D16-424A-8C9C-82710444278E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Google Shape;1026;p13" descr="1">
                <a:extLst>
                  <a:ext uri="{FF2B5EF4-FFF2-40B4-BE49-F238E27FC236}">
                    <a16:creationId xmlns:a16="http://schemas.microsoft.com/office/drawing/2014/main" id="{2C834897-8A44-4BC6-81C3-17F947BC85E0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Google Shape;1027;p13" descr="3">
                <a:extLst>
                  <a:ext uri="{FF2B5EF4-FFF2-40B4-BE49-F238E27FC236}">
                    <a16:creationId xmlns:a16="http://schemas.microsoft.com/office/drawing/2014/main" id="{5B4E71AE-E678-4F27-AA58-607FE0CA201F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Google Shape;1028;p13">
              <a:extLst>
                <a:ext uri="{FF2B5EF4-FFF2-40B4-BE49-F238E27FC236}">
                  <a16:creationId xmlns:a16="http://schemas.microsoft.com/office/drawing/2014/main" id="{A7323400-58A7-4CC3-A9E3-72AD3B14F93E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24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24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24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sz="14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931120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201069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28877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9750" b="14223"/>
          <a:stretch/>
        </p:blipFill>
        <p:spPr>
          <a:xfrm>
            <a:off x="0" y="-447040"/>
            <a:ext cx="2468880" cy="5882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>
            <a:off x="8239760" y="-304800"/>
            <a:ext cx="3952240" cy="4622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71120" y="5283717"/>
            <a:ext cx="3637280" cy="1691603"/>
          </a:xfrm>
          <a:prstGeom prst="rect">
            <a:avLst/>
          </a:prstGeom>
        </p:spPr>
      </p:pic>
      <p:pic>
        <p:nvPicPr>
          <p:cNvPr id="16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1F7628AC-3599-4454-9EFF-2667D603B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211" y="4192531"/>
            <a:ext cx="3355780" cy="268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Hình ảnh 3">
            <a:extLst>
              <a:ext uri="{FF2B5EF4-FFF2-40B4-BE49-F238E27FC236}">
                <a16:creationId xmlns:a16="http://schemas.microsoft.com/office/drawing/2014/main" id="{AD57C44F-CB67-4173-AAC9-A6F9116A3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902" y="521318"/>
            <a:ext cx="9803876" cy="5004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31971A66-6AD7-4879-AB0A-B376760B8C93}"/>
              </a:ext>
            </a:extLst>
          </p:cNvPr>
          <p:cNvSpPr txBox="1"/>
          <p:nvPr/>
        </p:nvSpPr>
        <p:spPr>
          <a:xfrm>
            <a:off x="750688" y="605155"/>
            <a:ext cx="2815472" cy="817245"/>
          </a:xfrm>
          <a:prstGeom prst="roundRect">
            <a:avLst/>
          </a:prstGeom>
          <a:solidFill>
            <a:srgbClr val="57C7D4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>
              <a:defRPr/>
            </a:pPr>
            <a:r>
              <a:rPr lang="en-US" sz="4200" dirty="0" err="1">
                <a:solidFill>
                  <a:srgbClr val="FFFF00"/>
                </a:solidFill>
                <a:latin typeface="#9Slide03 AmpleSoft Bold" panose="020B0604020202020204" charset="0"/>
                <a:cs typeface="Baloo 2 SemiBold" pitchFamily="2" charset="0"/>
              </a:rPr>
              <a:t>Thông</a:t>
            </a:r>
            <a:r>
              <a:rPr lang="en-US" sz="4200" dirty="0">
                <a:solidFill>
                  <a:srgbClr val="FFFF00"/>
                </a:solidFill>
                <a:latin typeface="#9Slide03 AmpleSoft Bold" panose="020B0604020202020204" charset="0"/>
                <a:cs typeface="Baloo 2 SemiBold" pitchFamily="2" charset="0"/>
              </a:rPr>
              <a:t> tin</a:t>
            </a:r>
          </a:p>
        </p:txBody>
      </p:sp>
    </p:spTree>
    <p:extLst>
      <p:ext uri="{BB962C8B-B14F-4D97-AF65-F5344CB8AC3E}">
        <p14:creationId xmlns:p14="http://schemas.microsoft.com/office/powerpoint/2010/main" val="16067705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5">
            <a:extLst>
              <a:ext uri="{FF2B5EF4-FFF2-40B4-BE49-F238E27FC236}">
                <a16:creationId xmlns:a16="http://schemas.microsoft.com/office/drawing/2014/main" id="{7B7B8FFA-8BAE-4C12-BCF2-5AD721DD6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96" y="197617"/>
            <a:ext cx="10840213" cy="653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7">
            <a:extLst>
              <a:ext uri="{FF2B5EF4-FFF2-40B4-BE49-F238E27FC236}">
                <a16:creationId xmlns:a16="http://schemas.microsoft.com/office/drawing/2014/main" id="{B47CAB10-805F-4B9D-8D0C-8754BFC24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063" y="844068"/>
            <a:ext cx="1060468" cy="152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le 1">
            <a:extLst>
              <a:ext uri="{FF2B5EF4-FFF2-40B4-BE49-F238E27FC236}">
                <a16:creationId xmlns:a16="http://schemas.microsoft.com/office/drawing/2014/main" id="{250E9567-350F-47FE-8964-B346EA8280DB}"/>
              </a:ext>
            </a:extLst>
          </p:cNvPr>
          <p:cNvSpPr/>
          <p:nvPr/>
        </p:nvSpPr>
        <p:spPr>
          <a:xfrm>
            <a:off x="4536173" y="1454906"/>
            <a:ext cx="3607148" cy="5140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YÊU CẦU CẦN ĐẠT:</a:t>
            </a:r>
          </a:p>
        </p:txBody>
      </p:sp>
      <p:pic>
        <p:nvPicPr>
          <p:cNvPr id="20" name="图片 71686" descr="11">
            <a:extLst>
              <a:ext uri="{FF2B5EF4-FFF2-40B4-BE49-F238E27FC236}">
                <a16:creationId xmlns:a16="http://schemas.microsoft.com/office/drawing/2014/main" id="{436253F7-7781-444A-859F-867A929FE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709" y="4616801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71688" descr="9">
            <a:extLst>
              <a:ext uri="{FF2B5EF4-FFF2-40B4-BE49-F238E27FC236}">
                <a16:creationId xmlns:a16="http://schemas.microsoft.com/office/drawing/2014/main" id="{0C6F4796-F8B6-40AB-BC50-9CE6EC7C1E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490" y="2292366"/>
            <a:ext cx="7375245" cy="12395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71689" descr="10">
            <a:extLst>
              <a:ext uri="{FF2B5EF4-FFF2-40B4-BE49-F238E27FC236}">
                <a16:creationId xmlns:a16="http://schemas.microsoft.com/office/drawing/2014/main" id="{8D00DD17-572E-4CFA-BB28-3A2DE9449F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8433" y="3429001"/>
            <a:ext cx="7249756" cy="11405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A54605D-C9B2-48BB-82EE-147FDC76FF9E}"/>
              </a:ext>
            </a:extLst>
          </p:cNvPr>
          <p:cNvSpPr txBox="1"/>
          <p:nvPr/>
        </p:nvSpPr>
        <p:spPr>
          <a:xfrm>
            <a:off x="3425491" y="2419805"/>
            <a:ext cx="593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Trình bày được ích lợi của hoạt động sản xuất nông nghiệp ở địa phương 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648E39-A486-4368-81C5-9F595003B0F6}"/>
              </a:ext>
            </a:extLst>
          </p:cNvPr>
          <p:cNvSpPr txBox="1"/>
          <p:nvPr/>
        </p:nvSpPr>
        <p:spPr>
          <a:xfrm>
            <a:off x="3456579" y="3595681"/>
            <a:ext cx="6159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êu</a:t>
            </a: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được những việc nên làm để tiêu dùng tiết kiệm, bảo vệ môi trường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C525811-A505-45F6-A772-C39E0B517163}"/>
              </a:ext>
            </a:extLst>
          </p:cNvPr>
          <p:cNvSpPr/>
          <p:nvPr/>
        </p:nvSpPr>
        <p:spPr>
          <a:xfrm>
            <a:off x="3328826" y="4747752"/>
            <a:ext cx="61904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Giới thiệu được một số các sản phẩm nông nghiệp của địa phương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16C0DF7F-85EA-4D15-B175-B0156E667EEE}"/>
              </a:ext>
            </a:extLst>
          </p:cNvPr>
          <p:cNvSpPr/>
          <p:nvPr/>
        </p:nvSpPr>
        <p:spPr>
          <a:xfrm>
            <a:off x="2536713" y="2419805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54067607-26E6-485D-9FDA-DF54D80ACD51}"/>
              </a:ext>
            </a:extLst>
          </p:cNvPr>
          <p:cNvSpPr/>
          <p:nvPr/>
        </p:nvSpPr>
        <p:spPr>
          <a:xfrm>
            <a:off x="2498097" y="3579142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2E1E69F0-DB79-4C54-BAEC-9CCF494DF429}"/>
              </a:ext>
            </a:extLst>
          </p:cNvPr>
          <p:cNvSpPr/>
          <p:nvPr/>
        </p:nvSpPr>
        <p:spPr>
          <a:xfrm>
            <a:off x="2498097" y="4696476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3AE4B61-3986-48AA-BB92-86347AEB04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720" y="4160967"/>
            <a:ext cx="3098735" cy="3098735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E2D30EB-AE56-4D76-BC93-EDAE511C13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9277755" y="4032304"/>
            <a:ext cx="3055596" cy="23494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35C870-8B14-469E-8C3A-317F95F954F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50" b="32800" l="64850" r="8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47" t="9218" r="14915" b="65943"/>
          <a:stretch/>
        </p:blipFill>
        <p:spPr>
          <a:xfrm>
            <a:off x="2578973" y="4716417"/>
            <a:ext cx="600248" cy="7275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50821B9-9514-4156-ADF9-16AE625110A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350" b="31950" l="39800" r="61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87" t="9837" r="38034" b="65555"/>
          <a:stretch/>
        </p:blipFill>
        <p:spPr>
          <a:xfrm>
            <a:off x="2569904" y="3603060"/>
            <a:ext cx="584434" cy="70838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7EC6BF8-9958-4BA3-8E68-0C6218E3A82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2175" b="32046" l="21295" r="367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59" t="9691" r="61282" b="65470"/>
          <a:stretch/>
        </p:blipFill>
        <p:spPr>
          <a:xfrm>
            <a:off x="2663490" y="2402800"/>
            <a:ext cx="514640" cy="69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415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25194" y="3746750"/>
            <a:ext cx="9152633" cy="22533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36206" y="5312058"/>
            <a:ext cx="9141620" cy="161186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1820" y="2990942"/>
            <a:ext cx="607807" cy="71769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3011" y="1137681"/>
            <a:ext cx="1143758" cy="204732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5486" y="4670591"/>
            <a:ext cx="8952341" cy="20896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813011" y="2283045"/>
            <a:ext cx="8952340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TIẾP NỐI: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9: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F7C24A-BECC-42D4-9696-9F3C2CE019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03" y="97756"/>
            <a:ext cx="1290415" cy="1290415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237109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2BDD061-4561-4C63-8851-5F25FC84AC46}"/>
              </a:ext>
            </a:extLst>
          </p:cNvPr>
          <p:cNvGrpSpPr/>
          <p:nvPr/>
        </p:nvGrpSpPr>
        <p:grpSpPr>
          <a:xfrm>
            <a:off x="2154908" y="1799780"/>
            <a:ext cx="7879644" cy="3121753"/>
            <a:chOff x="2156178" y="2103034"/>
            <a:chExt cx="7879644" cy="269756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082AB39-A543-47D3-8327-A13B4D137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6178" y="2103034"/>
              <a:ext cx="7879644" cy="269756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1712754-DF58-46D9-B90D-BF9F02CBF392}"/>
                </a:ext>
              </a:extLst>
            </p:cNvPr>
            <p:cNvSpPr txBox="1"/>
            <p:nvPr/>
          </p:nvSpPr>
          <p:spPr>
            <a:xfrm>
              <a:off x="2478143" y="2339692"/>
              <a:ext cx="7238264" cy="220449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9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Trân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trọng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ơn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9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các</a:t>
              </a:r>
              <a:r>
                <a:rPr lang="en-US" sz="7200" b="1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7200" b="1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thầy</a:t>
              </a:r>
              <a:r>
                <a:rPr lang="en-US" sz="7200" b="1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7200" b="1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cô</a:t>
              </a:r>
              <a:r>
                <a:rPr lang="en-US" sz="7200" b="1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7200" b="1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giáo</a:t>
              </a:r>
              <a:r>
                <a:rPr lang="en-US" sz="7200" b="1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!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FD695D8-C280-4F62-9408-99DB7138CC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81" y="1257129"/>
            <a:ext cx="1880035" cy="54321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18A073-C675-432B-B217-B520A7008C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724" y="2606449"/>
            <a:ext cx="3849357" cy="41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3160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9750" b="14223"/>
          <a:stretch/>
        </p:blipFill>
        <p:spPr>
          <a:xfrm>
            <a:off x="0" y="-447040"/>
            <a:ext cx="2468880" cy="5882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>
            <a:off x="8239760" y="-304800"/>
            <a:ext cx="3952240" cy="4622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71120" y="5283717"/>
            <a:ext cx="3637280" cy="169160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D48B98C-EBA0-43F2-92BB-3C17B328F25E}"/>
              </a:ext>
            </a:extLst>
          </p:cNvPr>
          <p:cNvSpPr/>
          <p:nvPr/>
        </p:nvSpPr>
        <p:spPr>
          <a:xfrm>
            <a:off x="1473199" y="812800"/>
            <a:ext cx="9450685" cy="5029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3B5064-72BA-46BA-8224-FD5BCEAE9A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3727" y="1366417"/>
            <a:ext cx="3194581" cy="585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D7DBAD-4582-4B26-B5E0-ED7834641C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1537" y="1951451"/>
            <a:ext cx="7541406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54BD6F-7240-4C18-BE20-E458153311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8599" y="2817494"/>
            <a:ext cx="8522186" cy="2467075"/>
          </a:xfrm>
          <a:prstGeom prst="rect">
            <a:avLst/>
          </a:prstGeom>
        </p:spPr>
      </p:pic>
      <p:pic>
        <p:nvPicPr>
          <p:cNvPr id="16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1F7628AC-3599-4454-9EFF-2667D603B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052" y="4199320"/>
            <a:ext cx="3355780" cy="268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8868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9750" b="14223"/>
          <a:stretch/>
        </p:blipFill>
        <p:spPr>
          <a:xfrm>
            <a:off x="0" y="-447040"/>
            <a:ext cx="2468880" cy="5882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>
            <a:off x="8239760" y="-304800"/>
            <a:ext cx="3952240" cy="4622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71120" y="5283717"/>
            <a:ext cx="3637280" cy="1691603"/>
          </a:xfrm>
          <a:prstGeom prst="rect">
            <a:avLst/>
          </a:prstGeom>
        </p:spPr>
      </p:pic>
      <p:pic>
        <p:nvPicPr>
          <p:cNvPr id="16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1F7628AC-3599-4454-9EFF-2667D603B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211" y="4192531"/>
            <a:ext cx="3355780" cy="268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7269F48E-044D-4413-8A91-9584E92B0E16}"/>
              </a:ext>
            </a:extLst>
          </p:cNvPr>
          <p:cNvSpPr/>
          <p:nvPr/>
        </p:nvSpPr>
        <p:spPr>
          <a:xfrm>
            <a:off x="146665" y="1619362"/>
            <a:ext cx="11898669" cy="1959771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文本框 34">
            <a:extLst>
              <a:ext uri="{FF2B5EF4-FFF2-40B4-BE49-F238E27FC236}">
                <a16:creationId xmlns:a16="http://schemas.microsoft.com/office/drawing/2014/main" id="{3E3995BC-6FF0-493B-8464-758C13D952F1}"/>
              </a:ext>
            </a:extLst>
          </p:cNvPr>
          <p:cNvSpPr txBox="1"/>
          <p:nvPr/>
        </p:nvSpPr>
        <p:spPr>
          <a:xfrm>
            <a:off x="146665" y="1899950"/>
            <a:ext cx="118986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vi-VN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>
                <a:solidFill>
                  <a:srgbClr val="00B050"/>
                </a:solidFill>
              </a:rPr>
              <a:t>Ích lợi của một số sản phẩm nông nghiệp ở địa phương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186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-5819" y="0"/>
            <a:ext cx="12197819" cy="689465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34837F-BBCE-491A-9F28-EF8C81AA497A}"/>
              </a:ext>
            </a:extLst>
          </p:cNvPr>
          <p:cNvSpPr/>
          <p:nvPr/>
        </p:nvSpPr>
        <p:spPr>
          <a:xfrm>
            <a:off x="380432" y="414872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Picture 3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D36098E-509C-4A0C-862A-5CA8696B58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47" y="2329116"/>
            <a:ext cx="4955690" cy="40310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8FC79C6-460E-4DA6-AB3C-AC020D4C0ADC}"/>
              </a:ext>
            </a:extLst>
          </p:cNvPr>
          <p:cNvSpPr txBox="1"/>
          <p:nvPr/>
        </p:nvSpPr>
        <p:spPr>
          <a:xfrm>
            <a:off x="5691431" y="2954286"/>
            <a:ext cx="6120137" cy="1569660"/>
          </a:xfrm>
          <a:custGeom>
            <a:avLst/>
            <a:gdLst>
              <a:gd name="connsiteX0" fmla="*/ 0 w 6120137"/>
              <a:gd name="connsiteY0" fmla="*/ 0 h 1569660"/>
              <a:gd name="connsiteX1" fmla="*/ 6120137 w 6120137"/>
              <a:gd name="connsiteY1" fmla="*/ 0 h 1569660"/>
              <a:gd name="connsiteX2" fmla="*/ 6120137 w 6120137"/>
              <a:gd name="connsiteY2" fmla="*/ 1569660 h 1569660"/>
              <a:gd name="connsiteX3" fmla="*/ 0 w 6120137"/>
              <a:gd name="connsiteY3" fmla="*/ 1569660 h 1569660"/>
              <a:gd name="connsiteX4" fmla="*/ 0 w 6120137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0137" h="1569660" fill="none" extrusionOk="0">
                <a:moveTo>
                  <a:pt x="0" y="0"/>
                </a:moveTo>
                <a:cubicBezTo>
                  <a:pt x="2698884" y="5222"/>
                  <a:pt x="4874690" y="24918"/>
                  <a:pt x="6120137" y="0"/>
                </a:cubicBezTo>
                <a:cubicBezTo>
                  <a:pt x="6217698" y="257633"/>
                  <a:pt x="6071746" y="890565"/>
                  <a:pt x="6120137" y="1569660"/>
                </a:cubicBezTo>
                <a:cubicBezTo>
                  <a:pt x="3916427" y="1404899"/>
                  <a:pt x="676076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6120137" h="1569660" stroke="0" extrusionOk="0">
                <a:moveTo>
                  <a:pt x="0" y="0"/>
                </a:moveTo>
                <a:cubicBezTo>
                  <a:pt x="1555041" y="11849"/>
                  <a:pt x="5157834" y="-161459"/>
                  <a:pt x="6120137" y="0"/>
                </a:cubicBezTo>
                <a:cubicBezTo>
                  <a:pt x="6094249" y="662121"/>
                  <a:pt x="6189549" y="1402874"/>
                  <a:pt x="6120137" y="1569660"/>
                </a:cubicBezTo>
                <a:cubicBezTo>
                  <a:pt x="3970262" y="1423800"/>
                  <a:pt x="1845372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4CEA217-CEA6-4D29-9019-FCAE04A2E038}"/>
              </a:ext>
            </a:extLst>
          </p:cNvPr>
          <p:cNvSpPr txBox="1"/>
          <p:nvPr/>
        </p:nvSpPr>
        <p:spPr>
          <a:xfrm>
            <a:off x="5691431" y="5003300"/>
            <a:ext cx="6120137" cy="1077218"/>
          </a:xfrm>
          <a:custGeom>
            <a:avLst/>
            <a:gdLst>
              <a:gd name="connsiteX0" fmla="*/ 0 w 6120137"/>
              <a:gd name="connsiteY0" fmla="*/ 0 h 1077218"/>
              <a:gd name="connsiteX1" fmla="*/ 6120137 w 6120137"/>
              <a:gd name="connsiteY1" fmla="*/ 0 h 1077218"/>
              <a:gd name="connsiteX2" fmla="*/ 6120137 w 6120137"/>
              <a:gd name="connsiteY2" fmla="*/ 1077218 h 1077218"/>
              <a:gd name="connsiteX3" fmla="*/ 0 w 6120137"/>
              <a:gd name="connsiteY3" fmla="*/ 1077218 h 1077218"/>
              <a:gd name="connsiteX4" fmla="*/ 0 w 6120137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0137" h="1077218" fill="none" extrusionOk="0">
                <a:moveTo>
                  <a:pt x="0" y="0"/>
                </a:moveTo>
                <a:cubicBezTo>
                  <a:pt x="2698884" y="5222"/>
                  <a:pt x="4874690" y="24918"/>
                  <a:pt x="6120137" y="0"/>
                </a:cubicBezTo>
                <a:cubicBezTo>
                  <a:pt x="6157999" y="476103"/>
                  <a:pt x="6061534" y="631043"/>
                  <a:pt x="6120137" y="1077218"/>
                </a:cubicBezTo>
                <a:cubicBezTo>
                  <a:pt x="3916427" y="912457"/>
                  <a:pt x="676076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6120137" h="1077218" stroke="0" extrusionOk="0">
                <a:moveTo>
                  <a:pt x="0" y="0"/>
                </a:moveTo>
                <a:cubicBezTo>
                  <a:pt x="1555041" y="11849"/>
                  <a:pt x="5157834" y="-161459"/>
                  <a:pt x="6120137" y="0"/>
                </a:cubicBezTo>
                <a:cubicBezTo>
                  <a:pt x="6172172" y="144312"/>
                  <a:pt x="6212280" y="673209"/>
                  <a:pt x="6120137" y="1077218"/>
                </a:cubicBezTo>
                <a:cubicBezTo>
                  <a:pt x="3970262" y="931358"/>
                  <a:pt x="1845372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F495B8B-618F-4870-B9F8-9E5F095BFB85}"/>
              </a:ext>
            </a:extLst>
          </p:cNvPr>
          <p:cNvSpPr txBox="1"/>
          <p:nvPr/>
        </p:nvSpPr>
        <p:spPr>
          <a:xfrm>
            <a:off x="1009607" y="810711"/>
            <a:ext cx="10896229" cy="646986"/>
          </a:xfrm>
          <a:prstGeom prst="roundRect">
            <a:avLst/>
          </a:prstGeom>
          <a:solidFill>
            <a:srgbClr val="92D050"/>
          </a:solidFill>
          <a:ln w="28575">
            <a:solidFill>
              <a:srgbClr val="FFC00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/>
            <a:r>
              <a:rPr lang="en-US" sz="3200" b="1" dirty="0" err="1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Thảo</a:t>
            </a:r>
            <a:r>
              <a:rPr lang="en-US" sz="3200" b="1" dirty="0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luận</a:t>
            </a:r>
            <a:r>
              <a:rPr lang="en-US" sz="3200" b="1" dirty="0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chia </a:t>
            </a:r>
            <a:r>
              <a:rPr lang="en-US" sz="3200" b="1" dirty="0" err="1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sẻ</a:t>
            </a:r>
            <a:r>
              <a:rPr lang="en-US" sz="3200" b="1" dirty="0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thông</a:t>
            </a:r>
            <a:r>
              <a:rPr lang="en-US" sz="3200" b="1" dirty="0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tin</a:t>
            </a:r>
            <a:r>
              <a:rPr lang="vi-VN" sz="3200" b="1" dirty="0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:</a:t>
            </a:r>
            <a:endParaRPr lang="en-US" sz="3200" b="1" dirty="0">
              <a:solidFill>
                <a:srgbClr val="00206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2E58C6-EAEA-494A-8EC7-08D74C1962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3802" y="1277253"/>
            <a:ext cx="1900855" cy="154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241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121163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680" y="287027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54E52B4-123B-4285-992D-234C38B65C0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944" y="2175300"/>
            <a:ext cx="5540967" cy="45071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002189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-5819" y="0"/>
            <a:ext cx="12197819" cy="689465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34837F-BBCE-491A-9F28-EF8C81AA497A}"/>
              </a:ext>
            </a:extLst>
          </p:cNvPr>
          <p:cNvSpPr/>
          <p:nvPr/>
        </p:nvSpPr>
        <p:spPr>
          <a:xfrm>
            <a:off x="380432" y="414872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EE8FCB6-E4C4-4844-B123-D268DCF127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943" y="531163"/>
            <a:ext cx="2344917" cy="1075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hdsxlua">
            <a:hlinkClick r:id="" action="ppaction://media"/>
            <a:extLst>
              <a:ext uri="{FF2B5EF4-FFF2-40B4-BE49-F238E27FC236}">
                <a16:creationId xmlns:a16="http://schemas.microsoft.com/office/drawing/2014/main" id="{54C9B338-0322-4AC0-AA44-286B6CBD52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11697" y="1782713"/>
            <a:ext cx="8576623" cy="48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7613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-5819" y="0"/>
            <a:ext cx="12197819" cy="689465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71A54E-F5FE-4E53-B168-8905594EF2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5820" y="761082"/>
            <a:ext cx="12197819" cy="5603720"/>
          </a:xfrm>
          <a:prstGeom prst="rect">
            <a:avLst/>
          </a:prstGeom>
        </p:spPr>
      </p:pic>
      <p:sp>
        <p:nvSpPr>
          <p:cNvPr id="10" name="文本框 34">
            <a:extLst>
              <a:ext uri="{FF2B5EF4-FFF2-40B4-BE49-F238E27FC236}">
                <a16:creationId xmlns:a16="http://schemas.microsoft.com/office/drawing/2014/main" id="{6B117204-5AB2-47A5-A558-C935C5A111CE}"/>
              </a:ext>
            </a:extLst>
          </p:cNvPr>
          <p:cNvSpPr txBox="1"/>
          <p:nvPr/>
        </p:nvSpPr>
        <p:spPr>
          <a:xfrm>
            <a:off x="532658" y="1843400"/>
            <a:ext cx="11120861" cy="3439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512763" algn="ctr" defTabSz="913765">
              <a:lnSpc>
                <a:spcPct val="150000"/>
              </a:lnSpc>
              <a:spcBef>
                <a:spcPct val="0"/>
              </a:spcBef>
              <a:defRPr/>
            </a:pPr>
            <a:r>
              <a:rPr lang="vi-VN" sz="3200" b="1" dirty="0">
                <a:solidFill>
                  <a:srgbClr val="C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Vai trò và tầm quan trọng của hoạt động sản xuất nông nghiệp: </a:t>
            </a:r>
            <a:endParaRPr lang="en-US" sz="3200" b="1" dirty="0">
              <a:solidFill>
                <a:srgbClr val="C0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lvl="0" indent="-457200" algn="just" defTabSz="913765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vi-VN" sz="2800" b="1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ung cấp lương thực, thực phẩm, trang trí nhà cửa,...</a:t>
            </a:r>
            <a:endParaRPr lang="en-US" sz="2800" b="1" dirty="0">
              <a:solidFill>
                <a:srgbClr val="00206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lvl="0" indent="-457200" algn="just" defTabSz="913765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vi-VN" sz="2800" b="1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ung cấp cho các hoạt động sản xuất khác (chế biến)</a:t>
            </a:r>
            <a:r>
              <a:rPr lang="en-US" sz="2800" b="1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lvl="0" indent="-457200" algn="just" defTabSz="913765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vi-VN" sz="2800" b="1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uôn bán và mang lại các lợi ích kinh tế,... </a:t>
            </a:r>
            <a:endParaRPr lang="en-US" sz="2800" b="1" dirty="0">
              <a:solidFill>
                <a:srgbClr val="00206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813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9750" b="14223"/>
          <a:stretch/>
        </p:blipFill>
        <p:spPr>
          <a:xfrm>
            <a:off x="0" y="-447040"/>
            <a:ext cx="2468880" cy="5882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>
            <a:off x="8239760" y="-304800"/>
            <a:ext cx="3952240" cy="4622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71120" y="5283717"/>
            <a:ext cx="3637280" cy="1691603"/>
          </a:xfrm>
          <a:prstGeom prst="rect">
            <a:avLst/>
          </a:prstGeom>
        </p:spPr>
      </p:pic>
      <p:pic>
        <p:nvPicPr>
          <p:cNvPr id="16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1F7628AC-3599-4454-9EFF-2667D603B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211" y="4192531"/>
            <a:ext cx="3355780" cy="268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E739C953-8CDD-4F1F-BF24-05A9C87448D3}"/>
              </a:ext>
            </a:extLst>
          </p:cNvPr>
          <p:cNvSpPr/>
          <p:nvPr/>
        </p:nvSpPr>
        <p:spPr>
          <a:xfrm>
            <a:off x="227344" y="2138301"/>
            <a:ext cx="11593869" cy="12938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文本框 34">
            <a:extLst>
              <a:ext uri="{FF2B5EF4-FFF2-40B4-BE49-F238E27FC236}">
                <a16:creationId xmlns:a16="http://schemas.microsoft.com/office/drawing/2014/main" id="{4B849292-C383-415D-A59A-A111F24D567F}"/>
              </a:ext>
            </a:extLst>
          </p:cNvPr>
          <p:cNvSpPr txBox="1"/>
          <p:nvPr/>
        </p:nvSpPr>
        <p:spPr>
          <a:xfrm>
            <a:off x="417943" y="2400490"/>
            <a:ext cx="114282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BC5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6188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-5819" y="0"/>
            <a:ext cx="12197819" cy="689465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34837F-BBCE-491A-9F28-EF8C81AA497A}"/>
              </a:ext>
            </a:extLst>
          </p:cNvPr>
          <p:cNvSpPr/>
          <p:nvPr/>
        </p:nvSpPr>
        <p:spPr>
          <a:xfrm>
            <a:off x="380432" y="414872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C0BE8050-AA1C-47AB-B591-F58BC9AC06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7781332"/>
              </p:ext>
            </p:extLst>
          </p:nvPr>
        </p:nvGraphicFramePr>
        <p:xfrm>
          <a:off x="4141392" y="2833149"/>
          <a:ext cx="7874001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6212">
                  <a:extLst>
                    <a:ext uri="{9D8B030D-6E8A-4147-A177-3AD203B41FA5}">
                      <a16:colId xmlns:a16="http://schemas.microsoft.com/office/drawing/2014/main" val="971977862"/>
                    </a:ext>
                  </a:extLst>
                </a:gridCol>
                <a:gridCol w="1738525">
                  <a:extLst>
                    <a:ext uri="{9D8B030D-6E8A-4147-A177-3AD203B41FA5}">
                      <a16:colId xmlns:a16="http://schemas.microsoft.com/office/drawing/2014/main" val="1990488393"/>
                    </a:ext>
                  </a:extLst>
                </a:gridCol>
                <a:gridCol w="4039264">
                  <a:extLst>
                    <a:ext uri="{9D8B030D-6E8A-4147-A177-3AD203B41FA5}">
                      <a16:colId xmlns:a16="http://schemas.microsoft.com/office/drawing/2014/main" val="42922631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phầm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Ích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lợi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6375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Cam,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bưởi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chuối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uống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bán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906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398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811887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61A2F9B-BAD2-4415-A657-5720784038C0}"/>
              </a:ext>
            </a:extLst>
          </p:cNvPr>
          <p:cNvSpPr txBox="1"/>
          <p:nvPr/>
        </p:nvSpPr>
        <p:spPr>
          <a:xfrm>
            <a:off x="970303" y="829940"/>
            <a:ext cx="10251393" cy="119181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/>
          <a:p>
            <a:pPr defTabSz="914309"/>
            <a:r>
              <a:rPr lang="vi-VN" sz="3200" dirty="0">
                <a:solidFill>
                  <a:srgbClr val="0070C0"/>
                </a:solidFill>
                <a:latin typeface="#9Slide03 AmpleSoft Bold" panose="020B0604020202020204" charset="0"/>
              </a:rPr>
              <a:t>Chia </a:t>
            </a:r>
            <a:r>
              <a:rPr lang="vi-VN" sz="3200" dirty="0" err="1">
                <a:solidFill>
                  <a:srgbClr val="0070C0"/>
                </a:solidFill>
                <a:latin typeface="#9Slide03 AmpleSoft Bold" panose="020B0604020202020204" charset="0"/>
              </a:rPr>
              <a:t>sẻ</a:t>
            </a:r>
            <a:r>
              <a:rPr lang="vi-VN" sz="32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#9Slide03 AmpleSoft Bold" panose="020B0604020202020204" charset="0"/>
              </a:rPr>
              <a:t>về</a:t>
            </a:r>
            <a:r>
              <a:rPr lang="vi-VN" sz="32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#9Slide03 AmpleSoft Bold" panose="020B0604020202020204" charset="0"/>
              </a:rPr>
              <a:t>ích</a:t>
            </a:r>
            <a:r>
              <a:rPr lang="vi-VN" sz="32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#9Slide03 AmpleSoft Bold" panose="020B0604020202020204" charset="0"/>
              </a:rPr>
              <a:t>lợi</a:t>
            </a:r>
            <a:r>
              <a:rPr lang="vi-VN" sz="32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#9Slide03 AmpleSoft Bold" panose="020B0604020202020204" charset="0"/>
              </a:rPr>
              <a:t>của</a:t>
            </a:r>
            <a:r>
              <a:rPr lang="vi-VN" sz="32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#9Slide03 AmpleSoft Bold" panose="020B0604020202020204" charset="0"/>
              </a:rPr>
              <a:t>hoạt</a:t>
            </a:r>
            <a:r>
              <a:rPr lang="vi-VN" sz="32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#9Slide03 AmpleSoft Bold" panose="020B0604020202020204" charset="0"/>
              </a:rPr>
              <a:t>động</a:t>
            </a:r>
            <a:r>
              <a:rPr lang="vi-VN" sz="32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#9Slide03 AmpleSoft Bold" panose="020B0604020202020204" charset="0"/>
              </a:rPr>
              <a:t>sản</a:t>
            </a:r>
            <a:r>
              <a:rPr lang="vi-VN" sz="32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#9Slide03 AmpleSoft Bold" panose="020B0604020202020204" charset="0"/>
              </a:rPr>
              <a:t>xuất</a:t>
            </a:r>
            <a:r>
              <a:rPr lang="vi-VN" sz="3200" dirty="0">
                <a:solidFill>
                  <a:srgbClr val="0070C0"/>
                </a:solidFill>
                <a:latin typeface="#9Slide03 AmpleSoft Bold" panose="020B0604020202020204" charset="0"/>
              </a:rPr>
              <a:t> nông </a:t>
            </a:r>
            <a:r>
              <a:rPr lang="vi-VN" sz="3200" dirty="0" err="1">
                <a:solidFill>
                  <a:srgbClr val="0070C0"/>
                </a:solidFill>
                <a:latin typeface="#9Slide03 AmpleSoft Bold" panose="020B0604020202020204" charset="0"/>
              </a:rPr>
              <a:t>nghiệp</a:t>
            </a:r>
            <a:r>
              <a:rPr lang="vi-VN" sz="3200" dirty="0">
                <a:solidFill>
                  <a:srgbClr val="0070C0"/>
                </a:solidFill>
                <a:latin typeface="#9Slide03 AmpleSoft Bold" panose="020B0604020202020204" charset="0"/>
              </a:rPr>
              <a:t> ở </a:t>
            </a:r>
            <a:r>
              <a:rPr lang="vi-VN" sz="3200" dirty="0" err="1">
                <a:solidFill>
                  <a:srgbClr val="0070C0"/>
                </a:solidFill>
                <a:latin typeface="#9Slide03 AmpleSoft Bold" panose="020B0604020202020204" charset="0"/>
              </a:rPr>
              <a:t>địa</a:t>
            </a:r>
            <a:r>
              <a:rPr lang="vi-VN" sz="3200" dirty="0">
                <a:solidFill>
                  <a:srgbClr val="0070C0"/>
                </a:solidFill>
                <a:latin typeface="#9Slide03 AmpleSoft Bold" panose="020B0604020202020204" charset="0"/>
              </a:rPr>
              <a:t> phương em theo </a:t>
            </a:r>
            <a:r>
              <a:rPr lang="vi-VN" sz="3200" dirty="0" err="1">
                <a:solidFill>
                  <a:srgbClr val="0070C0"/>
                </a:solidFill>
                <a:latin typeface="#9Slide03 AmpleSoft Bold" panose="020B0604020202020204" charset="0"/>
              </a:rPr>
              <a:t>gợi</a:t>
            </a:r>
            <a:r>
              <a:rPr lang="vi-VN" sz="3200" dirty="0">
                <a:solidFill>
                  <a:srgbClr val="0070C0"/>
                </a:solidFill>
                <a:latin typeface="#9Slide03 AmpleSoft Bold" panose="020B0604020202020204" charset="0"/>
              </a:rPr>
              <a:t> ý sau:</a:t>
            </a:r>
            <a:endParaRPr lang="en-US" sz="3200" dirty="0">
              <a:solidFill>
                <a:srgbClr val="0070C0"/>
              </a:solidFill>
              <a:latin typeface="#9Slide03 AmpleSoft Bold" panose="020B060402020202020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8" name="Google Shape;1023;p13">
            <a:extLst>
              <a:ext uri="{FF2B5EF4-FFF2-40B4-BE49-F238E27FC236}">
                <a16:creationId xmlns:a16="http://schemas.microsoft.com/office/drawing/2014/main" id="{B3F545BC-CB1D-489C-92F0-0769AFE7BCF6}"/>
              </a:ext>
            </a:extLst>
          </p:cNvPr>
          <p:cNvGrpSpPr/>
          <p:nvPr/>
        </p:nvGrpSpPr>
        <p:grpSpPr>
          <a:xfrm>
            <a:off x="176607" y="2976844"/>
            <a:ext cx="3637280" cy="2656396"/>
            <a:chOff x="5876916" y="975793"/>
            <a:chExt cx="4684259" cy="2641495"/>
          </a:xfrm>
        </p:grpSpPr>
        <p:grpSp>
          <p:nvGrpSpPr>
            <p:cNvPr id="12" name="Google Shape;1024;p13">
              <a:extLst>
                <a:ext uri="{FF2B5EF4-FFF2-40B4-BE49-F238E27FC236}">
                  <a16:creationId xmlns:a16="http://schemas.microsoft.com/office/drawing/2014/main" id="{D2FDDAAA-8082-435C-8E80-256AC303D898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4" name="Google Shape;1025;p13" descr="2">
                <a:extLst>
                  <a:ext uri="{FF2B5EF4-FFF2-40B4-BE49-F238E27FC236}">
                    <a16:creationId xmlns:a16="http://schemas.microsoft.com/office/drawing/2014/main" id="{3A64AA68-986B-445E-A7D4-ED7B048BA0D0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" name="Google Shape;1026;p13" descr="1">
                <a:extLst>
                  <a:ext uri="{FF2B5EF4-FFF2-40B4-BE49-F238E27FC236}">
                    <a16:creationId xmlns:a16="http://schemas.microsoft.com/office/drawing/2014/main" id="{3E36470E-B723-42BC-803E-B30BC1B40DD5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1027;p13" descr="3">
                <a:extLst>
                  <a:ext uri="{FF2B5EF4-FFF2-40B4-BE49-F238E27FC236}">
                    <a16:creationId xmlns:a16="http://schemas.microsoft.com/office/drawing/2014/main" id="{E8C54CC5-CD83-480D-9649-2BC41CC1066F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3" name="Google Shape;1028;p13">
              <a:extLst>
                <a:ext uri="{FF2B5EF4-FFF2-40B4-BE49-F238E27FC236}">
                  <a16:creationId xmlns:a16="http://schemas.microsoft.com/office/drawing/2014/main" id="{6AA9E9F3-9EA7-42DA-92EF-3AF1EEF90766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3348CC5-A502-4765-BFAE-B7E73B07A5FA}"/>
              </a:ext>
            </a:extLst>
          </p:cNvPr>
          <p:cNvSpPr/>
          <p:nvPr/>
        </p:nvSpPr>
        <p:spPr>
          <a:xfrm>
            <a:off x="10244882" y="6159149"/>
            <a:ext cx="1657389" cy="5679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Bắt</a:t>
            </a:r>
            <a:r>
              <a:rPr lang="en-US" sz="3200" dirty="0"/>
              <a:t> </a:t>
            </a:r>
            <a:r>
              <a:rPr lang="en-US" sz="3200" dirty="0" err="1"/>
              <a:t>đầu</a:t>
            </a:r>
            <a:endParaRPr lang="en-US" sz="3200" dirty="0"/>
          </a:p>
        </p:txBody>
      </p:sp>
      <p:pic>
        <p:nvPicPr>
          <p:cNvPr id="20" name="vui nhộn">
            <a:hlinkClick r:id="" action="ppaction://media"/>
            <a:extLst>
              <a:ext uri="{FF2B5EF4-FFF2-40B4-BE49-F238E27FC236}">
                <a16:creationId xmlns:a16="http://schemas.microsoft.com/office/drawing/2014/main" id="{715C6826-58FF-4AEE-B764-06E8B21228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84920" y="60735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426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782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47959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1" grpId="0" animBg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2889</TotalTime>
  <Words>382</Words>
  <Application>Microsoft Office PowerPoint</Application>
  <PresentationFormat>Widescreen</PresentationFormat>
  <Paragraphs>70</Paragraphs>
  <Slides>18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42" baseType="lpstr">
      <vt:lpstr>等线</vt:lpstr>
      <vt:lpstr>微软雅黑</vt:lpstr>
      <vt:lpstr>宋体</vt:lpstr>
      <vt:lpstr>#9Slide03 AmpleSoft Bold</vt:lpstr>
      <vt:lpstr>Arial</vt:lpstr>
      <vt:lpstr>Baloo 2 SemiBold</vt:lpstr>
      <vt:lpstr>Calibri</vt:lpstr>
      <vt:lpstr>Calibri Light</vt:lpstr>
      <vt:lpstr>Georgia</vt:lpstr>
      <vt:lpstr>iCiel Cadena</vt:lpstr>
      <vt:lpstr>Nunito Black</vt:lpstr>
      <vt:lpstr>Open Sans</vt:lpstr>
      <vt:lpstr>Open Sans Extrabold</vt:lpstr>
      <vt:lpstr>Open Sans Light</vt:lpstr>
      <vt:lpstr>Open Sans SemiBold</vt:lpstr>
      <vt:lpstr>Times New Roman</vt:lpstr>
      <vt:lpstr>UTM Than Chien Tranh</vt:lpstr>
      <vt:lpstr>Verdana</vt:lpstr>
      <vt:lpstr>Vladimir Script</vt:lpstr>
      <vt:lpstr>印品黑体</vt:lpstr>
      <vt:lpstr>1_Office Theme</vt:lpstr>
      <vt:lpstr>Office 主题​​</vt:lpstr>
      <vt:lpstr>1_Simple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HP</cp:lastModifiedBy>
  <cp:revision>110</cp:revision>
  <dcterms:created xsi:type="dcterms:W3CDTF">2022-10-21T05:48:11Z</dcterms:created>
  <dcterms:modified xsi:type="dcterms:W3CDTF">2025-11-16T17:30:57Z</dcterms:modified>
  <cp:category>9Slide.vn</cp:category>
</cp:coreProperties>
</file>