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9" r:id="rId3"/>
    <p:sldId id="277" r:id="rId4"/>
    <p:sldId id="263" r:id="rId5"/>
    <p:sldId id="278" r:id="rId6"/>
    <p:sldId id="279" r:id="rId7"/>
    <p:sldId id="264" r:id="rId8"/>
    <p:sldId id="266" r:id="rId9"/>
    <p:sldId id="271" r:id="rId10"/>
    <p:sldId id="280" r:id="rId11"/>
    <p:sldId id="281" r:id="rId12"/>
  </p:sldIdLst>
  <p:sldSz cx="12192000" cy="6858000"/>
  <p:notesSz cx="6858000" cy="9144000"/>
  <p:embeddedFontLst>
    <p:embeddedFont>
      <p:font typeface="#9Slide07 HoneyCream" panose="020B0604020202020204" charset="0"/>
      <p:regular r:id="rId13"/>
    </p:embeddedFont>
    <p:embeddedFont>
      <p:font typeface="#9Slide07 SVNAppleberry" panose="02040603050506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18AE3-A18D-4227-9238-B3C82F32D5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56DB192F-2D63-412D-86D6-5BCD54BD2411}">
      <dgm:prSet phldrT="[Text]" custT="1"/>
      <dgm:spPr/>
      <dgm:t>
        <a:bodyPr/>
        <a:lstStyle/>
        <a:p>
          <a:r>
            <a:rPr lang="nl-NL" sz="36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Bài toán cho biết gì?</a:t>
          </a:r>
          <a:endParaRPr lang="vi-VN" sz="3600" i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75E4A2-902D-4E6E-9B13-5E8BBFD025A0}" type="parTrans" cxnId="{F2CD7DB7-6CB0-4EF9-8ECD-C39DC0167D50}">
      <dgm:prSet/>
      <dgm:spPr/>
      <dgm:t>
        <a:bodyPr/>
        <a:lstStyle/>
        <a:p>
          <a:endParaRPr lang="vi-VN" sz="280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87FC85-C1B0-4675-B80B-689CFA89DD70}" type="sibTrans" cxnId="{F2CD7DB7-6CB0-4EF9-8ECD-C39DC0167D50}">
      <dgm:prSet/>
      <dgm:spPr/>
      <dgm:t>
        <a:bodyPr/>
        <a:lstStyle/>
        <a:p>
          <a:endParaRPr lang="vi-VN" sz="280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D9189C8-4A39-4D3B-B78F-00F65099B4F1}">
      <dgm:prSet phldrT="[Text]" custT="1"/>
      <dgm:spPr/>
      <dgm:t>
        <a:bodyPr/>
        <a:lstStyle/>
        <a:p>
          <a:r>
            <a:rPr lang="nl-NL" sz="36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Bài toán hỏi gì?</a:t>
          </a:r>
          <a:endParaRPr lang="vi-VN" sz="3600" i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0DC216-6F6E-42D4-8C3A-102DDD88D343}" type="parTrans" cxnId="{183F034E-08D0-4AED-ACE1-2F4547528229}">
      <dgm:prSet/>
      <dgm:spPr/>
      <dgm:t>
        <a:bodyPr/>
        <a:lstStyle/>
        <a:p>
          <a:endParaRPr lang="vi-VN" sz="280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524A80-7070-4362-BD6E-0CAD081E7631}" type="sibTrans" cxnId="{183F034E-08D0-4AED-ACE1-2F4547528229}">
      <dgm:prSet/>
      <dgm:spPr/>
      <dgm:t>
        <a:bodyPr/>
        <a:lstStyle/>
        <a:p>
          <a:endParaRPr lang="vi-VN" sz="280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890C79-33D3-4C90-BBE1-7BF08C4D3A1A}" type="pres">
      <dgm:prSet presAssocID="{93518AE3-A18D-4227-9238-B3C82F32D57C}" presName="Name0" presStyleCnt="0">
        <dgm:presLayoutVars>
          <dgm:chMax val="7"/>
          <dgm:chPref val="7"/>
          <dgm:dir/>
        </dgm:presLayoutVars>
      </dgm:prSet>
      <dgm:spPr/>
    </dgm:pt>
    <dgm:pt modelId="{F4823901-F656-4DC8-8135-2F1A023D0E5B}" type="pres">
      <dgm:prSet presAssocID="{93518AE3-A18D-4227-9238-B3C82F32D57C}" presName="Name1" presStyleCnt="0"/>
      <dgm:spPr/>
    </dgm:pt>
    <dgm:pt modelId="{0B3ED198-979A-4A08-98C6-4D12DE962F24}" type="pres">
      <dgm:prSet presAssocID="{93518AE3-A18D-4227-9238-B3C82F32D57C}" presName="cycle" presStyleCnt="0"/>
      <dgm:spPr/>
    </dgm:pt>
    <dgm:pt modelId="{28E2A190-9EF7-4D76-ABF3-32F1455106D9}" type="pres">
      <dgm:prSet presAssocID="{93518AE3-A18D-4227-9238-B3C82F32D57C}" presName="srcNode" presStyleLbl="node1" presStyleIdx="0" presStyleCnt="2"/>
      <dgm:spPr/>
    </dgm:pt>
    <dgm:pt modelId="{2684417F-6785-401F-92D7-39B6FFDCABD1}" type="pres">
      <dgm:prSet presAssocID="{93518AE3-A18D-4227-9238-B3C82F32D57C}" presName="conn" presStyleLbl="parChTrans1D2" presStyleIdx="0" presStyleCnt="1"/>
      <dgm:spPr/>
    </dgm:pt>
    <dgm:pt modelId="{CD3BA401-8B3A-4873-8223-43487500D1D7}" type="pres">
      <dgm:prSet presAssocID="{93518AE3-A18D-4227-9238-B3C82F32D57C}" presName="extraNode" presStyleLbl="node1" presStyleIdx="0" presStyleCnt="2"/>
      <dgm:spPr/>
    </dgm:pt>
    <dgm:pt modelId="{700B3FBA-D145-4006-BBDA-B7048311B39C}" type="pres">
      <dgm:prSet presAssocID="{93518AE3-A18D-4227-9238-B3C82F32D57C}" presName="dstNode" presStyleLbl="node1" presStyleIdx="0" presStyleCnt="2"/>
      <dgm:spPr/>
    </dgm:pt>
    <dgm:pt modelId="{74A388CC-10AA-4971-9932-F78962A2D969}" type="pres">
      <dgm:prSet presAssocID="{56DB192F-2D63-412D-86D6-5BCD54BD2411}" presName="text_1" presStyleLbl="node1" presStyleIdx="0" presStyleCnt="2">
        <dgm:presLayoutVars>
          <dgm:bulletEnabled val="1"/>
        </dgm:presLayoutVars>
      </dgm:prSet>
      <dgm:spPr/>
    </dgm:pt>
    <dgm:pt modelId="{5E9F64BC-48FF-47C3-A65A-B370E0C1C1B7}" type="pres">
      <dgm:prSet presAssocID="{56DB192F-2D63-412D-86D6-5BCD54BD2411}" presName="accent_1" presStyleCnt="0"/>
      <dgm:spPr/>
    </dgm:pt>
    <dgm:pt modelId="{7DEFE2E5-0C3C-4136-A22B-2538834B69F6}" type="pres">
      <dgm:prSet presAssocID="{56DB192F-2D63-412D-86D6-5BCD54BD2411}" presName="accentRepeatNode" presStyleLbl="solidFgAcc1" presStyleIdx="0" presStyleCnt="2"/>
      <dgm:spPr/>
    </dgm:pt>
    <dgm:pt modelId="{A68918FF-8516-41E6-B5F2-7F8508561934}" type="pres">
      <dgm:prSet presAssocID="{DD9189C8-4A39-4D3B-B78F-00F65099B4F1}" presName="text_2" presStyleLbl="node1" presStyleIdx="1" presStyleCnt="2">
        <dgm:presLayoutVars>
          <dgm:bulletEnabled val="1"/>
        </dgm:presLayoutVars>
      </dgm:prSet>
      <dgm:spPr/>
    </dgm:pt>
    <dgm:pt modelId="{D0B1F51D-503D-424D-B759-DC148F93A45F}" type="pres">
      <dgm:prSet presAssocID="{DD9189C8-4A39-4D3B-B78F-00F65099B4F1}" presName="accent_2" presStyleCnt="0"/>
      <dgm:spPr/>
    </dgm:pt>
    <dgm:pt modelId="{5F0DC5C6-6F49-4E5D-9D71-9DECCDB7165E}" type="pres">
      <dgm:prSet presAssocID="{DD9189C8-4A39-4D3B-B78F-00F65099B4F1}" presName="accentRepeatNode" presStyleLbl="solidFgAcc1" presStyleIdx="1" presStyleCnt="2"/>
      <dgm:spPr/>
    </dgm:pt>
  </dgm:ptLst>
  <dgm:cxnLst>
    <dgm:cxn modelId="{5A347A32-B58E-4763-BF6F-5B6C306564B5}" type="presOf" srcId="{93518AE3-A18D-4227-9238-B3C82F32D57C}" destId="{28890C79-33D3-4C90-BBE1-7BF08C4D3A1A}" srcOrd="0" destOrd="0" presId="urn:microsoft.com/office/officeart/2008/layout/VerticalCurvedList"/>
    <dgm:cxn modelId="{183F034E-08D0-4AED-ACE1-2F4547528229}" srcId="{93518AE3-A18D-4227-9238-B3C82F32D57C}" destId="{DD9189C8-4A39-4D3B-B78F-00F65099B4F1}" srcOrd="1" destOrd="0" parTransId="{950DC216-6F6E-42D4-8C3A-102DDD88D343}" sibTransId="{04524A80-7070-4362-BD6E-0CAD081E7631}"/>
    <dgm:cxn modelId="{5C5F37B1-D2EF-48EE-B249-3A04E747E99E}" type="presOf" srcId="{DD9189C8-4A39-4D3B-B78F-00F65099B4F1}" destId="{A68918FF-8516-41E6-B5F2-7F8508561934}" srcOrd="0" destOrd="0" presId="urn:microsoft.com/office/officeart/2008/layout/VerticalCurvedList"/>
    <dgm:cxn modelId="{F2CD7DB7-6CB0-4EF9-8ECD-C39DC0167D50}" srcId="{93518AE3-A18D-4227-9238-B3C82F32D57C}" destId="{56DB192F-2D63-412D-86D6-5BCD54BD2411}" srcOrd="0" destOrd="0" parTransId="{9E75E4A2-902D-4E6E-9B13-5E8BBFD025A0}" sibTransId="{FA87FC85-C1B0-4675-B80B-689CFA89DD70}"/>
    <dgm:cxn modelId="{56761AD9-D7C4-4249-BA3C-C64B33F42CC9}" type="presOf" srcId="{56DB192F-2D63-412D-86D6-5BCD54BD2411}" destId="{74A388CC-10AA-4971-9932-F78962A2D969}" srcOrd="0" destOrd="0" presId="urn:microsoft.com/office/officeart/2008/layout/VerticalCurvedList"/>
    <dgm:cxn modelId="{2A89FDF6-E0FA-4D51-9D7D-2CA87AE28530}" type="presOf" srcId="{FA87FC85-C1B0-4675-B80B-689CFA89DD70}" destId="{2684417F-6785-401F-92D7-39B6FFDCABD1}" srcOrd="0" destOrd="0" presId="urn:microsoft.com/office/officeart/2008/layout/VerticalCurvedList"/>
    <dgm:cxn modelId="{5B069F65-BBD5-452D-824E-243871BBB84F}" type="presParOf" srcId="{28890C79-33D3-4C90-BBE1-7BF08C4D3A1A}" destId="{F4823901-F656-4DC8-8135-2F1A023D0E5B}" srcOrd="0" destOrd="0" presId="urn:microsoft.com/office/officeart/2008/layout/VerticalCurvedList"/>
    <dgm:cxn modelId="{1B8C7759-2A01-456F-B498-E9BACEDF65AC}" type="presParOf" srcId="{F4823901-F656-4DC8-8135-2F1A023D0E5B}" destId="{0B3ED198-979A-4A08-98C6-4D12DE962F24}" srcOrd="0" destOrd="0" presId="urn:microsoft.com/office/officeart/2008/layout/VerticalCurvedList"/>
    <dgm:cxn modelId="{38265748-C18F-42FD-866F-54672641A2C0}" type="presParOf" srcId="{0B3ED198-979A-4A08-98C6-4D12DE962F24}" destId="{28E2A190-9EF7-4D76-ABF3-32F1455106D9}" srcOrd="0" destOrd="0" presId="urn:microsoft.com/office/officeart/2008/layout/VerticalCurvedList"/>
    <dgm:cxn modelId="{03D4516E-06FD-4137-9C13-1AB9A50066B7}" type="presParOf" srcId="{0B3ED198-979A-4A08-98C6-4D12DE962F24}" destId="{2684417F-6785-401F-92D7-39B6FFDCABD1}" srcOrd="1" destOrd="0" presId="urn:microsoft.com/office/officeart/2008/layout/VerticalCurvedList"/>
    <dgm:cxn modelId="{031521AC-9B35-4263-9BBA-B41A6D16FCAF}" type="presParOf" srcId="{0B3ED198-979A-4A08-98C6-4D12DE962F24}" destId="{CD3BA401-8B3A-4873-8223-43487500D1D7}" srcOrd="2" destOrd="0" presId="urn:microsoft.com/office/officeart/2008/layout/VerticalCurvedList"/>
    <dgm:cxn modelId="{C33D3A03-BFA0-4E60-A8C4-5AF1BF4A1355}" type="presParOf" srcId="{0B3ED198-979A-4A08-98C6-4D12DE962F24}" destId="{700B3FBA-D145-4006-BBDA-B7048311B39C}" srcOrd="3" destOrd="0" presId="urn:microsoft.com/office/officeart/2008/layout/VerticalCurvedList"/>
    <dgm:cxn modelId="{2BAB484F-EA82-42C5-9B0C-606B4427946A}" type="presParOf" srcId="{F4823901-F656-4DC8-8135-2F1A023D0E5B}" destId="{74A388CC-10AA-4971-9932-F78962A2D969}" srcOrd="1" destOrd="0" presId="urn:microsoft.com/office/officeart/2008/layout/VerticalCurvedList"/>
    <dgm:cxn modelId="{27F66216-F626-4872-97F9-57421F794C7C}" type="presParOf" srcId="{F4823901-F656-4DC8-8135-2F1A023D0E5B}" destId="{5E9F64BC-48FF-47C3-A65A-B370E0C1C1B7}" srcOrd="2" destOrd="0" presId="urn:microsoft.com/office/officeart/2008/layout/VerticalCurvedList"/>
    <dgm:cxn modelId="{71466171-3A4A-4DEF-ADA1-FE6994B44A30}" type="presParOf" srcId="{5E9F64BC-48FF-47C3-A65A-B370E0C1C1B7}" destId="{7DEFE2E5-0C3C-4136-A22B-2538834B69F6}" srcOrd="0" destOrd="0" presId="urn:microsoft.com/office/officeart/2008/layout/VerticalCurvedList"/>
    <dgm:cxn modelId="{0CBB165C-FAAF-4C32-B497-1F96526344F6}" type="presParOf" srcId="{F4823901-F656-4DC8-8135-2F1A023D0E5B}" destId="{A68918FF-8516-41E6-B5F2-7F8508561934}" srcOrd="3" destOrd="0" presId="urn:microsoft.com/office/officeart/2008/layout/VerticalCurvedList"/>
    <dgm:cxn modelId="{8EDCAE2B-8AE1-4791-AA0B-BB9E96D4E2A3}" type="presParOf" srcId="{F4823901-F656-4DC8-8135-2F1A023D0E5B}" destId="{D0B1F51D-503D-424D-B759-DC148F93A45F}" srcOrd="4" destOrd="0" presId="urn:microsoft.com/office/officeart/2008/layout/VerticalCurvedList"/>
    <dgm:cxn modelId="{A72BDD6D-93D0-49BC-8814-0643F7A31CD6}" type="presParOf" srcId="{D0B1F51D-503D-424D-B759-DC148F93A45F}" destId="{5F0DC5C6-6F49-4E5D-9D71-9DECCDB716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417F-6785-401F-92D7-39B6FFDCABD1}">
      <dsp:nvSpPr>
        <dsp:cNvPr id="0" name=""/>
        <dsp:cNvSpPr/>
      </dsp:nvSpPr>
      <dsp:spPr>
        <a:xfrm>
          <a:off x="-5187298" y="-800578"/>
          <a:ext cx="6224290" cy="6224290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388CC-10AA-4971-9932-F78962A2D969}">
      <dsp:nvSpPr>
        <dsp:cNvPr id="0" name=""/>
        <dsp:cNvSpPr/>
      </dsp:nvSpPr>
      <dsp:spPr>
        <a:xfrm>
          <a:off x="849847" y="660460"/>
          <a:ext cx="5772750" cy="1320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3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i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 Bài toán cho biết gì?</a:t>
          </a:r>
          <a:endParaRPr lang="vi-VN" sz="3600" i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49847" y="660460"/>
        <a:ext cx="5772750" cy="1320736"/>
      </dsp:txXfrm>
    </dsp:sp>
    <dsp:sp modelId="{7DEFE2E5-0C3C-4136-A22B-2538834B69F6}">
      <dsp:nvSpPr>
        <dsp:cNvPr id="0" name=""/>
        <dsp:cNvSpPr/>
      </dsp:nvSpPr>
      <dsp:spPr>
        <a:xfrm>
          <a:off x="24387" y="495368"/>
          <a:ext cx="1650920" cy="165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918FF-8516-41E6-B5F2-7F8508561934}">
      <dsp:nvSpPr>
        <dsp:cNvPr id="0" name=""/>
        <dsp:cNvSpPr/>
      </dsp:nvSpPr>
      <dsp:spPr>
        <a:xfrm>
          <a:off x="849847" y="2641935"/>
          <a:ext cx="5772750" cy="1320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3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i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rPr>
            <a:t>Bài toán hỏi gì?</a:t>
          </a:r>
          <a:endParaRPr lang="vi-VN" sz="3600" i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49847" y="2641935"/>
        <a:ext cx="5772750" cy="1320736"/>
      </dsp:txXfrm>
    </dsp:sp>
    <dsp:sp modelId="{5F0DC5C6-6F49-4E5D-9D71-9DECCDB7165E}">
      <dsp:nvSpPr>
        <dsp:cNvPr id="0" name=""/>
        <dsp:cNvSpPr/>
      </dsp:nvSpPr>
      <dsp:spPr>
        <a:xfrm>
          <a:off x="24387" y="2476843"/>
          <a:ext cx="1650920" cy="165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1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0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7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1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927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27897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57" y="1798385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744" y="3887222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523866" y="137427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 1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4972" y="450722"/>
            <a:ext cx="22220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+mn-ea"/>
                <a:cs typeface="+mn-cs"/>
              </a:rPr>
              <a:t>Toán 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+mn-ea"/>
                <a:cs typeface="+mn-cs"/>
              </a:rPr>
              <a:t>2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10" y="902245"/>
            <a:ext cx="8858256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45" y="3865712"/>
            <a:ext cx="4536850" cy="3401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9853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400" u="sng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năm túi gạo sau: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2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67"/>
          <a:stretch/>
        </p:blipFill>
        <p:spPr bwMode="auto">
          <a:xfrm>
            <a:off x="9429995" y="495131"/>
            <a:ext cx="2220535" cy="3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2" r="35216"/>
          <a:stretch/>
        </p:blipFill>
        <p:spPr bwMode="auto">
          <a:xfrm>
            <a:off x="5647650" y="866718"/>
            <a:ext cx="2782975" cy="37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100000" l="51897" r="80000">
                        <a14:foregroundMark x1="67931" y1="48908" x2="67931" y2="48908"/>
                        <a14:foregroundMark x1="69828" y1="45415" x2="69828" y2="45415"/>
                        <a14:foregroundMark x1="66897" y1="47162" x2="66897" y2="47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49" t="40955" r="20579"/>
          <a:stretch/>
        </p:blipFill>
        <p:spPr bwMode="auto">
          <a:xfrm>
            <a:off x="7072744" y="2357908"/>
            <a:ext cx="2734428" cy="22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96943" l="10000" r="37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56683"/>
          <a:stretch/>
        </p:blipFill>
        <p:spPr bwMode="auto">
          <a:xfrm>
            <a:off x="4114488" y="1564066"/>
            <a:ext cx="2193395" cy="30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89520" l="0" r="1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73"/>
          <a:stretch/>
        </p:blipFill>
        <p:spPr bwMode="auto">
          <a:xfrm>
            <a:off x="2178634" y="947582"/>
            <a:ext cx="1879857" cy="36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0" y="4637961"/>
            <a:ext cx="96784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Muốn</a:t>
            </a:r>
            <a:r>
              <a:rPr kumimoji="0" lang="vi-VN" sz="4000" b="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lấy hai túi để được 13 kg gạo thì phải lấy ra hai túi gạo nào?</a:t>
            </a:r>
            <a:endParaRPr kumimoji="0" lang="vi-VN" sz="4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Plus 1"/>
          <p:cNvSpPr/>
          <p:nvPr/>
        </p:nvSpPr>
        <p:spPr>
          <a:xfrm>
            <a:off x="4591455" y="2357908"/>
            <a:ext cx="1056195" cy="1085683"/>
          </a:xfrm>
          <a:prstGeom prst="mathPl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35234 0.0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-0.28711 0.05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9853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400" u="sng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năm túi gạo sau: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2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67"/>
          <a:stretch/>
        </p:blipFill>
        <p:spPr bwMode="auto">
          <a:xfrm>
            <a:off x="9824936" y="687423"/>
            <a:ext cx="2220535" cy="3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2" r="35216"/>
          <a:stretch/>
        </p:blipFill>
        <p:spPr bwMode="auto">
          <a:xfrm>
            <a:off x="6998369" y="687423"/>
            <a:ext cx="2372284" cy="31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100000" l="51897" r="80000">
                        <a14:foregroundMark x1="67931" y1="48908" x2="67931" y2="48908"/>
                        <a14:foregroundMark x1="69828" y1="45415" x2="69828" y2="45415"/>
                        <a14:foregroundMark x1="66897" y1="47162" x2="66897" y2="47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49" t="40955" r="20579"/>
          <a:stretch/>
        </p:blipFill>
        <p:spPr bwMode="auto">
          <a:xfrm>
            <a:off x="7575544" y="2400135"/>
            <a:ext cx="3112851" cy="25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96943" l="10000" r="37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56683"/>
          <a:stretch/>
        </p:blipFill>
        <p:spPr bwMode="auto">
          <a:xfrm>
            <a:off x="5275841" y="1391414"/>
            <a:ext cx="2193395" cy="30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89520" l="0" r="1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73"/>
          <a:stretch/>
        </p:blipFill>
        <p:spPr bwMode="auto">
          <a:xfrm>
            <a:off x="3893077" y="733417"/>
            <a:ext cx="1879857" cy="36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-28674" y="4912213"/>
            <a:ext cx="98536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sz="4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Muốn</a:t>
            </a:r>
            <a:r>
              <a:rPr kumimoji="0" lang="vi-VN" sz="4400" b="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lấy ba túi để được 9 kg gạo thì phải lấy ra ba túi gạo nào?</a:t>
            </a:r>
            <a:endParaRPr kumimoji="0" lang="vi-VN" sz="4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2994211" y="2416868"/>
            <a:ext cx="1056195" cy="1085683"/>
          </a:xfrm>
          <a:prstGeom prst="mathPl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7517024" y="2251532"/>
            <a:ext cx="1056195" cy="1085683"/>
          </a:xfrm>
          <a:prstGeom prst="mathPl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263 -0.055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Tính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598125" y="1117181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40 kg + 20 kg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213114" y="2261221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 kg – 40 kg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5639489" y="3120107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kg + 5 kg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5763259" y="4067126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kg – 8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kg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136112" y="4479176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 kg + 31 kg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87985" y="5623216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kg –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31 kg =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2881629" y="973317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 kg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697705" y="2253655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kg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993538" y="3166263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0182501" y="4010802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817333" y="4474861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894335" y="5592652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70" y="248953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Tính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598125" y="1117181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30 </a:t>
            </a:r>
            <a:r>
              <a:rPr lang="vi-VN" sz="5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vi-VN" sz="5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 </a:t>
            </a:r>
            <a:r>
              <a:rPr lang="vi-VN" sz="5400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vi-VN" sz="5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213114" y="2261221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5400" b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vi-VN" sz="54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vi-VN" sz="5400" b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5578366" y="3033819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+ 6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5763259" y="4067126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7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136112" y="4479176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+ 23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-87985" y="5623216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68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23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vi-VN" sz="5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2425118" y="1117181"/>
            <a:ext cx="6428741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241194" y="2255790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vi-VN" sz="5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788957" y="2977495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54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791651" y="3917150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vi-VN" sz="5400" i="1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261308" y="4448612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 </a:t>
            </a:r>
            <a:r>
              <a:rPr lang="vi-VN" sz="5400" i="1" noProof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261307" y="5592652"/>
            <a:ext cx="2796587" cy="8277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</a:t>
            </a:r>
            <a:r>
              <a:rPr lang="vi-VN" sz="5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70" y="248953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75" y="3901193"/>
            <a:ext cx="352425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Số?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1006144" y="1007206"/>
            <a:ext cx="117537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gà, chó chơi cầu thăng bằng. Biết cả hai trường hợp dưới đây cầu đều thăng bằng.</a:t>
            </a:r>
            <a:endParaRPr kumimoji="0" lang="vi-VN" sz="4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475" t="18369" r="37802" b="20733"/>
          <a:stretch/>
        </p:blipFill>
        <p:spPr>
          <a:xfrm>
            <a:off x="577762" y="2549649"/>
            <a:ext cx="5986778" cy="420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8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75" y="3901193"/>
            <a:ext cx="352425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Số?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7042048" y="1294841"/>
            <a:ext cx="57978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Con thỏ</a:t>
            </a:r>
            <a:r>
              <a:rPr kumimoji="0" lang="vi-VN" sz="5400" b="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nặng bằng  ......  con gà.</a:t>
            </a:r>
            <a:endParaRPr kumimoji="0" lang="vi-VN" sz="5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475" t="18369" r="37802" b="20733"/>
          <a:stretch/>
        </p:blipFill>
        <p:spPr>
          <a:xfrm>
            <a:off x="438254" y="1515533"/>
            <a:ext cx="6373825" cy="448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8956573" y="1917141"/>
            <a:ext cx="6191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69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75" y="3901193"/>
            <a:ext cx="352425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4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Số?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7042048" y="1294841"/>
            <a:ext cx="57978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sz="5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Con chó</a:t>
            </a:r>
            <a:r>
              <a:rPr kumimoji="0" lang="vi-VN" sz="5400" b="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nặng bằng  ......  con gà.</a:t>
            </a:r>
            <a:endParaRPr kumimoji="0" lang="vi-VN" sz="5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475" t="18369" r="37802" b="20733"/>
          <a:stretch/>
        </p:blipFill>
        <p:spPr>
          <a:xfrm>
            <a:off x="438254" y="1515533"/>
            <a:ext cx="6373825" cy="448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8956573" y="1917141"/>
            <a:ext cx="6191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vi-VN" sz="6600" b="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59802C-18B0-C539-357B-E0F3DAB38502}"/>
              </a:ext>
            </a:extLst>
          </p:cNvPr>
          <p:cNvSpPr/>
          <p:nvPr/>
        </p:nvSpPr>
        <p:spPr>
          <a:xfrm>
            <a:off x="294993" y="57752"/>
            <a:ext cx="9209492" cy="2319729"/>
          </a:xfrm>
          <a:custGeom>
            <a:avLst/>
            <a:gdLst>
              <a:gd name="connsiteX0" fmla="*/ 0 w 9209492"/>
              <a:gd name="connsiteY0" fmla="*/ 0 h 2123541"/>
              <a:gd name="connsiteX1" fmla="*/ 9209492 w 9209492"/>
              <a:gd name="connsiteY1" fmla="*/ 0 h 2123541"/>
              <a:gd name="connsiteX2" fmla="*/ 9209492 w 9209492"/>
              <a:gd name="connsiteY2" fmla="*/ 2123541 h 2123541"/>
              <a:gd name="connsiteX3" fmla="*/ 0 w 9209492"/>
              <a:gd name="connsiteY3" fmla="*/ 2123541 h 2123541"/>
              <a:gd name="connsiteX4" fmla="*/ 0 w 9209492"/>
              <a:gd name="connsiteY4" fmla="*/ 0 h 2123541"/>
              <a:gd name="connsiteX0" fmla="*/ 0 w 9209492"/>
              <a:gd name="connsiteY0" fmla="*/ 69536 h 2193077"/>
              <a:gd name="connsiteX1" fmla="*/ 4373260 w 9209492"/>
              <a:gd name="connsiteY1" fmla="*/ 0 h 2193077"/>
              <a:gd name="connsiteX2" fmla="*/ 9209492 w 9209492"/>
              <a:gd name="connsiteY2" fmla="*/ 69536 h 2193077"/>
              <a:gd name="connsiteX3" fmla="*/ 9209492 w 9209492"/>
              <a:gd name="connsiteY3" fmla="*/ 2193077 h 2193077"/>
              <a:gd name="connsiteX4" fmla="*/ 0 w 9209492"/>
              <a:gd name="connsiteY4" fmla="*/ 2193077 h 2193077"/>
              <a:gd name="connsiteX5" fmla="*/ 0 w 9209492"/>
              <a:gd name="connsiteY5" fmla="*/ 69536 h 2193077"/>
              <a:gd name="connsiteX0" fmla="*/ 0 w 9209492"/>
              <a:gd name="connsiteY0" fmla="*/ 69536 h 2319729"/>
              <a:gd name="connsiteX1" fmla="*/ 4373260 w 9209492"/>
              <a:gd name="connsiteY1" fmla="*/ 0 h 2319729"/>
              <a:gd name="connsiteX2" fmla="*/ 9209492 w 9209492"/>
              <a:gd name="connsiteY2" fmla="*/ 69536 h 2319729"/>
              <a:gd name="connsiteX3" fmla="*/ 9209492 w 9209492"/>
              <a:gd name="connsiteY3" fmla="*/ 2193077 h 2319729"/>
              <a:gd name="connsiteX4" fmla="*/ 5672670 w 9209492"/>
              <a:gd name="connsiteY4" fmla="*/ 2319688 h 2319729"/>
              <a:gd name="connsiteX5" fmla="*/ 0 w 9209492"/>
              <a:gd name="connsiteY5" fmla="*/ 2193077 h 2319729"/>
              <a:gd name="connsiteX6" fmla="*/ 0 w 9209492"/>
              <a:gd name="connsiteY6" fmla="*/ 69536 h 2319729"/>
              <a:gd name="connsiteX0" fmla="*/ 0 w 9209492"/>
              <a:gd name="connsiteY0" fmla="*/ 69536 h 2319729"/>
              <a:gd name="connsiteX1" fmla="*/ 4373260 w 9209492"/>
              <a:gd name="connsiteY1" fmla="*/ 0 h 2319729"/>
              <a:gd name="connsiteX2" fmla="*/ 9209492 w 9209492"/>
              <a:gd name="connsiteY2" fmla="*/ 69536 h 2319729"/>
              <a:gd name="connsiteX3" fmla="*/ 9209492 w 9209492"/>
              <a:gd name="connsiteY3" fmla="*/ 2193077 h 2319729"/>
              <a:gd name="connsiteX4" fmla="*/ 5672670 w 9209492"/>
              <a:gd name="connsiteY4" fmla="*/ 2319688 h 2319729"/>
              <a:gd name="connsiteX5" fmla="*/ 0 w 9209492"/>
              <a:gd name="connsiteY5" fmla="*/ 2193077 h 2319729"/>
              <a:gd name="connsiteX6" fmla="*/ 41891 w 9209492"/>
              <a:gd name="connsiteY6" fmla="*/ 1289785 h 2319729"/>
              <a:gd name="connsiteX7" fmla="*/ 0 w 9209492"/>
              <a:gd name="connsiteY7" fmla="*/ 69536 h 2319729"/>
              <a:gd name="connsiteX0" fmla="*/ 0 w 9209492"/>
              <a:gd name="connsiteY0" fmla="*/ 69536 h 2319729"/>
              <a:gd name="connsiteX1" fmla="*/ 4373260 w 9209492"/>
              <a:gd name="connsiteY1" fmla="*/ 0 h 2319729"/>
              <a:gd name="connsiteX2" fmla="*/ 9209492 w 9209492"/>
              <a:gd name="connsiteY2" fmla="*/ 69536 h 2319729"/>
              <a:gd name="connsiteX3" fmla="*/ 9137765 w 9209492"/>
              <a:gd name="connsiteY3" fmla="*/ 1203157 h 2319729"/>
              <a:gd name="connsiteX4" fmla="*/ 9209492 w 9209492"/>
              <a:gd name="connsiteY4" fmla="*/ 2193077 h 2319729"/>
              <a:gd name="connsiteX5" fmla="*/ 5672670 w 9209492"/>
              <a:gd name="connsiteY5" fmla="*/ 2319688 h 2319729"/>
              <a:gd name="connsiteX6" fmla="*/ 0 w 9209492"/>
              <a:gd name="connsiteY6" fmla="*/ 2193077 h 2319729"/>
              <a:gd name="connsiteX7" fmla="*/ 41891 w 9209492"/>
              <a:gd name="connsiteY7" fmla="*/ 1289785 h 2319729"/>
              <a:gd name="connsiteX8" fmla="*/ 0 w 9209492"/>
              <a:gd name="connsiteY8" fmla="*/ 69536 h 231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9492" h="2319729">
                <a:moveTo>
                  <a:pt x="0" y="69536"/>
                </a:moveTo>
                <a:cubicBezTo>
                  <a:pt x="1377543" y="65608"/>
                  <a:pt x="2995717" y="3928"/>
                  <a:pt x="4373260" y="0"/>
                </a:cubicBezTo>
                <a:lnTo>
                  <a:pt x="9209492" y="69536"/>
                </a:lnTo>
                <a:cubicBezTo>
                  <a:pt x="9208042" y="428159"/>
                  <a:pt x="9139215" y="844534"/>
                  <a:pt x="9137765" y="1203157"/>
                </a:cubicBezTo>
                <a:lnTo>
                  <a:pt x="9209492" y="2193077"/>
                </a:lnTo>
                <a:cubicBezTo>
                  <a:pt x="7899006" y="2190363"/>
                  <a:pt x="6983156" y="2322402"/>
                  <a:pt x="5672670" y="2319688"/>
                </a:cubicBezTo>
                <a:lnTo>
                  <a:pt x="0" y="2193077"/>
                </a:lnTo>
                <a:cubicBezTo>
                  <a:pt x="1130" y="1888771"/>
                  <a:pt x="40761" y="1594091"/>
                  <a:pt x="41891" y="1289785"/>
                </a:cubicBezTo>
                <a:lnTo>
                  <a:pt x="0" y="6953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Tại một cửa hàng xăng dầu, một người đi ô tô vào mua 25 </a:t>
            </a:r>
            <a:r>
              <a:rPr kumimoji="0" lang="vi-VN" sz="3600" b="1" i="1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kumimoji="0" lang="vi-VN" sz="3600" b="1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xăng, một người đi xe máy vào mua 3 </a:t>
            </a:r>
            <a:r>
              <a:rPr kumimoji="0" lang="vi-VN" sz="3600" b="1" i="1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vi-VN" sz="3600" b="1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xăng. Hỏi cả hai người mua bao nhiêu lít xăng?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2DF1861-E1FB-B12D-CD3D-E6159395F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682894"/>
              </p:ext>
            </p:extLst>
          </p:nvPr>
        </p:nvGraphicFramePr>
        <p:xfrm>
          <a:off x="5261707" y="2194490"/>
          <a:ext cx="6646985" cy="462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411717" y="1172009"/>
            <a:ext cx="88211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585200" y="569336"/>
            <a:ext cx="829602" cy="148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0279" y="2214606"/>
            <a:ext cx="5884321" cy="301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128000" y="1654609"/>
            <a:ext cx="12868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717" y="1658218"/>
            <a:ext cx="64716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47083" t="18642" r="14723" b="27778"/>
          <a:stretch/>
        </p:blipFill>
        <p:spPr>
          <a:xfrm>
            <a:off x="134282" y="2474832"/>
            <a:ext cx="5127425" cy="404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16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84417F-6785-401F-92D7-39B6FFDC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2684417F-6785-401F-92D7-39B6FFDCA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2684417F-6785-401F-92D7-39B6FFDC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2684417F-6785-401F-92D7-39B6FFDC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EFE2E5-0C3C-4136-A22B-2538834B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graphicEl>
                                              <a:dgm id="{7DEFE2E5-0C3C-4136-A22B-2538834B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dgm id="{7DEFE2E5-0C3C-4136-A22B-2538834B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7DEFE2E5-0C3C-4136-A22B-2538834B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A388CC-10AA-4971-9932-F78962A2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graphicEl>
                                              <a:dgm id="{74A388CC-10AA-4971-9932-F78962A2D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graphicEl>
                                              <a:dgm id="{74A388CC-10AA-4971-9932-F78962A2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74A388CC-10AA-4971-9932-F78962A2D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0DC5C6-6F49-4E5D-9D71-9DECCDB7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graphicEl>
                                              <a:dgm id="{5F0DC5C6-6F49-4E5D-9D71-9DECCDB71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graphicEl>
                                              <a:dgm id="{5F0DC5C6-6F49-4E5D-9D71-9DECCDB7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graphicEl>
                                              <a:dgm id="{5F0DC5C6-6F49-4E5D-9D71-9DECCDB7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68918FF-8516-41E6-B5F2-7F8508561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graphicEl>
                                              <a:dgm id="{A68918FF-8516-41E6-B5F2-7F8508561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dgm id="{A68918FF-8516-41E6-B5F2-7F8508561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graphicEl>
                                              <a:dgm id="{A68918FF-8516-41E6-B5F2-7F8508561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7CD95B-2815-4DC4-81EC-43353A111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084" y="889940"/>
            <a:ext cx="5170715" cy="517071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A46D860-BDD3-4997-B7F9-BF84AB1FB50F}"/>
              </a:ext>
            </a:extLst>
          </p:cNvPr>
          <p:cNvSpPr/>
          <p:nvPr/>
        </p:nvSpPr>
        <p:spPr>
          <a:xfrm>
            <a:off x="3349738" y="2215992"/>
            <a:ext cx="8463279" cy="3017526"/>
          </a:xfrm>
          <a:prstGeom prst="rect">
            <a:avLst/>
          </a:prstGeom>
          <a:solidFill>
            <a:schemeClr val="bg1"/>
          </a:solidFill>
          <a:ln>
            <a:solidFill>
              <a:srgbClr val="0A3152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F496F1-1FEB-4EE9-8995-0E2CBEB56952}"/>
              </a:ext>
            </a:extLst>
          </p:cNvPr>
          <p:cNvSpPr txBox="1"/>
          <p:nvPr/>
        </p:nvSpPr>
        <p:spPr>
          <a:xfrm>
            <a:off x="3719693" y="2386102"/>
            <a:ext cx="8345537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rgbClr val="0A3152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người mua số lít xăng là: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4F496F1-1FEB-4EE9-8995-0E2CBEB56952}"/>
              </a:ext>
            </a:extLst>
          </p:cNvPr>
          <p:cNvSpPr txBox="1"/>
          <p:nvPr/>
        </p:nvSpPr>
        <p:spPr>
          <a:xfrm>
            <a:off x="4896532" y="3298896"/>
            <a:ext cx="521371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rgbClr val="0A3152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 + 3 =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 (</a:t>
            </a:r>
            <a:r>
              <a:rPr lang="en-US" sz="44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kumimoji="0" lang="vi-VN" sz="4400" b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05E30C08-EE75-4F47-B192-EA4287B568E8}"/>
              </a:ext>
            </a:extLst>
          </p:cNvPr>
          <p:cNvSpPr txBox="1"/>
          <p:nvPr/>
        </p:nvSpPr>
        <p:spPr>
          <a:xfrm>
            <a:off x="5336370" y="582664"/>
            <a:ext cx="433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50000"/>
              </a:lnSpc>
              <a:defRPr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6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vi-VN" altLang="zh-CN" sz="9600" b="0" i="0" u="sng" strike="noStrike" kern="1200" cap="none" spc="0" normalizeH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+mn-lt"/>
              </a:rPr>
              <a:t> giải</a:t>
            </a:r>
            <a:endParaRPr kumimoji="0" lang="zh-CN" altLang="en-US" sz="9600" b="0" i="0" u="sng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64F496F1-1FEB-4EE9-8995-0E2CBEB56952}"/>
              </a:ext>
            </a:extLst>
          </p:cNvPr>
          <p:cNvSpPr txBox="1"/>
          <p:nvPr/>
        </p:nvSpPr>
        <p:spPr>
          <a:xfrm>
            <a:off x="5480619" y="4264987"/>
            <a:ext cx="521371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solidFill>
                  <a:srgbClr val="0A3152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 </a:t>
            </a: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438254" y="83876"/>
            <a:ext cx="9853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400" u="sng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năm túi gạo sau: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2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67"/>
          <a:stretch/>
        </p:blipFill>
        <p:spPr bwMode="auto">
          <a:xfrm>
            <a:off x="9824936" y="687423"/>
            <a:ext cx="2220535" cy="3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2" r="35216"/>
          <a:stretch/>
        </p:blipFill>
        <p:spPr bwMode="auto">
          <a:xfrm>
            <a:off x="6959459" y="687423"/>
            <a:ext cx="2372284" cy="31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100000" l="51897" r="80000">
                        <a14:foregroundMark x1="67931" y1="48908" x2="67931" y2="48908"/>
                        <a14:foregroundMark x1="69828" y1="45415" x2="69828" y2="45415"/>
                        <a14:foregroundMark x1="66897" y1="47162" x2="66897" y2="47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49" t="40955" r="20579"/>
          <a:stretch/>
        </p:blipFill>
        <p:spPr bwMode="auto">
          <a:xfrm>
            <a:off x="7575544" y="2400135"/>
            <a:ext cx="3112851" cy="25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96943" l="10000" r="37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56683"/>
          <a:stretch/>
        </p:blipFill>
        <p:spPr bwMode="auto">
          <a:xfrm>
            <a:off x="5275841" y="1391414"/>
            <a:ext cx="2193395" cy="30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.loigiaihay.com/picture/question_lgh/2021_41/1620986610-8tc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7" b="89520" l="0" r="1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73"/>
          <a:stretch/>
        </p:blipFill>
        <p:spPr bwMode="auto">
          <a:xfrm>
            <a:off x="3893077" y="733417"/>
            <a:ext cx="1879857" cy="36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61829" y="2012993"/>
            <a:ext cx="40893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Muốn</a:t>
            </a:r>
            <a:r>
              <a:rPr kumimoji="0" lang="vi-VN" sz="4000" b="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lấy hai túi để được 13 kg gạo thì phải lấy ra hai túi gạo nào?</a:t>
            </a:r>
            <a:endParaRPr kumimoji="0" lang="vi-VN" sz="4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-28674" y="4912213"/>
            <a:ext cx="98536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sz="4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Muốn</a:t>
            </a:r>
            <a:r>
              <a:rPr kumimoji="0" lang="vi-VN" sz="4400" b="0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lấy ba túi để được 9 kg gạo thì phải lấy ra ba túi gạo nào?</a:t>
            </a:r>
            <a:endParaRPr kumimoji="0" lang="vi-VN" sz="4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357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Arial</vt:lpstr>
      <vt:lpstr>#9Slide07 SVNAppleberry</vt:lpstr>
      <vt:lpstr>UTM Avo</vt:lpstr>
      <vt:lpstr>SVN-The Voice</vt:lpstr>
      <vt:lpstr>#9Slide07 HoneyCream</vt:lpstr>
      <vt:lpstr>SVN-Newton</vt:lpstr>
      <vt:lpstr>Times New Roman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Vip855</cp:lastModifiedBy>
  <cp:revision>11</cp:revision>
  <dcterms:created xsi:type="dcterms:W3CDTF">2022-10-11T08:13:49Z</dcterms:created>
  <dcterms:modified xsi:type="dcterms:W3CDTF">2025-11-15T04:25:06Z</dcterms:modified>
</cp:coreProperties>
</file>