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955" r:id="rId2"/>
    <p:sldId id="3051" r:id="rId3"/>
    <p:sldId id="3052" r:id="rId4"/>
    <p:sldId id="3026" r:id="rId5"/>
    <p:sldId id="3053" r:id="rId6"/>
    <p:sldId id="3055" r:id="rId7"/>
    <p:sldId id="3056" r:id="rId8"/>
    <p:sldId id="3054" r:id="rId9"/>
    <p:sldId id="3059" r:id="rId10"/>
    <p:sldId id="3060" r:id="rId11"/>
    <p:sldId id="3061" r:id="rId12"/>
    <p:sldId id="3062" r:id="rId13"/>
    <p:sldId id="3057" r:id="rId14"/>
    <p:sldId id="305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63" d="100"/>
          <a:sy n="63" d="100"/>
        </p:scale>
        <p:origin x="-114"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xmlns="" val="1247980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18746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xmlns="" id="{ECC315CB-F4B4-DFE2-3507-C2B88D4F77DB}"/>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flipH="1">
            <a:off x="-5" y="387484"/>
            <a:ext cx="9174484" cy="2321837"/>
          </a:xfrm>
          <a:prstGeom prst="rect">
            <a:avLst/>
          </a:prstGeom>
        </p:spPr>
      </p:pic>
      <p:sp>
        <p:nvSpPr>
          <p:cNvPr id="3" name="Rectangle 2">
            <a:extLst>
              <a:ext uri="{FF2B5EF4-FFF2-40B4-BE49-F238E27FC236}">
                <a16:creationId xmlns:a16="http://schemas.microsoft.com/office/drawing/2014/main" xmlns="" id="{23988948-10CB-21A7-7CAA-CA8D5F48FFC1}"/>
              </a:ext>
            </a:extLst>
          </p:cNvPr>
          <p:cNvSpPr/>
          <p:nvPr/>
        </p:nvSpPr>
        <p:spPr>
          <a:xfrm>
            <a:off x="0" y="370209"/>
            <a:ext cx="8545815" cy="165474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Times New Roman" pitchFamily="18" charset="0"/>
                <a:cs typeface="Times New Roman" pitchFamily="18" charset="0"/>
              </a:rPr>
              <a:t>CHỦ ĐỀ 3. </a:t>
            </a:r>
            <a:r>
              <a:rPr lang="vi-VN" sz="3600" b="1">
                <a:solidFill>
                  <a:schemeClr val="bg1"/>
                </a:solidFill>
                <a:latin typeface="Times New Roman" pitchFamily="18" charset="0"/>
                <a:cs typeface="Times New Roman" pitchFamily="18" charset="0"/>
              </a:rPr>
              <a:t>Tổ chức lưu </a:t>
            </a:r>
            <a:r>
              <a:rPr lang="en-US" sz="3600" b="1">
                <a:solidFill>
                  <a:schemeClr val="bg1"/>
                </a:solidFill>
                <a:latin typeface="Times New Roman" pitchFamily="18" charset="0"/>
                <a:cs typeface="Times New Roman" pitchFamily="18" charset="0"/>
              </a:rPr>
              <a:t>t</a:t>
            </a:r>
            <a:r>
              <a:rPr lang="vi-VN" sz="3600" b="1" smtClean="0">
                <a:solidFill>
                  <a:schemeClr val="bg1"/>
                </a:solidFill>
                <a:latin typeface="Times New Roman" pitchFamily="18" charset="0"/>
                <a:cs typeface="Times New Roman" pitchFamily="18" charset="0"/>
              </a:rPr>
              <a:t>rữ,tì</a:t>
            </a:r>
            <a:r>
              <a:rPr lang="en-US" sz="3600" b="1">
                <a:solidFill>
                  <a:schemeClr val="bg1"/>
                </a:solidFill>
                <a:latin typeface="Times New Roman" pitchFamily="18" charset="0"/>
                <a:cs typeface="Times New Roman" pitchFamily="18" charset="0"/>
              </a:rPr>
              <a:t>m</a:t>
            </a:r>
            <a:r>
              <a:rPr lang="vi-VN" sz="3600" b="1">
                <a:solidFill>
                  <a:schemeClr val="bg1"/>
                </a:solidFill>
                <a:latin typeface="Times New Roman" pitchFamily="18" charset="0"/>
                <a:cs typeface="Times New Roman" pitchFamily="18" charset="0"/>
              </a:rPr>
              <a:t> k</a:t>
            </a:r>
            <a:r>
              <a:rPr lang="en-US" sz="3600" b="1">
                <a:solidFill>
                  <a:schemeClr val="bg1"/>
                </a:solidFill>
                <a:latin typeface="Times New Roman" pitchFamily="18" charset="0"/>
                <a:cs typeface="Times New Roman" pitchFamily="18" charset="0"/>
              </a:rPr>
              <a:t>iếm</a:t>
            </a:r>
            <a:r>
              <a:rPr lang="vi-VN" sz="3600" b="1">
                <a:solidFill>
                  <a:schemeClr val="bg1"/>
                </a:solidFill>
                <a:latin typeface="Times New Roman" pitchFamily="18" charset="0"/>
                <a:cs typeface="Times New Roman" pitchFamily="18" charset="0"/>
              </a:rPr>
              <a:t> và </a:t>
            </a:r>
            <a:r>
              <a:rPr lang="en-US" sz="3600" b="1">
                <a:solidFill>
                  <a:schemeClr val="bg1"/>
                </a:solidFill>
                <a:latin typeface="Times New Roman" pitchFamily="18" charset="0"/>
                <a:cs typeface="Times New Roman" pitchFamily="18" charset="0"/>
              </a:rPr>
              <a:t>tr</a:t>
            </a:r>
            <a:r>
              <a:rPr lang="vi-VN" sz="3600" b="1">
                <a:solidFill>
                  <a:schemeClr val="bg1"/>
                </a:solidFill>
                <a:latin typeface="Times New Roman" pitchFamily="18" charset="0"/>
                <a:cs typeface="Times New Roman" pitchFamily="18" charset="0"/>
              </a:rPr>
              <a:t>ao đổI thôn</a:t>
            </a:r>
            <a:r>
              <a:rPr lang="en-US" sz="3600" b="1">
                <a:solidFill>
                  <a:schemeClr val="bg1"/>
                </a:solidFill>
                <a:latin typeface="Times New Roman" pitchFamily="18" charset="0"/>
                <a:cs typeface="Times New Roman" pitchFamily="18" charset="0"/>
              </a:rPr>
              <a:t>g</a:t>
            </a:r>
            <a:r>
              <a:rPr lang="vi-VN" sz="3600" b="1">
                <a:solidFill>
                  <a:schemeClr val="bg1"/>
                </a:solidFill>
                <a:latin typeface="Times New Roman" pitchFamily="18" charset="0"/>
                <a:cs typeface="Times New Roman" pitchFamily="18" charset="0"/>
              </a:rPr>
              <a:t> </a:t>
            </a:r>
            <a:r>
              <a:rPr lang="vi-VN" sz="3600" b="1" smtClean="0">
                <a:solidFill>
                  <a:schemeClr val="bg1"/>
                </a:solidFill>
                <a:latin typeface="Times New Roman" pitchFamily="18" charset="0"/>
                <a:cs typeface="Times New Roman" pitchFamily="18" charset="0"/>
              </a:rPr>
              <a:t>t</a:t>
            </a:r>
            <a:r>
              <a:rPr lang="en-US" sz="3600" b="1" smtClean="0">
                <a:solidFill>
                  <a:schemeClr val="bg1"/>
                </a:solidFill>
                <a:latin typeface="Times New Roman" pitchFamily="18" charset="0"/>
                <a:cs typeface="Times New Roman" pitchFamily="18" charset="0"/>
              </a:rPr>
              <a:t>i</a:t>
            </a:r>
            <a:r>
              <a:rPr lang="vi-VN" sz="3600" b="1" smtClean="0">
                <a:solidFill>
                  <a:schemeClr val="bg1"/>
                </a:solidFill>
                <a:latin typeface="Times New Roman" pitchFamily="18" charset="0"/>
                <a:cs typeface="Times New Roman" pitchFamily="18" charset="0"/>
              </a:rPr>
              <a:t>n</a:t>
            </a:r>
            <a:endParaRPr lang="vi-VN" sz="3600" b="1">
              <a:solidFill>
                <a:schemeClr val="bg1"/>
              </a:solidFill>
              <a:latin typeface="Times New Roman" pitchFamily="18" charset="0"/>
              <a:cs typeface="Times New Roman" pitchFamily="18" charset="0"/>
            </a:endParaRPr>
          </a:p>
        </p:txBody>
      </p:sp>
      <p:sp>
        <p:nvSpPr>
          <p:cNvPr id="10" name="Text Box 2">
            <a:extLst>
              <a:ext uri="{FF2B5EF4-FFF2-40B4-BE49-F238E27FC236}">
                <a16:creationId xmlns:a16="http://schemas.microsoft.com/office/drawing/2014/main" xmlns=""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xmlns="" id="{019A4D8B-0AF7-0AB6-881A-95EEF9B36B17}"/>
              </a:ext>
            </a:extLst>
          </p:cNvPr>
          <p:cNvGrpSpPr/>
          <p:nvPr/>
        </p:nvGrpSpPr>
        <p:grpSpPr>
          <a:xfrm>
            <a:off x="1495168" y="2426931"/>
            <a:ext cx="8412881" cy="1940925"/>
            <a:chOff x="1132534" y="1366069"/>
            <a:chExt cx="7437167" cy="1940925"/>
          </a:xfrm>
        </p:grpSpPr>
        <p:sp>
          <p:nvSpPr>
            <p:cNvPr id="12" name="Rectangle: Rounded Corners 11">
              <a:extLst>
                <a:ext uri="{FF2B5EF4-FFF2-40B4-BE49-F238E27FC236}">
                  <a16:creationId xmlns:a16="http://schemas.microsoft.com/office/drawing/2014/main" xmlns=""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a16="http://schemas.microsoft.com/office/drawing/2014/main" xmlns="" id="{160E8D33-7218-0FE3-3A66-A01EBDB66E51}"/>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xmlns=""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a16="http://schemas.microsoft.com/office/drawing/2014/main" xmlns=""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B0F8F108-0616-EDDE-A08B-A56AFAA5AF49}"/>
                </a:ext>
              </a:extLst>
            </p:cNvPr>
            <p:cNvSpPr/>
            <p:nvPr/>
          </p:nvSpPr>
          <p:spPr>
            <a:xfrm>
              <a:off x="3050916" y="1905097"/>
              <a:ext cx="5518785" cy="6612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2800" b="1" dirty="0">
                  <a:solidFill>
                    <a:srgbClr val="F93265"/>
                  </a:solidFill>
                  <a:latin typeface="Times New Roman" pitchFamily="18" charset="0"/>
                  <a:cs typeface="Times New Roman" pitchFamily="18" charset="0"/>
                </a:rPr>
                <a:t>THAO TÁC VỚI TỆP VÀ THƯ MỤC</a:t>
              </a:r>
              <a:endParaRPr lang="en-US" altLang="vi-VN" sz="2800" b="1" dirty="0">
                <a:solidFill>
                  <a:srgbClr val="F93265"/>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xmlns="" val="154152673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r>
              <a:rPr lang="vi-VN" sz="2400" dirty="0" smtClean="0">
                <a:latin typeface="UTM Avo" panose="02040603050506020204"/>
              </a:rPr>
              <a:t>.</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r>
              <a:rPr lang="en-US" sz="2400" dirty="0" smtClean="0">
                <a:latin typeface="UTM Avo" panose="02040603050506020204"/>
              </a:rPr>
              <a:t>.</a:t>
            </a:r>
            <a:endParaRPr lang="en-US" sz="2400" dirty="0">
              <a:latin typeface="UTM Avo" panose="02040603050506020204"/>
            </a:endParaRPr>
          </a:p>
        </p:txBody>
      </p:sp>
      <p:pic>
        <p:nvPicPr>
          <p:cNvPr id="4" name="Picture 3" descr="Graphical user interface, application&#10;&#10;Description automatically generated">
            <a:extLst>
              <a:ext uri="{FF2B5EF4-FFF2-40B4-BE49-F238E27FC236}">
                <a16:creationId xmlns:a16="http://schemas.microsoft.com/office/drawing/2014/main" xmlns="" id="{6665713B-EAF2-E800-4791-6E663983BCF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xmlns="" val="49743100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xmlns=""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xmlns=""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xmlns=""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xmlns=""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xmlns="" id="{F2D5711B-43F4-5467-05C3-C72A95F0866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xmlns="" val="220633731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xmlns=""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xmlns="" id="{2A84F4BB-1587-0CB5-AF15-91B1665B71C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xmlns="" val="239651430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22" name="Rectangle 21">
            <a:extLst>
              <a:ext uri="{FF2B5EF4-FFF2-40B4-BE49-F238E27FC236}">
                <a16:creationId xmlns:a16="http://schemas.microsoft.com/office/drawing/2014/main" xmlns=""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02AD4AF-0DC3-960F-C62C-DB29C416CEE4}"/>
              </a:ext>
            </a:extLst>
          </p:cNvPr>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263118F-5C65-1650-491A-3C5F5BA00042}"/>
              </a:ext>
            </a:extLst>
          </p:cNvPr>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EE195D8F-B0BB-0314-E882-531694F18B2E}"/>
              </a:ext>
            </a:extLst>
          </p:cNvPr>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BD33E82-33B8-CFFE-30FE-69879F45BA94}"/>
              </a:ext>
            </a:extLst>
          </p:cNvPr>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xmlns=""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xmlns=""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xmlns="" id="{43B43176-703B-C4D7-0FE0-2793A379829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34018" y="2669289"/>
            <a:ext cx="3757350" cy="3529171"/>
          </a:xfrm>
          <a:prstGeom prst="rect">
            <a:avLst/>
          </a:prstGeom>
        </p:spPr>
      </p:pic>
      <p:sp>
        <p:nvSpPr>
          <p:cNvPr id="18" name="Oval 17">
            <a:extLst>
              <a:ext uri="{FF2B5EF4-FFF2-40B4-BE49-F238E27FC236}">
                <a16:creationId xmlns:a16="http://schemas.microsoft.com/office/drawing/2014/main" xmlns="" id="{C488F4ED-A2C1-E8CC-C488-7E11405D15D1}"/>
              </a:ext>
            </a:extLst>
          </p:cNvPr>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xmlns="" val="77506782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xmlns=""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xmlns="" val="304716253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xmlns="" id="{FBFE8E40-0C04-41D1-A809-0C5B1905F92A}"/>
              </a:ext>
            </a:extLst>
          </p:cNvPr>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228336" y="990464"/>
            <a:ext cx="3313184" cy="905056"/>
          </a:xfrm>
          <a:prstGeom prst="rect">
            <a:avLst/>
          </a:prstGeom>
        </p:spPr>
        <p:txBody>
          <a:bodyPr wrap="square">
            <a:spAutoFit/>
          </a:bodyPr>
          <a:lstStyle/>
          <a:p>
            <a:pPr defTabSz="342900">
              <a:lnSpc>
                <a:spcPct val="150000"/>
              </a:lnSpc>
            </a:pPr>
            <a:r>
              <a:rPr lang="en-US" sz="4000" b="1">
                <a:solidFill>
                  <a:srgbClr val="0998D7"/>
                </a:solidFill>
                <a:latin typeface="Times New Roman" pitchFamily="18" charset="0"/>
                <a:cs typeface="Times New Roman" pitchFamily="18" charset="0"/>
              </a:rPr>
              <a:t>KHỞI ĐỘNG</a:t>
            </a:r>
            <a:endParaRPr lang="vi-VN" sz="4000" b="1">
              <a:solidFill>
                <a:srgbClr val="0998D7"/>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xmlns="" id="{3955D21A-C41C-41DC-9408-91765CBA652D}"/>
              </a:ext>
            </a:extLst>
          </p:cNvPr>
          <p:cNvPicPr>
            <a:picLocks noChangeAspect="1"/>
          </p:cNvPicPr>
          <p:nvPr/>
        </p:nvPicPr>
        <p:blipFill>
          <a:blip r:embed="rId4" cstate="print"/>
          <a:stretch>
            <a:fillRect/>
          </a:stretch>
        </p:blipFill>
        <p:spPr>
          <a:xfrm>
            <a:off x="11341064" y="1322032"/>
            <a:ext cx="488048" cy="430855"/>
          </a:xfrm>
          <a:prstGeom prst="rect">
            <a:avLst/>
          </a:prstGeom>
        </p:spPr>
      </p:pic>
      <p:sp>
        <p:nvSpPr>
          <p:cNvPr id="2" name="Rectangle 1">
            <a:extLst>
              <a:ext uri="{FF2B5EF4-FFF2-40B4-BE49-F238E27FC236}">
                <a16:creationId xmlns:a16="http://schemas.microsoft.com/office/drawing/2014/main" xmlns="" id="{148AABF8-1F5D-7DC7-746E-E878AA623B0C}"/>
              </a:ext>
            </a:extLst>
          </p:cNvPr>
          <p:cNvSpPr/>
          <p:nvPr/>
        </p:nvSpPr>
        <p:spPr>
          <a:xfrm>
            <a:off x="1060696" y="576259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p>
        </p:txBody>
      </p:sp>
      <p:pic>
        <p:nvPicPr>
          <p:cNvPr id="7" name="Picture 6" descr="A picture containing diagram&#10;&#10;Description automatically generated">
            <a:extLst>
              <a:ext uri="{FF2B5EF4-FFF2-40B4-BE49-F238E27FC236}">
                <a16:creationId xmlns:a16="http://schemas.microsoft.com/office/drawing/2014/main" xmlns="" id="{4CC94DBC-521D-2477-C599-C769B4E7754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25752" y="2120632"/>
            <a:ext cx="4706565" cy="3365318"/>
          </a:xfrm>
          <a:prstGeom prst="rect">
            <a:avLst/>
          </a:prstGeom>
        </p:spPr>
      </p:pic>
    </p:spTree>
    <p:extLst>
      <p:ext uri="{BB962C8B-B14F-4D97-AF65-F5344CB8AC3E}">
        <p14:creationId xmlns:p14="http://schemas.microsoft.com/office/powerpoint/2010/main" xmlns="" val="163051911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472498" y="968721"/>
            <a:ext cx="11955123" cy="1557799"/>
            <a:chOff x="380584" y="900102"/>
            <a:chExt cx="11955123" cy="1555628"/>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xmlns="" id="{B3301DB2-0FED-320D-DCE8-825A9F181955}"/>
              </a:ext>
            </a:extLst>
          </p:cNvPr>
          <p:cNvPicPr>
            <a:picLocks noChangeAspect="1"/>
          </p:cNvPicPr>
          <p:nvPr/>
        </p:nvPicPr>
        <p:blipFill>
          <a:blip r:embed="rId6"/>
          <a:stretch>
            <a:fillRect/>
          </a:stretch>
        </p:blipFill>
        <p:spPr>
          <a:xfrm>
            <a:off x="472498" y="2797575"/>
            <a:ext cx="734513" cy="653278"/>
          </a:xfrm>
          <a:prstGeom prst="rect">
            <a:avLst/>
          </a:prstGeom>
        </p:spPr>
      </p:pic>
      <p:sp>
        <p:nvSpPr>
          <p:cNvPr id="5" name="Rectangle 4">
            <a:extLst>
              <a:ext uri="{FF2B5EF4-FFF2-40B4-BE49-F238E27FC236}">
                <a16:creationId xmlns:a16="http://schemas.microsoft.com/office/drawing/2014/main" xmlns="" id="{C42D1E21-EEA7-C486-1516-245474B532C1}"/>
              </a:ext>
            </a:extLst>
          </p:cNvPr>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p>
        </p:txBody>
      </p:sp>
      <p:sp>
        <p:nvSpPr>
          <p:cNvPr id="6" name="Rectangle 5">
            <a:extLst>
              <a:ext uri="{FF2B5EF4-FFF2-40B4-BE49-F238E27FC236}">
                <a16:creationId xmlns:a16="http://schemas.microsoft.com/office/drawing/2014/main" xmlns="" id="{69D140BE-769B-9AC3-520E-F9CAA8634324}"/>
              </a:ext>
            </a:extLst>
          </p:cNvPr>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p>
        </p:txBody>
      </p:sp>
      <p:pic>
        <p:nvPicPr>
          <p:cNvPr id="8" name="Picture 7" descr="Timeline&#10;&#10;Description automatically generated">
            <a:extLst>
              <a:ext uri="{FF2B5EF4-FFF2-40B4-BE49-F238E27FC236}">
                <a16:creationId xmlns:a16="http://schemas.microsoft.com/office/drawing/2014/main" xmlns="" id="{EB37C405-1CD6-A0D6-E08D-3230F26F0E16}"/>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81067" y="3338016"/>
            <a:ext cx="4833037" cy="3227029"/>
          </a:xfrm>
          <a:prstGeom prst="rect">
            <a:avLst/>
          </a:prstGeom>
        </p:spPr>
      </p:pic>
    </p:spTree>
    <p:extLst>
      <p:ext uri="{BB962C8B-B14F-4D97-AF65-F5344CB8AC3E}">
        <p14:creationId xmlns:p14="http://schemas.microsoft.com/office/powerpoint/2010/main" xmlns="" val="406266264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DF8D23-9951-37A6-4DA4-198B445F386B}"/>
              </a:ext>
            </a:extLst>
          </p:cNvPr>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p>
        </p:txBody>
      </p:sp>
      <p:pic>
        <p:nvPicPr>
          <p:cNvPr id="8" name="Picture 7" descr="Timeline&#10;&#10;Description automatically generated">
            <a:extLst>
              <a:ext uri="{FF2B5EF4-FFF2-40B4-BE49-F238E27FC236}">
                <a16:creationId xmlns:a16="http://schemas.microsoft.com/office/drawing/2014/main" xmlns="" id="{CE15E34F-7719-FD66-728D-7DF2EE0BCF5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71528" y="578927"/>
            <a:ext cx="4453998" cy="3727460"/>
          </a:xfrm>
          <a:prstGeom prst="rect">
            <a:avLst/>
          </a:prstGeom>
        </p:spPr>
      </p:pic>
      <p:grpSp>
        <p:nvGrpSpPr>
          <p:cNvPr id="9" name="Group 8">
            <a:extLst>
              <a:ext uri="{FF2B5EF4-FFF2-40B4-BE49-F238E27FC236}">
                <a16:creationId xmlns:a16="http://schemas.microsoft.com/office/drawing/2014/main" xmlns="" id="{6BD15E52-A480-715C-70DC-44C900809107}"/>
              </a:ext>
            </a:extLst>
          </p:cNvPr>
          <p:cNvGrpSpPr/>
          <p:nvPr/>
        </p:nvGrpSpPr>
        <p:grpSpPr>
          <a:xfrm>
            <a:off x="532459" y="4242113"/>
            <a:ext cx="11226147" cy="2036960"/>
            <a:chOff x="191274" y="435050"/>
            <a:chExt cx="11226147" cy="2036960"/>
          </a:xfrm>
        </p:grpSpPr>
        <p:grpSp>
          <p:nvGrpSpPr>
            <p:cNvPr id="10" name="Group 9">
              <a:extLst>
                <a:ext uri="{FF2B5EF4-FFF2-40B4-BE49-F238E27FC236}">
                  <a16:creationId xmlns:a16="http://schemas.microsoft.com/office/drawing/2014/main" xmlns="" id="{B94A715A-0724-DEF3-14AE-91A6538AEBDC}"/>
                </a:ext>
              </a:extLst>
            </p:cNvPr>
            <p:cNvGrpSpPr/>
            <p:nvPr/>
          </p:nvGrpSpPr>
          <p:grpSpPr>
            <a:xfrm>
              <a:off x="191274" y="435050"/>
              <a:ext cx="11226147" cy="2036960"/>
              <a:chOff x="191274" y="435050"/>
              <a:chExt cx="11226147" cy="2036960"/>
            </a:xfrm>
          </p:grpSpPr>
          <p:grpSp>
            <p:nvGrpSpPr>
              <p:cNvPr id="12" name="Group 11">
                <a:extLst>
                  <a:ext uri="{FF2B5EF4-FFF2-40B4-BE49-F238E27FC236}">
                    <a16:creationId xmlns:a16="http://schemas.microsoft.com/office/drawing/2014/main" xmlns="" id="{99BD18C9-2D33-B7EE-4EF2-762529852B1E}"/>
                  </a:ext>
                </a:extLst>
              </p:cNvPr>
              <p:cNvGrpSpPr/>
              <p:nvPr/>
            </p:nvGrpSpPr>
            <p:grpSpPr>
              <a:xfrm>
                <a:off x="552795" y="917810"/>
                <a:ext cx="10864626" cy="1554200"/>
                <a:chOff x="1338207" y="943284"/>
                <a:chExt cx="9774290" cy="2292873"/>
              </a:xfrm>
            </p:grpSpPr>
            <p:sp>
              <p:nvSpPr>
                <p:cNvPr id="14" name="Rectangle: Rounded Corners 13">
                  <a:extLst>
                    <a:ext uri="{FF2B5EF4-FFF2-40B4-BE49-F238E27FC236}">
                      <a16:creationId xmlns:a16="http://schemas.microsoft.com/office/drawing/2014/main" xmlns="" id="{6B9D2D61-9202-2AF7-6132-5E42A0F370B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34A4BB02-1D9E-6530-D396-4CC946A8C866}"/>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C406EBF6-642B-3C60-1622-D154C7461745}"/>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91274" y="435050"/>
                <a:ext cx="998307" cy="883997"/>
              </a:xfrm>
              <a:prstGeom prst="rect">
                <a:avLst/>
              </a:prstGeom>
            </p:spPr>
          </p:pic>
        </p:grpSp>
        <p:sp>
          <p:nvSpPr>
            <p:cNvPr id="11" name="Rectangle 10">
              <a:extLst>
                <a:ext uri="{FF2B5EF4-FFF2-40B4-BE49-F238E27FC236}">
                  <a16:creationId xmlns:a16="http://schemas.microsoft.com/office/drawing/2014/main" xmlns="" id="{261A56C4-100A-2C03-F98C-0D84B8A73C60}"/>
                </a:ext>
              </a:extLst>
            </p:cNvPr>
            <p:cNvSpPr/>
            <p:nvPr/>
          </p:nvSpPr>
          <p:spPr>
            <a:xfrm>
              <a:off x="884727" y="1248171"/>
              <a:ext cx="10196052" cy="1114151"/>
            </a:xfrm>
            <a:prstGeom prst="rect">
              <a:avLst/>
            </a:prstGeom>
          </p:spPr>
          <p:txBody>
            <a:bodyPr wrap="square">
              <a:spAutoFit/>
            </a:bodyPr>
            <a:lstStyle/>
            <a:p>
              <a:pPr algn="ctr" defTabSz="342900">
                <a:lnSpc>
                  <a:spcPct val="150000"/>
                </a:lnSpc>
              </a:pPr>
              <a:r>
                <a:rPr lang="en-US" sz="2400" b="1">
                  <a:solidFill>
                    <a:srgbClr val="F03C69"/>
                  </a:solidFill>
                  <a:latin typeface="UTM Avo" panose="02040603050506020204" pitchFamily="18" charset="0"/>
                  <a:cs typeface="Times New Roman" panose="02020603050405020304" pitchFamily="18" charset="0"/>
                </a:rPr>
                <a:t>C</a:t>
              </a:r>
              <a:r>
                <a:rPr lang="vi-VN" sz="24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p>
          </p:txBody>
        </p:sp>
      </p:grpSp>
    </p:spTree>
    <p:extLst>
      <p:ext uri="{BB962C8B-B14F-4D97-AF65-F5344CB8AC3E}">
        <p14:creationId xmlns:p14="http://schemas.microsoft.com/office/powerpoint/2010/main" xmlns="" val="35366192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5E15503-265A-420E-98D1-4C620C94DA55}"/>
              </a:ext>
            </a:extLst>
          </p:cNvPr>
          <p:cNvPicPr>
            <a:picLocks noChangeAspect="1"/>
          </p:cNvPicPr>
          <p:nvPr/>
        </p:nvPicPr>
        <p:blipFill>
          <a:blip r:embed="rId2"/>
          <a:stretch>
            <a:fillRect/>
          </a:stretch>
        </p:blipFill>
        <p:spPr>
          <a:xfrm>
            <a:off x="850952" y="848549"/>
            <a:ext cx="983065" cy="967824"/>
          </a:xfrm>
          <a:prstGeom prst="rect">
            <a:avLst/>
          </a:prstGeom>
        </p:spPr>
      </p:pic>
      <p:sp>
        <p:nvSpPr>
          <p:cNvPr id="14" name="Rectangle 13">
            <a:extLst>
              <a:ext uri="{FF2B5EF4-FFF2-40B4-BE49-F238E27FC236}">
                <a16:creationId xmlns:a16="http://schemas.microsoft.com/office/drawing/2014/main" xmlns="" id="{BC42DF52-FA78-44F1-BA57-609D33A3DD71}"/>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Để thực hiện nhiệm vụ ở Hoạt động khởi động, cách nào sau đây là tốt nhất?</a:t>
            </a:r>
          </a:p>
        </p:txBody>
      </p:sp>
      <p:sp>
        <p:nvSpPr>
          <p:cNvPr id="15" name="Rectangle 14">
            <a:extLst>
              <a:ext uri="{FF2B5EF4-FFF2-40B4-BE49-F238E27FC236}">
                <a16:creationId xmlns:a16="http://schemas.microsoft.com/office/drawing/2014/main" xmlns="" id="{954058AD-6EBF-4037-8A3A-31EBF8F817F0}"/>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8D7E45D-32E8-4AC4-8441-D1C4362FCFB2}"/>
              </a:ext>
            </a:extLst>
          </p:cNvPr>
          <p:cNvSpPr/>
          <p:nvPr/>
        </p:nvSpPr>
        <p:spPr>
          <a:xfrm>
            <a:off x="2210704" y="4372309"/>
            <a:ext cx="8147498" cy="1055545"/>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xmlns="" id="{B7C4E37B-AD51-49F6-A4DB-C00C7B8AF7E5}"/>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p>
        </p:txBody>
      </p:sp>
      <p:sp>
        <p:nvSpPr>
          <p:cNvPr id="18" name="Oval 17">
            <a:extLst>
              <a:ext uri="{FF2B5EF4-FFF2-40B4-BE49-F238E27FC236}">
                <a16:creationId xmlns:a16="http://schemas.microsoft.com/office/drawing/2014/main" xmlns="" id="{A0F4F829-2969-4AE7-8555-5A4D17F2E947}"/>
              </a:ext>
            </a:extLst>
          </p:cNvPr>
          <p:cNvSpPr/>
          <p:nvPr/>
        </p:nvSpPr>
        <p:spPr>
          <a:xfrm>
            <a:off x="2126061"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xmlns="" val="166196278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5" y="292955"/>
            <a:ext cx="10053475" cy="738664"/>
          </a:xfrm>
          <a:prstGeom prst="rect">
            <a:avLst/>
          </a:prstGeom>
        </p:spPr>
        <p:txBody>
          <a:bodyPr wrap="square">
            <a:spAutoFit/>
          </a:bodyPr>
          <a:lstStyle/>
          <a:p>
            <a:pPr defTabSz="342900">
              <a:lnSpc>
                <a:spcPct val="150000"/>
              </a:lnSpc>
            </a:pPr>
            <a:r>
              <a:rPr lang="en-US" sz="2800" b="1">
                <a:solidFill>
                  <a:srgbClr val="F03C69"/>
                </a:solidFill>
                <a:latin typeface="Times New Roman" pitchFamily="18" charset="0"/>
                <a:cs typeface="Times New Roman" pitchFamily="18" charset="0"/>
              </a:rPr>
              <a:t>2</a:t>
            </a:r>
            <a:r>
              <a:rPr lang="vi-VN" sz="2800" b="1">
                <a:solidFill>
                  <a:srgbClr val="F03C69"/>
                </a:solidFill>
                <a:latin typeface="Times New Roman" pitchFamily="18" charset="0"/>
                <a:cs typeface="Times New Roman" pitchFamily="18" charset="0"/>
              </a:rPr>
              <a:t>. TÁC HẠI KHI THAO TÁC NHẦM </a:t>
            </a:r>
            <a:r>
              <a:rPr lang="en-US" sz="2800" b="1">
                <a:solidFill>
                  <a:srgbClr val="F03C69"/>
                </a:solidFill>
                <a:latin typeface="Times New Roman" pitchFamily="18" charset="0"/>
                <a:cs typeface="Times New Roman" pitchFamily="18" charset="0"/>
              </a:rPr>
              <a:t>VỚI TỆP VÀ THƯ MỤC</a:t>
            </a:r>
            <a:endParaRPr lang="vi-VN" sz="2800" b="1">
              <a:solidFill>
                <a:srgbClr val="F03C69"/>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a16="http://schemas.microsoft.com/office/drawing/2014/main" xmlns=""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a16="http://schemas.microsoft.com/office/drawing/2014/main" xmlns=""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a16="http://schemas.microsoft.com/office/drawing/2014/main" xmlns=""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a16="http://schemas.microsoft.com/office/drawing/2014/main" xmlns=""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xmlns=""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xmlns=""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a16="http://schemas.microsoft.com/office/drawing/2014/main" xmlns=""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xmlns=""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xmlns="" id="{78810151-444C-6509-084E-38517FB421E7}"/>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xmlns="" id="{52837653-C910-1587-788B-8BA66B85F34F}"/>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xmlns=""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698B45DC-0331-AA7F-5A1B-4382A93E8454}"/>
              </a:ext>
            </a:extLst>
          </p:cNvPr>
          <p:cNvSpPr/>
          <p:nvPr/>
        </p:nvSpPr>
        <p:spPr>
          <a:xfrm>
            <a:off x="951529" y="2271906"/>
            <a:ext cx="8672155"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a16="http://schemas.microsoft.com/office/drawing/2014/main" xmlns=""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xmlns="" val="26602487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2408496-653E-D7A6-4927-092B0B462A15}"/>
              </a:ext>
            </a:extLst>
          </p:cNvPr>
          <p:cNvGrpSpPr/>
          <p:nvPr/>
        </p:nvGrpSpPr>
        <p:grpSpPr>
          <a:xfrm>
            <a:off x="532459" y="4242113"/>
            <a:ext cx="11226147" cy="2036960"/>
            <a:chOff x="191274" y="435050"/>
            <a:chExt cx="11226147" cy="2036960"/>
          </a:xfrm>
        </p:grpSpPr>
        <p:grpSp>
          <p:nvGrpSpPr>
            <p:cNvPr id="3" name="Group 2">
              <a:extLst>
                <a:ext uri="{FF2B5EF4-FFF2-40B4-BE49-F238E27FC236}">
                  <a16:creationId xmlns:a16="http://schemas.microsoft.com/office/drawing/2014/main" xmlns=""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a16="http://schemas.microsoft.com/office/drawing/2014/main" xmlns=""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a16="http://schemas.microsoft.com/office/drawing/2014/main" xmlns=""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7FF8BC72-A9C1-9DC9-01C0-993EE684FE24}"/>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91274" y="435050"/>
                <a:ext cx="998307" cy="883997"/>
              </a:xfrm>
              <a:prstGeom prst="rect">
                <a:avLst/>
              </a:prstGeom>
            </p:spPr>
          </p:pic>
        </p:grpSp>
        <p:sp>
          <p:nvSpPr>
            <p:cNvPr id="4" name="Rectangle 3">
              <a:extLst>
                <a:ext uri="{FF2B5EF4-FFF2-40B4-BE49-F238E27FC236}">
                  <a16:creationId xmlns:a16="http://schemas.microsoft.com/office/drawing/2014/main" xmlns="" id="{4992D75F-D55C-0370-F889-298DB98C3C1D}"/>
                </a:ext>
              </a:extLst>
            </p:cNvPr>
            <p:cNvSpPr/>
            <p:nvPr/>
          </p:nvSpPr>
          <p:spPr>
            <a:xfrm>
              <a:off x="935159" y="112637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a16="http://schemas.microsoft.com/office/drawing/2014/main" xmlns="" id="{179731D5-FA63-B1F6-2E0F-F6CF4E8037A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xmlns="" val="58069167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a16="http://schemas.microsoft.com/office/drawing/2014/main" xmlns=""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a16="http://schemas.microsoft.com/office/drawing/2014/main" xmlns=""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a16="http://schemas.microsoft.com/office/drawing/2014/main" xmlns=""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a16="http://schemas.microsoft.com/office/drawing/2014/main" xmlns=""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66362488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a16="http://schemas.microsoft.com/office/drawing/2014/main" xmlns=""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xmlns=""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xmlns=""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a16="http://schemas.microsoft.com/office/drawing/2014/main" xmlns=""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xmlns="" id="{B3D66CED-13AF-87E7-4887-67DE8BF0232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xmlns="" val="384268312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5913</TotalTime>
  <Words>1315</Words>
  <Application>Microsoft Office PowerPoint</Application>
  <PresentationFormat>Custom</PresentationFormat>
  <Paragraphs>83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Nhulam</cp:lastModifiedBy>
  <cp:revision>210</cp:revision>
  <dcterms:created xsi:type="dcterms:W3CDTF">2021-11-14T08:33:55Z</dcterms:created>
  <dcterms:modified xsi:type="dcterms:W3CDTF">2024-11-05T05:05:14Z</dcterms:modified>
</cp:coreProperties>
</file>