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6"/>
  </p:notesMasterIdLst>
  <p:sldIdLst>
    <p:sldId id="2955" r:id="rId2"/>
    <p:sldId id="3051" r:id="rId3"/>
    <p:sldId id="3052" r:id="rId4"/>
    <p:sldId id="3026" r:id="rId5"/>
    <p:sldId id="3027" r:id="rId6"/>
    <p:sldId id="3053" r:id="rId7"/>
    <p:sldId id="3055" r:id="rId8"/>
    <p:sldId id="3056" r:id="rId9"/>
    <p:sldId id="3054" r:id="rId10"/>
    <p:sldId id="3028" r:id="rId11"/>
    <p:sldId id="3029" r:id="rId12"/>
    <p:sldId id="3057" r:id="rId13"/>
    <p:sldId id="3058"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p:normalViewPr>
  <p:slideViewPr>
    <p:cSldViewPr snapToGrid="0">
      <p:cViewPr varScale="1">
        <p:scale>
          <a:sx n="63" d="100"/>
          <a:sy n="63" d="100"/>
        </p:scale>
        <p:origin x="-114" y="-32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pPr/>
              <a:t>07/11/2024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pPr/>
              <a:t>‹#›</a:t>
            </a:fld>
            <a:endParaRPr lang="en-GB"/>
          </a:p>
        </p:txBody>
      </p:sp>
    </p:spTree>
    <p:extLst>
      <p:ext uri="{BB962C8B-B14F-4D97-AF65-F5344CB8AC3E}">
        <p14:creationId xmlns:p14="http://schemas.microsoft.com/office/powerpoint/2010/main" xmlns=""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xmlns=""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3954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xmlns=""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xmlns=""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xmlns=""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xmlns="" val="1247980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xmlns=""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xmlns="" val="364419465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0AE030E9-A166-45CC-B296-E2C0C2E9EB6D}"/>
              </a:ext>
            </a:extLst>
          </p:cNvPr>
          <p:cNvPicPr>
            <a:picLocks noChangeAspect="1"/>
          </p:cNvPicPr>
          <p:nvPr/>
        </p:nvPicPr>
        <p:blipFill>
          <a:blip r:embed="rId5" cstate="print">
            <a:extLst>
              <a:ext uri="{BEBA8EAE-BF5A-486C-A8C5-ECC9F3942E4B}">
                <a14:imgProps xmlns:a14="http://schemas.microsoft.com/office/drawing/2010/main" xmlns="">
                  <a14:imgLayer r:embed="rId6">
                    <a14:imgEffect>
                      <a14:saturation sat="400000"/>
                    </a14:imgEffect>
                  </a14:imgLayer>
                </a14:imgProps>
              </a:ext>
              <a:ext uri="{28A0092B-C50C-407E-A947-70E740481C1C}">
                <a14:useLocalDpi xmlns:a14="http://schemas.microsoft.com/office/drawing/2010/main" xmlns=""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xmlns="" id="{518D1F5A-E2AF-49C3-B33D-F69466F1128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xmlns="" id="{EF2FB119-5E53-4714-A6B6-455AA4640EB0}"/>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xmlns="" id="{C5EBF956-C03B-4D96-A23D-4FFB55639EB9}"/>
              </a:ext>
            </a:extLst>
          </p:cNvPr>
          <p:cNvPicPr>
            <a:picLocks noChangeAspect="1"/>
          </p:cNvPicPr>
          <p:nvPr/>
        </p:nvPicPr>
        <p:blipFill>
          <a:blip r:embed="rId9" cstate="print"/>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xmlns=""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xmlns="" val="15415267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79E7B63B-CE70-4731-8056-5C8B17DFF2AA}"/>
              </a:ext>
            </a:extLst>
          </p:cNvPr>
          <p:cNvSpPr/>
          <p:nvPr/>
        </p:nvSpPr>
        <p:spPr>
          <a:xfrm>
            <a:off x="794766" y="48127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3</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Để chọn hàng phím luyện tập, em nháy chuột vào tam giác nhỏ trong mục </a:t>
            </a:r>
            <a:r>
              <a:rPr lang="vi-VN" sz="2000">
                <a:solidFill>
                  <a:srgbClr val="0000FF"/>
                </a:solidFill>
                <a:latin typeface="UTM Avo" panose="02040603050506020204" pitchFamily="18" charset="0"/>
                <a:cs typeface="Times New Roman" panose="02020603050405020304" pitchFamily="18" charset="0"/>
              </a:rPr>
              <a:t>Course</a:t>
            </a:r>
            <a:r>
              <a:rPr lang="vi-VN" sz="2000">
                <a:latin typeface="UTM Avo" panose="02040603050506020204" pitchFamily="18" charset="0"/>
                <a:cs typeface="Times New Roman" panose="02020603050405020304" pitchFamily="18" charset="0"/>
              </a:rPr>
              <a:t> rồi chọn một mục:</a:t>
            </a:r>
          </a:p>
        </p:txBody>
      </p:sp>
      <p:pic>
        <p:nvPicPr>
          <p:cNvPr id="6" name="Picture 5">
            <a:extLst>
              <a:ext uri="{FF2B5EF4-FFF2-40B4-BE49-F238E27FC236}">
                <a16:creationId xmlns:a16="http://schemas.microsoft.com/office/drawing/2014/main" xmlns="" id="{7B78AAA1-FD0F-4DA2-BFD4-394A4132AE66}"/>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1315768" y="1431598"/>
            <a:ext cx="8850756" cy="3154953"/>
          </a:xfrm>
          <a:prstGeom prst="rect">
            <a:avLst/>
          </a:prstGeom>
        </p:spPr>
      </p:pic>
      <p:sp>
        <p:nvSpPr>
          <p:cNvPr id="7" name="Rectangle 6">
            <a:extLst>
              <a:ext uri="{FF2B5EF4-FFF2-40B4-BE49-F238E27FC236}">
                <a16:creationId xmlns:a16="http://schemas.microsoft.com/office/drawing/2014/main" xmlns="" id="{5AA13CFF-3FD8-4EEB-BE1E-64CF1E2542ED}"/>
              </a:ext>
            </a:extLst>
          </p:cNvPr>
          <p:cNvSpPr/>
          <p:nvPr/>
        </p:nvSpPr>
        <p:spPr>
          <a:xfrm>
            <a:off x="794765" y="5166344"/>
            <a:ext cx="10602467" cy="950325"/>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Nhiệm vụ của em là sử dụng đúng ngón tay khi gõ phím. Lưu ý, phím cần gõ sẽ được tô màu và ở góc dưới màn hình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gợi ý ngón tay gõ phím.</a:t>
            </a:r>
          </a:p>
        </p:txBody>
      </p:sp>
      <p:sp>
        <p:nvSpPr>
          <p:cNvPr id="8" name="Rectangle 7">
            <a:extLst>
              <a:ext uri="{FF2B5EF4-FFF2-40B4-BE49-F238E27FC236}">
                <a16:creationId xmlns:a16="http://schemas.microsoft.com/office/drawing/2014/main" xmlns="" id="{DD6D57BF-4632-47C3-A09C-2C0A46B5790C}"/>
              </a:ext>
            </a:extLst>
          </p:cNvPr>
          <p:cNvSpPr/>
          <p:nvPr/>
        </p:nvSpPr>
        <p:spPr>
          <a:xfrm>
            <a:off x="2497876" y="4586551"/>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36. </a:t>
            </a:r>
            <a:r>
              <a:rPr lang="en-US" sz="2000">
                <a:latin typeface="UTM Avo" panose="02040603050506020204" pitchFamily="18" charset="0"/>
                <a:cs typeface="Times New Roman" panose="02020603050405020304" pitchFamily="18" charset="0"/>
              </a:rPr>
              <a:t>Chọn hàng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27463174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F888FC2-38F3-4D25-829E-4FF6F4BAAE44}"/>
              </a:ext>
            </a:extLst>
          </p:cNvPr>
          <p:cNvSpPr/>
          <p:nvPr/>
        </p:nvSpPr>
        <p:spPr>
          <a:xfrm>
            <a:off x="794765" y="387851"/>
            <a:ext cx="10602467"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Các thông tin bên phải màn hình cho biết kết quả luyện tập:</a:t>
            </a:r>
          </a:p>
        </p:txBody>
      </p:sp>
      <p:pic>
        <p:nvPicPr>
          <p:cNvPr id="5" name="Picture 4">
            <a:extLst>
              <a:ext uri="{FF2B5EF4-FFF2-40B4-BE49-F238E27FC236}">
                <a16:creationId xmlns:a16="http://schemas.microsoft.com/office/drawing/2014/main" xmlns="" id="{3C486F32-23AC-4044-A785-BF6374BA5CD7}"/>
              </a:ext>
            </a:extLst>
          </p:cNvPr>
          <p:cNvPicPr>
            <a:picLocks noChangeAspect="1"/>
          </p:cNvPicPr>
          <p:nvPr/>
        </p:nvPicPr>
        <p:blipFill>
          <a:blip r:embed="rId2"/>
          <a:stretch>
            <a:fillRect/>
          </a:stretch>
        </p:blipFill>
        <p:spPr>
          <a:xfrm>
            <a:off x="3383325" y="971104"/>
            <a:ext cx="4511431" cy="3856054"/>
          </a:xfrm>
          <a:prstGeom prst="rect">
            <a:avLst/>
          </a:prstGeom>
        </p:spPr>
      </p:pic>
      <p:sp>
        <p:nvSpPr>
          <p:cNvPr id="6" name="Rectangle 5">
            <a:extLst>
              <a:ext uri="{FF2B5EF4-FFF2-40B4-BE49-F238E27FC236}">
                <a16:creationId xmlns:a16="http://schemas.microsoft.com/office/drawing/2014/main" xmlns="" id="{B7A3DA30-1313-4BA4-926B-6D29E0A51E81}"/>
              </a:ext>
            </a:extLst>
          </p:cNvPr>
          <p:cNvSpPr/>
          <p:nvPr/>
        </p:nvSpPr>
        <p:spPr>
          <a:xfrm>
            <a:off x="2379889" y="4833263"/>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37. </a:t>
            </a:r>
            <a:r>
              <a:rPr lang="en-US" sz="2000">
                <a:latin typeface="UTM Avo" panose="02040603050506020204" pitchFamily="18" charset="0"/>
                <a:cs typeface="Times New Roman" panose="02020603050405020304" pitchFamily="18" charset="0"/>
              </a:rPr>
              <a:t>Kết quả luyện tập</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212EDEEB-5DC9-4E8E-BCB1-7D01CB1198A9}"/>
              </a:ext>
            </a:extLst>
          </p:cNvPr>
          <p:cNvSpPr/>
          <p:nvPr/>
        </p:nvSpPr>
        <p:spPr>
          <a:xfrm>
            <a:off x="794764" y="5432323"/>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4</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Luyện tập nhiều lần và so sánh các kết quả </a:t>
            </a:r>
            <a:r>
              <a:rPr lang="vi-VN" sz="2000">
                <a:solidFill>
                  <a:srgbClr val="3DC3EC"/>
                </a:solidFill>
                <a:latin typeface="UTM Avo" panose="02040603050506020204" pitchFamily="18" charset="0"/>
                <a:cs typeface="Times New Roman" panose="02020603050405020304" pitchFamily="18" charset="0"/>
              </a:rPr>
              <a:t>độ chính xác</a:t>
            </a:r>
            <a:r>
              <a:rPr lang="vi-VN" sz="2000">
                <a:latin typeface="UTM Avo" panose="02040603050506020204" pitchFamily="18" charset="0"/>
                <a:cs typeface="Times New Roman" panose="02020603050405020304" pitchFamily="18" charset="0"/>
              </a:rPr>
              <a:t>, </a:t>
            </a:r>
            <a:r>
              <a:rPr lang="en-US" sz="2000">
                <a:solidFill>
                  <a:srgbClr val="3DC3EC"/>
                </a:solidFill>
                <a:latin typeface="UTM Avo" panose="02040603050506020204" pitchFamily="18" charset="0"/>
                <a:cs typeface="Times New Roman" panose="02020603050405020304" pitchFamily="18" charset="0"/>
              </a:rPr>
              <a:t>số</a:t>
            </a:r>
            <a:r>
              <a:rPr lang="vi-VN" sz="2000">
                <a:solidFill>
                  <a:srgbClr val="3DC3EC"/>
                </a:solidFill>
                <a:latin typeface="UTM Avo" panose="02040603050506020204" pitchFamily="18" charset="0"/>
                <a:cs typeface="Times New Roman" panose="02020603050405020304" pitchFamily="18" charset="0"/>
              </a:rPr>
              <a:t> từ gõ trong một phút</a:t>
            </a:r>
            <a:r>
              <a:rPr lang="vi-VN" sz="2000">
                <a:latin typeface="UTM Avo" panose="02040603050506020204" pitchFamily="18" charset="0"/>
                <a:cs typeface="Times New Roman" panose="02020603050405020304" pitchFamily="18" charset="0"/>
              </a:rPr>
              <a:t> và </a:t>
            </a:r>
            <a:r>
              <a:rPr lang="vi-VN" sz="2000">
                <a:solidFill>
                  <a:srgbClr val="3DC3EC"/>
                </a:solidFill>
                <a:latin typeface="UTM Avo" panose="02040603050506020204" pitchFamily="18" charset="0"/>
                <a:cs typeface="Times New Roman" panose="02020603050405020304" pitchFamily="18" charset="0"/>
              </a:rPr>
              <a:t>số phím gõ trong một phút </a:t>
            </a:r>
            <a:r>
              <a:rPr lang="vi-VN" sz="2000">
                <a:latin typeface="UTM Avo" panose="02040603050506020204" pitchFamily="18" charset="0"/>
                <a:cs typeface="Times New Roman" panose="02020603050405020304" pitchFamily="18" charset="0"/>
              </a:rPr>
              <a:t>giữa các lần.</a:t>
            </a:r>
          </a:p>
        </p:txBody>
      </p:sp>
    </p:spTree>
    <p:extLst>
      <p:ext uri="{BB962C8B-B14F-4D97-AF65-F5344CB8AC3E}">
        <p14:creationId xmlns:p14="http://schemas.microsoft.com/office/powerpoint/2010/main" xmlns="" val="19068113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xmlns=""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sp>
        <p:nvSpPr>
          <p:cNvPr id="22" name="Rectangle 21">
            <a:extLst>
              <a:ext uri="{FF2B5EF4-FFF2-40B4-BE49-F238E27FC236}">
                <a16:creationId xmlns:a16="http://schemas.microsoft.com/office/drawing/2014/main" xmlns="" id="{376AB137-0387-4900-B10F-16F5931B7B42}"/>
              </a:ext>
            </a:extLst>
          </p:cNvPr>
          <p:cNvSpPr/>
          <p:nvPr/>
        </p:nvSpPr>
        <p:spPr>
          <a:xfrm>
            <a:off x="613258" y="4302579"/>
            <a:ext cx="11037968" cy="2051780"/>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Em hãy mở phần mềm </a:t>
            </a:r>
            <a:r>
              <a:rPr lang="vi-VN" sz="2200">
                <a:solidFill>
                  <a:srgbClr val="C00000"/>
                </a:solidFill>
                <a:latin typeface="UTM Avo" panose="02040603050506020204" pitchFamily="18" charset="0"/>
                <a:cs typeface="Times New Roman" panose="02020603050405020304" pitchFamily="18" charset="0"/>
              </a:rPr>
              <a:t>Kiran's Typing Tutor </a:t>
            </a:r>
            <a:r>
              <a:rPr lang="vi-VN" sz="2200">
                <a:latin typeface="UTM Avo" panose="02040603050506020204" pitchFamily="18" charset="0"/>
                <a:cs typeface="Times New Roman" panose="02020603050405020304" pitchFamily="18" charset="0"/>
              </a:rPr>
              <a:t>và đặt tay ở vị trí xuất phát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Lần lượt luyện tập hai lần với các hàng phím: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 hàng phím trên, hàng phím dưới. Sau đó, em hãy so sánh kết quả về độ chính xác, </a:t>
            </a:r>
            <a:r>
              <a:rPr lang="en-US" sz="2200">
                <a:latin typeface="UTM Avo" panose="02040603050506020204" pitchFamily="18" charset="0"/>
                <a:cs typeface="Times New Roman" panose="02020603050405020304" pitchFamily="18" charset="0"/>
              </a:rPr>
              <a:t>số</a:t>
            </a:r>
            <a:r>
              <a:rPr lang="vi-VN" sz="2200">
                <a:latin typeface="UTM Avo" panose="02040603050506020204" pitchFamily="18" charset="0"/>
                <a:cs typeface="Times New Roman" panose="02020603050405020304" pitchFamily="18" charset="0"/>
              </a:rPr>
              <a:t> từ gõ được sau mỗi lượt luyện tập</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xmlns="" id="{889E8B2A-05C1-4367-9C65-A2EBB4E67D25}"/>
              </a:ext>
            </a:extLst>
          </p:cNvPr>
          <p:cNvPicPr>
            <a:picLocks noChangeAspect="1"/>
          </p:cNvPicPr>
          <p:nvPr/>
        </p:nvPicPr>
        <p:blipFill>
          <a:blip r:embed="rId3"/>
          <a:stretch>
            <a:fillRect/>
          </a:stretch>
        </p:blipFill>
        <p:spPr>
          <a:xfrm>
            <a:off x="4032989" y="1958282"/>
            <a:ext cx="3856054" cy="2415749"/>
          </a:xfrm>
          <a:prstGeom prst="rect">
            <a:avLst/>
          </a:prstGeom>
        </p:spPr>
      </p:pic>
    </p:spTree>
    <p:extLst>
      <p:ext uri="{BB962C8B-B14F-4D97-AF65-F5344CB8AC3E}">
        <p14:creationId xmlns:p14="http://schemas.microsoft.com/office/powerpoint/2010/main" xmlns="" val="7750678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xmlns=""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xmlns=""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xmlns=""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xmlns=""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xmlns="" val="30471625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xmlns=""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xmlns=""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xmlns=""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xmlns=""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xmlns=""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xmlns=""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xmlns=""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xmlns=""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xmlns=""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xmlns=""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xmlns=""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xmlns=""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xmlns=""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xmlns=""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xmlns=""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xmlns=""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xmlns=""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xmlns=""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xmlns=""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xmlns=""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xmlns=""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xmlns=""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xmlns=""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xmlns=""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xmlns=""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xmlns=""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xmlns=""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xmlns=""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xmlns=""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xmlns=""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xmlns=""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xmlns=""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xmlns=""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xmlns=""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xmlns=""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xmlns=""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xmlns=""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xmlns=""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xmlns=""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xmlns=""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xmlns=""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xmlns=""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xmlns=""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xmlns=""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xmlns=""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xmlns=""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xmlns=""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xmlns=""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xmlns=""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xmlns=""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xmlns=""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xmlns=""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xmlns=""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xmlns=""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xmlns=""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xmlns=""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xmlns="" id="{24C4C1C4-43C3-40EE-887E-6B37C3452A6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xmlns="" id="{D55673E8-2FB0-4E85-B254-56C877C27F91}"/>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xmlns=""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xmlns="" val="217694279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F2A6422E-1239-424D-A9AC-7C016DFA5003}"/>
              </a:ext>
            </a:extLst>
          </p:cNvPr>
          <p:cNvGrpSpPr/>
          <p:nvPr/>
        </p:nvGrpSpPr>
        <p:grpSpPr>
          <a:xfrm>
            <a:off x="449391" y="344228"/>
            <a:ext cx="4134561" cy="2508169"/>
            <a:chOff x="301091" y="301982"/>
            <a:chExt cx="4134561" cy="2508169"/>
          </a:xfrm>
        </p:grpSpPr>
        <p:pic>
          <p:nvPicPr>
            <p:cNvPr id="6" name="Picture 5">
              <a:extLst>
                <a:ext uri="{FF2B5EF4-FFF2-40B4-BE49-F238E27FC236}">
                  <a16:creationId xmlns:a16="http://schemas.microsoft.com/office/drawing/2014/main" xmlns="" id="{A4BD8349-BD85-4613-9513-E9EC2902C2B1}"/>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xmlns="" id="{FD433534-521B-4282-B898-22AB8B0BD9F2}"/>
                </a:ext>
              </a:extLst>
            </p:cNvPr>
            <p:cNvPicPr>
              <a:picLocks noChangeAspect="1"/>
            </p:cNvPicPr>
            <p:nvPr/>
          </p:nvPicPr>
          <p:blipFill>
            <a:blip r:embed="rId3">
              <a:extLst>
                <a:ext uri="{28A0092B-C50C-407E-A947-70E740481C1C}">
                  <a14:useLocalDpi xmlns:a14="http://schemas.microsoft.com/office/drawing/2010/main" xmlns=""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xmlns=""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xmlns=""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xmlns=""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xmlns=""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Sau buổi thực hành đầu tiên, Khoa quan sát thấy có nhiều bạn đặt tay vào hàng phím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bạn đặt vào hàng phím chữ</a:t>
            </a:r>
            <a:r>
              <a:rPr lang="en-US" sz="2000">
                <a:latin typeface="UTM Avo" panose="02040603050506020204" pitchFamily="18" charset="0"/>
                <a:cs typeface="Times New Roman" panose="02020603050405020304" pitchFamily="18" charset="0"/>
              </a:rPr>
              <a:t>, c</a:t>
            </a:r>
            <a:r>
              <a:rPr lang="vi-VN" sz="2000">
                <a:latin typeface="UTM Avo" panose="02040603050506020204" pitchFamily="18" charset="0"/>
                <a:cs typeface="Times New Roman" panose="02020603050405020304" pitchFamily="18" charset="0"/>
              </a:rPr>
              <a:t>ó bạn gõ một tay. Khoa </a:t>
            </a:r>
            <a:r>
              <a:rPr lang="en-US" sz="2000">
                <a:latin typeface="UTM Avo" panose="02040603050506020204" pitchFamily="18" charset="0"/>
                <a:cs typeface="Times New Roman" panose="02020603050405020304" pitchFamily="18" charset="0"/>
              </a:rPr>
              <a:t>có</a:t>
            </a:r>
            <a:r>
              <a:rPr lang="vi-VN" sz="2000">
                <a:latin typeface="UTM Avo" panose="02040603050506020204" pitchFamily="18" charset="0"/>
                <a:cs typeface="Times New Roman" panose="02020603050405020304" pitchFamily="18" charset="0"/>
              </a:rPr>
              <a:t> băn khoăn muốn hỏi thầy giáo cách gõ bàn phím như thế nào cho đúng và nhanh. Chúng ta cùng tìm hiểu với bạn Khoa nhé.</a:t>
            </a:r>
          </a:p>
        </p:txBody>
      </p:sp>
      <p:sp>
        <p:nvSpPr>
          <p:cNvPr id="20" name="Rectangle 19">
            <a:extLst>
              <a:ext uri="{FF2B5EF4-FFF2-40B4-BE49-F238E27FC236}">
                <a16:creationId xmlns:a16="http://schemas.microsoft.com/office/drawing/2014/main" xmlns="" id="{BEF1B6C6-026F-4FB9-8D32-25D1F67CD14F}"/>
              </a:ext>
            </a:extLst>
          </p:cNvPr>
          <p:cNvSpPr/>
          <p:nvPr/>
        </p:nvSpPr>
        <p:spPr>
          <a:xfrm>
            <a:off x="1136896" y="1112384"/>
            <a:ext cx="3678944" cy="905056"/>
          </a:xfrm>
          <a:prstGeom prst="rect">
            <a:avLst/>
          </a:prstGeom>
        </p:spPr>
        <p:txBody>
          <a:bodyPr wrap="square">
            <a:spAutoFit/>
          </a:bodyPr>
          <a:lstStyle/>
          <a:p>
            <a:pPr defTabSz="342900">
              <a:lnSpc>
                <a:spcPct val="150000"/>
              </a:lnSpc>
            </a:pPr>
            <a:r>
              <a:rPr lang="en-US" sz="4000" b="1">
                <a:solidFill>
                  <a:srgbClr val="0998D7"/>
                </a:solidFill>
                <a:latin typeface="Times New Roman" pitchFamily="18" charset="0"/>
                <a:cs typeface="Times New Roman" pitchFamily="18" charset="0"/>
              </a:rPr>
              <a:t>KHỞI ĐỘNG</a:t>
            </a:r>
            <a:endParaRPr lang="vi-VN" sz="4000" b="1">
              <a:solidFill>
                <a:srgbClr val="0998D7"/>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1C2A6B08-FE37-4400-8D20-98F9E6C6CAAF}"/>
              </a:ext>
            </a:extLst>
          </p:cNvPr>
          <p:cNvPicPr>
            <a:picLocks noChangeAspect="1"/>
          </p:cNvPicPr>
          <p:nvPr/>
        </p:nvPicPr>
        <p:blipFill>
          <a:blip r:embed="rId4">
            <a:extLst>
              <a:ext uri="{BEBA8EAE-BF5A-486C-A8C5-ECC9F3942E4B}">
                <a14:imgProps xmlns:a14="http://schemas.microsoft.com/office/drawing/2010/main" xmlns="">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pic>
        <p:nvPicPr>
          <p:cNvPr id="14" name="Picture 13">
            <a:extLst>
              <a:ext uri="{FF2B5EF4-FFF2-40B4-BE49-F238E27FC236}">
                <a16:creationId xmlns:a16="http://schemas.microsoft.com/office/drawing/2014/main" xmlns="" id="{3955D21A-C41C-41DC-9408-91765CBA652D}"/>
              </a:ext>
            </a:extLst>
          </p:cNvPr>
          <p:cNvPicPr>
            <a:picLocks noChangeAspect="1"/>
          </p:cNvPicPr>
          <p:nvPr/>
        </p:nvPicPr>
        <p:blipFill>
          <a:blip r:embed="rId6" cstate="print"/>
          <a:stretch>
            <a:fillRect/>
          </a:stretch>
        </p:blipFill>
        <p:spPr>
          <a:xfrm>
            <a:off x="11341064" y="1322032"/>
            <a:ext cx="488048" cy="430855"/>
          </a:xfrm>
          <a:prstGeom prst="rect">
            <a:avLst/>
          </a:prstGeom>
        </p:spPr>
      </p:pic>
    </p:spTree>
    <p:extLst>
      <p:ext uri="{BB962C8B-B14F-4D97-AF65-F5344CB8AC3E}">
        <p14:creationId xmlns:p14="http://schemas.microsoft.com/office/powerpoint/2010/main" xmlns="" val="163051911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6"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80">
                                          <p:stCondLst>
                                            <p:cond delay="0"/>
                                          </p:stCondLst>
                                        </p:cTn>
                                        <p:tgtEl>
                                          <p:spTgt spid="13"/>
                                        </p:tgtEl>
                                      </p:cBhvr>
                                    </p:animEffect>
                                    <p:anim calcmode="lin" valueType="num">
                                      <p:cBhvr>
                                        <p:cTn id="2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3" dur="26">
                                          <p:stCondLst>
                                            <p:cond delay="650"/>
                                          </p:stCondLst>
                                        </p:cTn>
                                        <p:tgtEl>
                                          <p:spTgt spid="13"/>
                                        </p:tgtEl>
                                      </p:cBhvr>
                                      <p:to x="100000" y="60000"/>
                                    </p:animScale>
                                    <p:animScale>
                                      <p:cBhvr>
                                        <p:cTn id="34" dur="166" decel="50000">
                                          <p:stCondLst>
                                            <p:cond delay="676"/>
                                          </p:stCondLst>
                                        </p:cTn>
                                        <p:tgtEl>
                                          <p:spTgt spid="13"/>
                                        </p:tgtEl>
                                      </p:cBhvr>
                                      <p:to x="100000" y="100000"/>
                                    </p:animScale>
                                    <p:animScale>
                                      <p:cBhvr>
                                        <p:cTn id="35" dur="26">
                                          <p:stCondLst>
                                            <p:cond delay="1312"/>
                                          </p:stCondLst>
                                        </p:cTn>
                                        <p:tgtEl>
                                          <p:spTgt spid="13"/>
                                        </p:tgtEl>
                                      </p:cBhvr>
                                      <p:to x="100000" y="80000"/>
                                    </p:animScale>
                                    <p:animScale>
                                      <p:cBhvr>
                                        <p:cTn id="36" dur="166" decel="50000">
                                          <p:stCondLst>
                                            <p:cond delay="1338"/>
                                          </p:stCondLst>
                                        </p:cTn>
                                        <p:tgtEl>
                                          <p:spTgt spid="13"/>
                                        </p:tgtEl>
                                      </p:cBhvr>
                                      <p:to x="100000" y="100000"/>
                                    </p:animScale>
                                    <p:animScale>
                                      <p:cBhvr>
                                        <p:cTn id="37" dur="26">
                                          <p:stCondLst>
                                            <p:cond delay="1642"/>
                                          </p:stCondLst>
                                        </p:cTn>
                                        <p:tgtEl>
                                          <p:spTgt spid="13"/>
                                        </p:tgtEl>
                                      </p:cBhvr>
                                      <p:to x="100000" y="90000"/>
                                    </p:animScale>
                                    <p:animScale>
                                      <p:cBhvr>
                                        <p:cTn id="38" dur="166" decel="50000">
                                          <p:stCondLst>
                                            <p:cond delay="1668"/>
                                          </p:stCondLst>
                                        </p:cTn>
                                        <p:tgtEl>
                                          <p:spTgt spid="13"/>
                                        </p:tgtEl>
                                      </p:cBhvr>
                                      <p:to x="100000" y="100000"/>
                                    </p:animScale>
                                    <p:animScale>
                                      <p:cBhvr>
                                        <p:cTn id="39" dur="26">
                                          <p:stCondLst>
                                            <p:cond delay="1808"/>
                                          </p:stCondLst>
                                        </p:cTn>
                                        <p:tgtEl>
                                          <p:spTgt spid="13"/>
                                        </p:tgtEl>
                                      </p:cBhvr>
                                      <p:to x="100000" y="95000"/>
                                    </p:animScale>
                                    <p:animScale>
                                      <p:cBhvr>
                                        <p:cTn id="40" dur="166" decel="50000">
                                          <p:stCondLst>
                                            <p:cond delay="1834"/>
                                          </p:stCondLst>
                                        </p:cTn>
                                        <p:tgtEl>
                                          <p:spTgt spid="13"/>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xmlns=""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xmlns=""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xmlns=""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70DA43EF-4FDA-4CA6-88C0-2BCCF27C1E7C}"/>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xmlns=""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xmlns=""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xmlns=""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xmlns=""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xmlns=""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xmlns="" id="{1F1A57E2-D857-4D89-A4EF-C44572F6907C}"/>
                    </a:ext>
                  </a:extLst>
                </p:cNvPr>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xmlns="" id="{987D6516-EAFE-4645-8413-365F09D829A3}"/>
                    </a:ext>
                  </a:extLst>
                </p:cNvPr>
                <p:cNvPicPr>
                  <a:picLocks noChangeAspect="1"/>
                </p:cNvPicPr>
                <p:nvPr/>
              </p:nvPicPr>
              <p:blipFill>
                <a:blip r:embed="rId5" cstate="print">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xmlns=""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xmlns="" id="{5A2009BB-647F-46FB-BE93-05922FA959B1}"/>
              </a:ext>
            </a:extLst>
          </p:cNvPr>
          <p:cNvPicPr>
            <a:picLocks noChangeAspect="1"/>
          </p:cNvPicPr>
          <p:nvPr/>
        </p:nvPicPr>
        <p:blipFill>
          <a:blip r:embed="rId7">
            <a:extLst>
              <a:ext uri="{28A0092B-C50C-407E-A947-70E740481C1C}">
                <a14:useLocalDpi xmlns:a14="http://schemas.microsoft.com/office/drawing/2010/main" xmlns="" val="0"/>
              </a:ext>
            </a:extLst>
          </a:blip>
          <a:srcRect/>
          <a:stretch/>
        </p:blipFill>
        <p:spPr>
          <a:xfrm>
            <a:off x="2658723" y="2969401"/>
            <a:ext cx="7030504" cy="3215919"/>
          </a:xfrm>
          <a:prstGeom prst="rect">
            <a:avLst/>
          </a:prstGeom>
        </p:spPr>
      </p:pic>
      <p:pic>
        <p:nvPicPr>
          <p:cNvPr id="32" name="Picture 4" descr="Káº¿t quáº£ hÃ¬nh áº£nh cho right icon">
            <a:extLst>
              <a:ext uri="{FF2B5EF4-FFF2-40B4-BE49-F238E27FC236}">
                <a16:creationId xmlns:a16="http://schemas.microsoft.com/office/drawing/2014/main" xmlns="" id="{1AAF4534-E7E3-4D4E-944C-1497CEC2F590}"/>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847351" y="5739424"/>
            <a:ext cx="403990" cy="4039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6266264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xmlns=""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xmlns=""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xmlns="" id="{8D8FD8FD-C842-41A6-958C-AC1D7687055C}"/>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tretch>
            <a:fillRect/>
          </a:stretch>
        </p:blipFill>
        <p:spPr>
          <a:xfrm flipH="1">
            <a:off x="742939" y="4288421"/>
            <a:ext cx="2429468" cy="2494935"/>
          </a:xfrm>
          <a:prstGeom prst="rect">
            <a:avLst/>
          </a:prstGeom>
        </p:spPr>
      </p:pic>
    </p:spTree>
    <p:extLst>
      <p:ext uri="{BB962C8B-B14F-4D97-AF65-F5344CB8AC3E}">
        <p14:creationId xmlns:p14="http://schemas.microsoft.com/office/powerpoint/2010/main" xmlns="" val="35366192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2000"/>
                            </p:stCondLst>
                            <p:childTnLst>
                              <p:par>
                                <p:cTn id="22" presetID="26" presetClass="emph" presetSubtype="0" fill="hold" nodeType="after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xmlns=""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xmlns=""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xmlns="" val="36820274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xmlns=""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xmlns=""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xmlns=""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3EE23D12-BEE6-4D47-8A7E-5BDC6A73C204}"/>
                  </a:ext>
                </a:extLst>
              </p:cNvPr>
              <p:cNvPicPr>
                <a:picLocks noChangeAspect="1"/>
              </p:cNvPicPr>
              <p:nvPr/>
            </p:nvPicPr>
            <p:blipFill>
              <a:blip r:embed="rId2">
                <a:extLst>
                  <a:ext uri="{28A0092B-C50C-407E-A947-70E740481C1C}">
                    <a14:useLocalDpi xmlns:a14="http://schemas.microsoft.com/office/drawing/2010/main" xmlns=""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xmlns=""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xmlns=""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xmlns=""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xmlns=""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xmlns=""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xmlns=""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xmlns=""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xmlns=""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xmlns=""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xmlns=""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xmlns=""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xmlns="" val="166196278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xmlns=""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xmlns="" val="2660248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Tập gõ 10 ngón với phần mềm </a:t>
            </a:r>
            <a:r>
              <a:rPr lang="vi-VN" sz="2000">
                <a:solidFill>
                  <a:srgbClr val="C00000"/>
                </a:solidFill>
                <a:latin typeface="UTM Avo" panose="02040603050506020204" pitchFamily="18" charset="0"/>
                <a:cs typeface="Times New Roman" panose="02020603050405020304" pitchFamily="18" charset="0"/>
              </a:rPr>
              <a:t>Kiran's Typing Tutor</a:t>
            </a:r>
            <a:r>
              <a:rPr lang="vi-VN" sz="2000">
                <a:latin typeface="UTM Avo" panose="02040603050506020204" pitchFamily="18" charset="0"/>
                <a:cs typeface="Times New Roman" panose="02020603050405020304" pitchFamily="18" charset="0"/>
              </a:rPr>
              <a:t>.</a:t>
            </a:r>
          </a:p>
        </p:txBody>
      </p:sp>
      <p:grpSp>
        <p:nvGrpSpPr>
          <p:cNvPr id="9" name="Group 8">
            <a:extLst>
              <a:ext uri="{FF2B5EF4-FFF2-40B4-BE49-F238E27FC236}">
                <a16:creationId xmlns:a16="http://schemas.microsoft.com/office/drawing/2014/main" xmlns=""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xmlns=""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xmlns=""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xmlns=""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E498DB83-BFAB-48B9-BDFB-61FC579C9349}"/>
              </a:ext>
            </a:extLst>
          </p:cNvPr>
          <p:cNvSpPr/>
          <p:nvPr/>
        </p:nvSpPr>
        <p:spPr>
          <a:xfrm>
            <a:off x="581290" y="1531855"/>
            <a:ext cx="10714434"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 Nháy đúp chuột vào biểu tượng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để khởi động phần mềm Kiran's Typing Tutor. Màn hình chính của phần mềm có dạng như sau:</a:t>
            </a:r>
          </a:p>
          <a:p>
            <a:pPr algn="just" defTabSz="342900">
              <a:lnSpc>
                <a:spcPct val="150000"/>
              </a:lnSpc>
            </a:pPr>
            <a:endParaRPr lang="vi-VN" sz="20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6EFFF6F1-E2FA-49B0-AE13-B325A74F7951}"/>
              </a:ext>
            </a:extLst>
          </p:cNvPr>
          <p:cNvPicPr>
            <a:picLocks noChangeAspect="1"/>
          </p:cNvPicPr>
          <p:nvPr/>
        </p:nvPicPr>
        <p:blipFill>
          <a:blip r:embed="rId2"/>
          <a:stretch>
            <a:fillRect/>
          </a:stretch>
        </p:blipFill>
        <p:spPr>
          <a:xfrm>
            <a:off x="4913835" y="1312454"/>
            <a:ext cx="708721" cy="693480"/>
          </a:xfrm>
          <a:prstGeom prst="rect">
            <a:avLst/>
          </a:prstGeom>
        </p:spPr>
      </p:pic>
      <p:pic>
        <p:nvPicPr>
          <p:cNvPr id="13" name="Picture 12">
            <a:extLst>
              <a:ext uri="{FF2B5EF4-FFF2-40B4-BE49-F238E27FC236}">
                <a16:creationId xmlns:a16="http://schemas.microsoft.com/office/drawing/2014/main" xmlns="" id="{FBEC7CD0-6776-42D7-8A43-BBAAD1BD52C6}"/>
              </a:ext>
            </a:extLst>
          </p:cNvPr>
          <p:cNvPicPr>
            <a:picLocks noChangeAspect="1"/>
          </p:cNvPicPr>
          <p:nvPr/>
        </p:nvPicPr>
        <p:blipFill>
          <a:blip r:embed="rId3"/>
          <a:stretch>
            <a:fillRect/>
          </a:stretch>
        </p:blipFill>
        <p:spPr>
          <a:xfrm>
            <a:off x="2536035" y="2490002"/>
            <a:ext cx="7359831" cy="4028272"/>
          </a:xfrm>
          <a:prstGeom prst="rect">
            <a:avLst/>
          </a:prstGeom>
        </p:spPr>
      </p:pic>
    </p:spTree>
    <p:extLst>
      <p:ext uri="{BB962C8B-B14F-4D97-AF65-F5344CB8AC3E}">
        <p14:creationId xmlns:p14="http://schemas.microsoft.com/office/powerpoint/2010/main" xmlns="" val="5806916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8190641-0B1E-4FBF-B14B-DA14C892A7E4}"/>
              </a:ext>
            </a:extLst>
          </p:cNvPr>
          <p:cNvSpPr/>
          <p:nvPr/>
        </p:nvSpPr>
        <p:spPr>
          <a:xfrm>
            <a:off x="794766" y="481273"/>
            <a:ext cx="10602467" cy="1873654"/>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Để luyện tập với </a:t>
            </a:r>
            <a:r>
              <a:rPr lang="vi-VN" sz="2000">
                <a:solidFill>
                  <a:srgbClr val="C00000"/>
                </a:solidFill>
                <a:latin typeface="UTM Avo" panose="02040603050506020204" pitchFamily="18" charset="0"/>
                <a:cs typeface="Times New Roman" panose="02020603050405020304" pitchFamily="18" charset="0"/>
              </a:rPr>
              <a:t>Kiran's Typing Tutor </a:t>
            </a:r>
            <a:r>
              <a:rPr lang="vi-VN" sz="2000">
                <a:latin typeface="UTM Avo" panose="02040603050506020204" pitchFamily="18" charset="0"/>
                <a:cs typeface="Times New Roman" panose="02020603050405020304" pitchFamily="18" charset="0"/>
              </a:rPr>
              <a:t>em thực hiện các bước sau:</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Nhập tên vào ô </a:t>
            </a:r>
            <a:r>
              <a:rPr lang="vi-VN" sz="2000">
                <a:solidFill>
                  <a:srgbClr val="0000FF"/>
                </a:solidFill>
                <a:latin typeface="UTM Avo" panose="02040603050506020204" pitchFamily="18" charset="0"/>
                <a:cs typeface="Times New Roman" panose="02020603050405020304" pitchFamily="18" charset="0"/>
              </a:rPr>
              <a:t>User Name </a:t>
            </a:r>
            <a:r>
              <a:rPr lang="vi-VN" sz="2000">
                <a:latin typeface="UTM Avo" panose="02040603050506020204" pitchFamily="18" charset="0"/>
                <a:cs typeface="Times New Roman" panose="02020603050405020304" pitchFamily="18" charset="0"/>
              </a:rPr>
              <a:t>để bắt đầu luyện gõ. Nếu trước đó nhập rồi thì tên em đã được lưu lại, em có thể chọn tên ở mục này.</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Chọn </a:t>
            </a:r>
            <a:r>
              <a:rPr lang="vi-VN" sz="2000">
                <a:solidFill>
                  <a:srgbClr val="0000FF"/>
                </a:solidFill>
                <a:latin typeface="UTM Avo" panose="02040603050506020204" pitchFamily="18" charset="0"/>
                <a:cs typeface="Times New Roman" panose="02020603050405020304" pitchFamily="18" charset="0"/>
              </a:rPr>
              <a:t>Typing Practice </a:t>
            </a:r>
            <a:r>
              <a:rPr lang="vi-VN" sz="2000">
                <a:latin typeface="UTM Avo" panose="02040603050506020204" pitchFamily="18" charset="0"/>
                <a:cs typeface="Times New Roman" panose="02020603050405020304" pitchFamily="18" charset="0"/>
              </a:rPr>
              <a:t>để luyện tập gõ</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các hàng phím.</a:t>
            </a:r>
          </a:p>
        </p:txBody>
      </p:sp>
      <p:pic>
        <p:nvPicPr>
          <p:cNvPr id="3" name="Picture 2">
            <a:extLst>
              <a:ext uri="{FF2B5EF4-FFF2-40B4-BE49-F238E27FC236}">
                <a16:creationId xmlns:a16="http://schemas.microsoft.com/office/drawing/2014/main" xmlns="" id="{07AA47A7-C4C5-467A-8DC1-30754850F44E}"/>
              </a:ext>
            </a:extLst>
          </p:cNvPr>
          <p:cNvPicPr>
            <a:picLocks noChangeAspect="1"/>
          </p:cNvPicPr>
          <p:nvPr/>
        </p:nvPicPr>
        <p:blipFill>
          <a:blip r:embed="rId2"/>
          <a:stretch>
            <a:fillRect/>
          </a:stretch>
        </p:blipFill>
        <p:spPr>
          <a:xfrm>
            <a:off x="2419218" y="2444689"/>
            <a:ext cx="6243001" cy="3703197"/>
          </a:xfrm>
          <a:prstGeom prst="rect">
            <a:avLst/>
          </a:prstGeom>
        </p:spPr>
      </p:pic>
      <p:sp>
        <p:nvSpPr>
          <p:cNvPr id="4" name="Rectangle 3">
            <a:extLst>
              <a:ext uri="{FF2B5EF4-FFF2-40B4-BE49-F238E27FC236}">
                <a16:creationId xmlns:a16="http://schemas.microsoft.com/office/drawing/2014/main" xmlns="" id="{D08EBCC8-BBE2-4645-B699-7D3658ABA4BA}"/>
              </a:ext>
            </a:extLst>
          </p:cNvPr>
          <p:cNvSpPr/>
          <p:nvPr/>
        </p:nvSpPr>
        <p:spPr>
          <a:xfrm>
            <a:off x="2419218" y="6098726"/>
            <a:ext cx="6243001" cy="488660"/>
          </a:xfrm>
          <a:prstGeom prst="rect">
            <a:avLst/>
          </a:prstGeom>
        </p:spPr>
        <p:txBody>
          <a:bodyPr wrap="square">
            <a:spAutoFit/>
          </a:bodyPr>
          <a:lstStyle/>
          <a:p>
            <a:pPr algn="ctr" defTabSz="342900">
              <a:lnSpc>
                <a:spcPct val="150000"/>
              </a:lnSpc>
            </a:pPr>
            <a:r>
              <a:rPr lang="en-US" sz="2000" b="1">
                <a:latin typeface="UTM Avo" panose="02040603050506020204" pitchFamily="18" charset="0"/>
                <a:cs typeface="Times New Roman" panose="02020603050405020304" pitchFamily="18" charset="0"/>
              </a:rPr>
              <a:t>Hình 35. </a:t>
            </a:r>
            <a:r>
              <a:rPr lang="en-US" sz="2000">
                <a:latin typeface="UTM Avo" panose="02040603050506020204" pitchFamily="18" charset="0"/>
                <a:cs typeface="Times New Roman" panose="02020603050405020304" pitchFamily="18" charset="0"/>
              </a:rPr>
              <a:t>Màn hình luyện tập gõ phím</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xmlns="" val="166362488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5603</TotalTime>
  <Words>816</Words>
  <Application>Microsoft Office PowerPoint</Application>
  <PresentationFormat>Custom</PresentationFormat>
  <Paragraphs>63</Paragraphs>
  <Slides>14</Slides>
  <Notes>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Nhulam</cp:lastModifiedBy>
  <cp:revision>184</cp:revision>
  <dcterms:created xsi:type="dcterms:W3CDTF">2021-11-14T08:33:55Z</dcterms:created>
  <dcterms:modified xsi:type="dcterms:W3CDTF">2024-11-07T01:04:26Z</dcterms:modified>
</cp:coreProperties>
</file>