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303" r:id="rId5"/>
    <p:sldId id="304" r:id="rId6"/>
    <p:sldId id="311" r:id="rId7"/>
    <p:sldId id="274" r:id="rId8"/>
    <p:sldId id="324" r:id="rId9"/>
    <p:sldId id="325" r:id="rId10"/>
    <p:sldId id="326" r:id="rId11"/>
    <p:sldId id="319" r:id="rId12"/>
    <p:sldId id="308" r:id="rId13"/>
    <p:sldId id="287" r:id="rId14"/>
    <p:sldId id="320" r:id="rId15"/>
    <p:sldId id="321" r:id="rId16"/>
    <p:sldId id="309" r:id="rId17"/>
    <p:sldId id="330" r:id="rId18"/>
    <p:sldId id="295" r:id="rId19"/>
    <p:sldId id="302" r:id="rId20"/>
  </p:sldIdLst>
  <p:sldSz cx="18288000" cy="10287000"/>
  <p:notesSz cx="6858000" cy="9144000"/>
  <p:embeddedFontLst>
    <p:embeddedFont>
      <p:font typeface="Bahnschrift Condensed" panose="020B0502040204020203" pitchFamily="34" charset="0"/>
      <p:regular r:id="rId21"/>
      <p:bold r:id="rId22"/>
    </p:embeddedFont>
    <p:embeddedFont>
      <p:font typeface="Livvic" pitchFamily="2" charset="0"/>
      <p:regular r:id="rId23"/>
      <p:bold r:id="rId24"/>
      <p:italic r:id="rId25"/>
      <p:boldItalic r:id="rId26"/>
    </p:embeddedFont>
    <p:embeddedFont>
      <p:font typeface="Livvic Bold" charset="0"/>
      <p:regular r:id="rId27"/>
    </p:embeddedFont>
    <p:embeddedFont>
      <p:font typeface="Livvic Bold Bold" panose="020B0604020202020204" charset="0"/>
      <p:regular r:id="rId28"/>
    </p:embeddedFont>
    <p:embeddedFont>
      <p:font typeface="Now"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49" d="100"/>
          <a:sy n="49" d="100"/>
        </p:scale>
        <p:origin x="64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82676"/>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4</a:t>
            </a:r>
            <a:r>
              <a:rPr lang="vi-VN" sz="7400" dirty="0">
                <a:solidFill>
                  <a:srgbClr val="002060"/>
                </a:solidFill>
                <a:latin typeface="Livvic Bold Bold"/>
              </a:rPr>
              <a:t>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vi-VN" sz="4047" dirty="0">
                <a:solidFill>
                  <a:srgbClr val="C00000"/>
                </a:solidFill>
                <a:latin typeface="Bahnschrift Condensed" panose="020B0502040204020203" pitchFamily="34" charset="0"/>
              </a:rPr>
              <a:t>TRƯỜNG TIỂU HỌC BỒ ĐỀ</a:t>
            </a:r>
            <a:endParaRPr lang="en-US" sz="4047" dirty="0">
              <a:solidFill>
                <a:srgbClr val="C00000"/>
              </a:solidFill>
              <a:latin typeface="Bahnschrift Condensed" panose="020B0502040204020203" pitchFamily="34" charset="0"/>
            </a:endParaRP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98366" y="1028700"/>
            <a:ext cx="5922066" cy="8001000"/>
          </a:xfrm>
          <a:prstGeom prst="rect">
            <a:avLst/>
          </a:prstGeom>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dirty="0" err="1">
                <a:solidFill>
                  <a:srgbClr val="0070C0"/>
                </a:solidFill>
                <a:latin typeface="Times New Roman" panose="02020603050405020304" pitchFamily="18" charset="0"/>
                <a:cs typeface="Times New Roman" panose="02020603050405020304" pitchFamily="18" charset="0"/>
              </a:rPr>
              <a:t>Tranh</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chân</a:t>
            </a:r>
            <a:r>
              <a:rPr lang="en-US" sz="6000" dirty="0">
                <a:solidFill>
                  <a:srgbClr val="0070C0"/>
                </a:solidFill>
                <a:latin typeface="Times New Roman" panose="02020603050405020304" pitchFamily="18" charset="0"/>
                <a:cs typeface="Times New Roman" panose="02020603050405020304" pitchFamily="18" charset="0"/>
              </a:rPr>
              <a:t> dung </a:t>
            </a:r>
            <a:r>
              <a:rPr lang="en-US" sz="6000" dirty="0" err="1">
                <a:solidFill>
                  <a:srgbClr val="0070C0"/>
                </a:solidFill>
                <a:latin typeface="Times New Roman" panose="02020603050405020304" pitchFamily="18" charset="0"/>
                <a:cs typeface="Times New Roman" panose="02020603050405020304" pitchFamily="18" charset="0"/>
              </a:rPr>
              <a:t>có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thể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diễn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tả</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được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đặc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điểm</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hoạt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động</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nghiệp</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của</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nhân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2" y="-2242"/>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460874"/>
            <a:ext cx="10515601" cy="729880"/>
          </a:xfrm>
          <a:prstGeom prst="rect">
            <a:avLst/>
          </a:prstGeom>
        </p:spPr>
        <p:txBody>
          <a:bodyPr wrap="square" lIns="0" tIns="0" rIns="0" bIns="0" rtlCol="0" anchor="t">
            <a:spAutoFit/>
          </a:bodyPr>
          <a:lstStyle/>
          <a:p>
            <a:pPr>
              <a:lnSpc>
                <a:spcPts val="5981"/>
              </a:lnSpc>
            </a:pPr>
            <a:r>
              <a:rPr lang="vi-VN" sz="4984" dirty="0">
                <a:solidFill>
                  <a:srgbClr val="00B0F0"/>
                </a:solidFill>
                <a:latin typeface="Livvic Bold"/>
              </a:rPr>
              <a:t>Vẽ </a:t>
            </a:r>
            <a:r>
              <a:rPr lang="en-US" sz="4984" dirty="0" err="1">
                <a:solidFill>
                  <a:srgbClr val="00B0F0"/>
                </a:solidFill>
                <a:latin typeface="Livvic Bold"/>
              </a:rPr>
              <a:t>tranh</a:t>
            </a:r>
            <a:r>
              <a:rPr lang="en-US" sz="4984" dirty="0">
                <a:solidFill>
                  <a:srgbClr val="00B0F0"/>
                </a:solidFill>
                <a:latin typeface="Livvic Bold"/>
              </a:rPr>
              <a:t> </a:t>
            </a:r>
            <a:r>
              <a:rPr lang="en-US" sz="4984" dirty="0" err="1">
                <a:solidFill>
                  <a:srgbClr val="00B0F0"/>
                </a:solidFill>
                <a:latin typeface="Livvic Bold"/>
              </a:rPr>
              <a:t>chân</a:t>
            </a:r>
            <a:r>
              <a:rPr lang="en-US" sz="4984" dirty="0">
                <a:solidFill>
                  <a:srgbClr val="00B0F0"/>
                </a:solidFill>
                <a:latin typeface="Livvic Bold"/>
              </a:rPr>
              <a:t> dung </a:t>
            </a:r>
            <a:r>
              <a:rPr lang="en-US" sz="4984" dirty="0" err="1">
                <a:solidFill>
                  <a:srgbClr val="00B0F0"/>
                </a:solidFill>
                <a:latin typeface="Livvic Bold"/>
              </a:rPr>
              <a:t>nhân</a:t>
            </a:r>
            <a:r>
              <a:rPr lang="en-US" sz="4984" dirty="0">
                <a:solidFill>
                  <a:srgbClr val="00B0F0"/>
                </a:solidFill>
                <a:latin typeface="Livvic Bold"/>
              </a:rPr>
              <a:t> </a:t>
            </a:r>
            <a:r>
              <a:rPr lang="en-US" sz="4984" dirty="0" err="1">
                <a:solidFill>
                  <a:srgbClr val="00B0F0"/>
                </a:solidFill>
                <a:latin typeface="Livvic Bold"/>
              </a:rPr>
              <a:t>vật</a:t>
            </a:r>
            <a:r>
              <a:rPr lang="en-US" sz="4984" dirty="0">
                <a:solidFill>
                  <a:srgbClr val="00B0F0"/>
                </a:solidFill>
                <a:latin typeface="Livvic Bold"/>
              </a:rPr>
              <a:t> </a:t>
            </a:r>
            <a:r>
              <a:rPr lang="vi-VN" sz="4984" dirty="0">
                <a:solidFill>
                  <a:srgbClr val="00B0F0"/>
                </a:solidFill>
                <a:latin typeface="Livvic Bold"/>
              </a:rPr>
              <a:t>!</a:t>
            </a:r>
            <a:endParaRPr lang="en-US" sz="4984" dirty="0">
              <a:solidFill>
                <a:srgbClr val="00B0F0"/>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838201" y="2761119"/>
            <a:ext cx="11125200" cy="476027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thích vẽ chân dung tới ngang vai hay nửa người?</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Màu sắc em sử dụng để thể hiện chân dung  như thế nào</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sẽ vẽ chân dung của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thêm gì để bài vẽ sinh động hơn?</a:t>
            </a: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2" name="Picture 1"/>
          <p:cNvPicPr>
            <a:picLocks noChangeAspect="1"/>
          </p:cNvPicPr>
          <p:nvPr/>
        </p:nvPicPr>
        <p:blipFill>
          <a:blip r:embed="rId3"/>
          <a:stretch>
            <a:fillRect/>
          </a:stretch>
        </p:blipFill>
        <p:spPr>
          <a:xfrm>
            <a:off x="6705600" y="1494283"/>
            <a:ext cx="5410200" cy="7588464"/>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34037" y="414337"/>
            <a:ext cx="6224617" cy="8386763"/>
          </a:xfrm>
          <a:prstGeom prst="rect">
            <a:avLst/>
          </a:prstGeom>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96000" y="571500"/>
            <a:ext cx="6505629" cy="8239194"/>
          </a:xfrm>
          <a:prstGeom prst="rect">
            <a:avLst/>
          </a:prstGeom>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343400" y="941809"/>
            <a:ext cx="11658600" cy="7936240"/>
            <a:chOff x="0" y="0"/>
            <a:chExt cx="11747283" cy="10581643"/>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485145"/>
              <a:ext cx="11429418" cy="9096498"/>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 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C00000"/>
                  </a:solidFill>
                  <a:latin typeface="Livvic Bold Bold"/>
                </a:rPr>
                <a:t>4.Phân </a:t>
              </a:r>
              <a:r>
                <a:rPr lang="en-US" sz="6000" dirty="0" err="1">
                  <a:solidFill>
                    <a:srgbClr val="C00000"/>
                  </a:solidFill>
                  <a:latin typeface="Livvic Bold Bold"/>
                </a:rPr>
                <a:t>tích</a:t>
              </a:r>
              <a:r>
                <a:rPr lang="en-US" sz="6000" dirty="0">
                  <a:solidFill>
                    <a:srgbClr val="C00000"/>
                  </a:solidFill>
                  <a:latin typeface="Livvic Bold Bold"/>
                </a:rPr>
                <a:t> </a:t>
              </a:r>
              <a:r>
                <a:rPr lang="en-US" sz="6000" dirty="0" err="1">
                  <a:solidFill>
                    <a:srgbClr val="C00000"/>
                  </a:solidFill>
                  <a:latin typeface="Livvic Bold Bold"/>
                </a:rPr>
                <a:t>đánh</a:t>
              </a:r>
              <a:r>
                <a:rPr lang="en-US" sz="6000" dirty="0">
                  <a:solidFill>
                    <a:srgbClr val="C00000"/>
                  </a:solidFill>
                  <a:latin typeface="Livvic Bold Bold"/>
                </a:rPr>
                <a:t> </a:t>
              </a:r>
              <a:r>
                <a:rPr lang="en-US" sz="6000" dirty="0" err="1">
                  <a:solidFill>
                    <a:srgbClr val="C00000"/>
                  </a:solidFill>
                  <a:latin typeface="Livvic Bold Bold"/>
                </a:rPr>
                <a:t>giá</a:t>
              </a:r>
              <a:endParaRPr lang="en-US" sz="6000" dirty="0">
                <a:solidFill>
                  <a:srgbClr val="C0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657600" y="2533811"/>
            <a:ext cx="10972800" cy="5219378"/>
          </a:xfrm>
          <a:prstGeom prst="rect">
            <a:avLst/>
          </a:prstGeom>
        </p:spPr>
        <p:txBody>
          <a:bodyPr wrap="square" lIns="0" tIns="0" rIns="0" bIns="0" rtlCol="0" anchor="t">
            <a:spAutoFit/>
          </a:bodyPr>
          <a:lstStyle/>
          <a:p>
            <a:pPr marL="518163" lvl="1" algn="just">
              <a:lnSpc>
                <a:spcPts val="5760"/>
              </a:lnSpc>
            </a:pPr>
            <a:r>
              <a:rPr lang="en-US" sz="6000" b="1" dirty="0" err="1">
                <a:solidFill>
                  <a:srgbClr val="00B050"/>
                </a:solidFill>
                <a:latin typeface="Times New Roman" panose="02020603050405020304" pitchFamily="18" charset="0"/>
                <a:cs typeface="Times New Roman" panose="02020603050405020304" pitchFamily="18" charset="0"/>
              </a:rPr>
              <a:t>Trong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có</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rất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nhiều</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tụy</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với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việc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để</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đến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một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môi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tập</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Chúng</a:t>
            </a:r>
            <a:r>
              <a:rPr lang="en-US" sz="6000" b="1" dirty="0">
                <a:solidFill>
                  <a:srgbClr val="00B050"/>
                </a:solidFill>
                <a:latin typeface="Times New Roman" panose="02020603050405020304" pitchFamily="18" charset="0"/>
                <a:cs typeface="Times New Roman" panose="02020603050405020304" pitchFamily="18" charset="0"/>
              </a:rPr>
              <a:t> ta </a:t>
            </a:r>
            <a:r>
              <a:rPr lang="en-US" sz="6000" b="1" dirty="0" err="1">
                <a:solidFill>
                  <a:srgbClr val="00B050"/>
                </a:solidFill>
                <a:latin typeface="Times New Roman" panose="02020603050405020304" pitchFamily="18" charset="0"/>
                <a:cs typeface="Times New Roman" panose="02020603050405020304" pitchFamily="18" charset="0"/>
              </a:rPr>
              <a:t>cần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trân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trọng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biết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ơn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những</a:t>
            </a:r>
            <a:r>
              <a:rPr lang="en-US" sz="6000" b="1" dirty="0">
                <a:solidFill>
                  <a:srgbClr val="00B050"/>
                </a:solidFill>
                <a:latin typeface="Times New Roman" panose="02020603050405020304" pitchFamily="18" charset="0"/>
                <a:cs typeface="Times New Roman" panose="02020603050405020304" pitchFamily="18" charset="0"/>
              </a:rPr>
              <a:t> con </a:t>
            </a:r>
            <a:r>
              <a:rPr lang="en-US" sz="6000" b="1" dirty="0" err="1">
                <a:solidFill>
                  <a:srgbClr val="00B050"/>
                </a:solidFill>
                <a:latin typeface="Times New Roman" panose="02020603050405020304" pitchFamily="18" charset="0"/>
                <a:cs typeface="Times New Roman" panose="02020603050405020304" pitchFamily="18" charset="0"/>
              </a:rPr>
              <a:t>người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đáng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quý</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ấy</a:t>
            </a:r>
            <a:r>
              <a:rPr lang="en-US" sz="6000" b="1" dirty="0">
                <a:solidFill>
                  <a:srgbClr val="00B05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409036" y="524216"/>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dirty="0">
                <a:solidFill>
                  <a:srgbClr val="0070C0"/>
                </a:solidFill>
                <a:latin typeface="Livvic Bold" panose="020B0604020202020204" charset="0"/>
              </a:rPr>
              <a:t>- Kể về </a:t>
            </a:r>
            <a:r>
              <a:rPr lang="en-US" sz="4847" dirty="0" err="1">
                <a:solidFill>
                  <a:srgbClr val="0070C0"/>
                </a:solidFill>
                <a:latin typeface="Livvic Bold" panose="020B0604020202020204" charset="0"/>
              </a:rPr>
              <a:t>nhân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em</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yêu</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quý</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nhất</a:t>
            </a:r>
            <a:r>
              <a:rPr lang="vi-VN" sz="4847" dirty="0">
                <a:solidFill>
                  <a:srgbClr val="0070C0"/>
                </a:solidFill>
                <a:latin typeface="Livvic Bold" panose="020B0604020202020204" charset="0"/>
              </a:rPr>
              <a:t> ?</a:t>
            </a:r>
          </a:p>
          <a:p>
            <a:pPr>
              <a:lnSpc>
                <a:spcPts val="5817"/>
              </a:lnSpc>
            </a:pPr>
            <a:r>
              <a:rPr lang="vi-VN" sz="4847" dirty="0">
                <a:solidFill>
                  <a:srgbClr val="0070C0"/>
                </a:solidFill>
                <a:latin typeface="Livvic Bold" panose="020B0604020202020204" charset="0"/>
              </a:rPr>
              <a:t>- Vì sao em yêu quý n</a:t>
            </a:r>
            <a:r>
              <a:rPr lang="en-US" sz="4847" dirty="0" err="1">
                <a:solidFill>
                  <a:srgbClr val="0070C0"/>
                </a:solidFill>
                <a:latin typeface="Livvic Bold" panose="020B0604020202020204" charset="0"/>
              </a:rPr>
              <a:t>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vi-VN" sz="4847" dirty="0">
                <a:solidFill>
                  <a:srgbClr val="0070C0"/>
                </a:solidFill>
                <a:latin typeface="Livvic Bold" panose="020B0604020202020204" charset="0"/>
              </a:rPr>
              <a:t> đó nhất?</a:t>
            </a:r>
            <a:endParaRPr lang="en-US" sz="4847" dirty="0">
              <a:solidFill>
                <a:srgbClr val="0070C0"/>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05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2729753" y="6591300"/>
            <a:ext cx="12801600" cy="4715715"/>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a:p>
            <a:pPr algn="ctr">
              <a:lnSpc>
                <a:spcPts val="9499"/>
              </a:lnSpc>
            </a:pPr>
            <a:r>
              <a:rPr lang="en-US" sz="4800" dirty="0" err="1">
                <a:solidFill>
                  <a:srgbClr val="7030A0"/>
                </a:solidFill>
                <a:latin typeface="Livvic Bold"/>
              </a:rPr>
              <a:t>Tiết</a:t>
            </a:r>
            <a:r>
              <a:rPr lang="en-US" sz="4800" dirty="0">
                <a:solidFill>
                  <a:srgbClr val="7030A0"/>
                </a:solidFill>
                <a:latin typeface="Livvic Bold"/>
              </a:rPr>
              <a:t> 1: </a:t>
            </a:r>
            <a:r>
              <a:rPr lang="en-US" sz="4800" dirty="0" err="1">
                <a:solidFill>
                  <a:srgbClr val="7030A0"/>
                </a:solidFill>
                <a:latin typeface="Livvic Bold"/>
              </a:rPr>
              <a:t>Vẽ</a:t>
            </a:r>
            <a:r>
              <a:rPr lang="en-US" sz="4800" dirty="0">
                <a:solidFill>
                  <a:srgbClr val="7030A0"/>
                </a:solidFill>
                <a:latin typeface="Livvic Bold"/>
              </a:rPr>
              <a:t> </a:t>
            </a:r>
            <a:r>
              <a:rPr lang="en-US" sz="4800" dirty="0" err="1">
                <a:solidFill>
                  <a:srgbClr val="7030A0"/>
                </a:solidFill>
                <a:latin typeface="Livvic Bold"/>
              </a:rPr>
              <a:t>tranh</a:t>
            </a:r>
            <a:r>
              <a:rPr lang="en-US" sz="4800" dirty="0">
                <a:solidFill>
                  <a:srgbClr val="7030A0"/>
                </a:solidFill>
                <a:latin typeface="Livvic Bold"/>
              </a:rPr>
              <a:t> </a:t>
            </a:r>
            <a:r>
              <a:rPr lang="en-US" sz="4800" dirty="0" err="1">
                <a:solidFill>
                  <a:srgbClr val="7030A0"/>
                </a:solidFill>
                <a:latin typeface="Livvic Bold"/>
              </a:rPr>
              <a:t>chân</a:t>
            </a:r>
            <a:r>
              <a:rPr lang="en-US" sz="4800" dirty="0">
                <a:solidFill>
                  <a:srgbClr val="7030A0"/>
                </a:solidFill>
                <a:latin typeface="Livvic Bold"/>
              </a:rPr>
              <a:t> dung </a:t>
            </a:r>
            <a:r>
              <a:rPr lang="en-US" sz="4800" dirty="0" err="1">
                <a:solidFill>
                  <a:srgbClr val="7030A0"/>
                </a:solidFill>
                <a:latin typeface="Livvic Bold"/>
              </a:rPr>
              <a:t>các</a:t>
            </a:r>
            <a:r>
              <a:rPr lang="en-US" sz="4800" dirty="0">
                <a:solidFill>
                  <a:srgbClr val="7030A0"/>
                </a:solidFill>
                <a:latin typeface="Livvic Bold"/>
              </a:rPr>
              <a:t> </a:t>
            </a:r>
            <a:r>
              <a:rPr lang="en-US" sz="4800" dirty="0" err="1">
                <a:solidFill>
                  <a:srgbClr val="7030A0"/>
                </a:solidFill>
                <a:latin typeface="Livvic Bold"/>
              </a:rPr>
              <a:t>nhân</a:t>
            </a:r>
            <a:r>
              <a:rPr lang="en-US" sz="4800" dirty="0">
                <a:solidFill>
                  <a:srgbClr val="7030A0"/>
                </a:solidFill>
                <a:latin typeface="Livvic Bold"/>
              </a:rPr>
              <a:t> </a:t>
            </a:r>
            <a:r>
              <a:rPr lang="en-US" sz="4800" dirty="0" err="1">
                <a:solidFill>
                  <a:srgbClr val="7030A0"/>
                </a:solidFill>
                <a:latin typeface="Livvic Bold"/>
              </a:rPr>
              <a:t>vật</a:t>
            </a:r>
            <a:endParaRPr lang="en-US" sz="4800" dirty="0">
              <a:solidFill>
                <a:srgbClr val="7030A0"/>
              </a:solidFill>
              <a:latin typeface="Livvic Bold"/>
            </a:endParaRP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5867400" y="103517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04637"/>
            <a:ext cx="16654282" cy="581634"/>
          </a:xfrm>
          <a:prstGeom prst="rect">
            <a:avLst/>
          </a:prstGeom>
        </p:spPr>
        <p:txBody>
          <a:bodyPr lIns="0" tIns="0" rIns="0" bIns="0" rtlCol="0" anchor="t">
            <a:spAutoFit/>
          </a:bodyPr>
          <a:lstStyle/>
          <a:p>
            <a:pPr algn="ctr">
              <a:lnSpc>
                <a:spcPts val="4857"/>
              </a:lnSpc>
            </a:pPr>
            <a:r>
              <a:rPr lang="en-US" sz="3600" dirty="0">
                <a:solidFill>
                  <a:srgbClr val="0070C0"/>
                </a:solidFill>
                <a:latin typeface="Livvic Bold" panose="020B0604020202020204" charset="0"/>
              </a:rPr>
              <a:t>PHÒNG GIÁO DỤC VÀ ĐÀO TẠO QUẬN LONG BIÊN</a:t>
            </a: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2590800" y="495300"/>
            <a:ext cx="15544800" cy="8181156"/>
            <a:chOff x="-139204" y="-1699321"/>
            <a:chExt cx="14198854" cy="10908206"/>
          </a:xfrm>
        </p:grpSpPr>
        <p:sp>
          <p:nvSpPr>
            <p:cNvPr id="8" name="TextBox 7">
              <a:extLst>
                <a:ext uri="{FF2B5EF4-FFF2-40B4-BE49-F238E27FC236}">
                  <a16:creationId xmlns:a16="http://schemas.microsoft.com/office/drawing/2014/main" id="{85FECCFF-52E1-4E93-91EB-9E5D77577AFA}"/>
                </a:ext>
              </a:extLst>
            </p:cNvPr>
            <p:cNvSpPr txBox="1"/>
            <p:nvPr/>
          </p:nvSpPr>
          <p:spPr>
            <a:xfrm>
              <a:off x="835227" y="129479"/>
              <a:ext cx="13139842" cy="9079406"/>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để</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diễn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tả</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nghề</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nghiệp</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vi-VN"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một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học</a:t>
              </a:r>
              <a:r>
                <a:rPr lang="vi-VN" sz="4921" b="1" dirty="0">
                  <a:solidFill>
                    <a:srgbClr val="0070C0"/>
                  </a:solidFill>
                  <a:latin typeface="Times New Roman" panose="02020603050405020304" pitchFamily="18" charset="0"/>
                  <a:cs typeface="Times New Roman" panose="02020603050405020304" pitchFamily="18" charset="0"/>
                </a:rPr>
                <a:t>.</a:t>
              </a:r>
              <a:endParaRPr lang="en-US"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Chỉ</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màu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nóng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 được </a:t>
              </a:r>
              <a:r>
                <a:rPr lang="en-US" sz="4921" b="1" dirty="0">
                  <a:solidFill>
                    <a:srgbClr val="0070C0"/>
                  </a:solidFill>
                  <a:latin typeface="Times New Roman" panose="02020603050405020304" pitchFamily="18" charset="0"/>
                  <a:cs typeface="Times New Roman" panose="02020603050405020304" pitchFamily="18" charset="0"/>
                </a:rPr>
                <a:t>ý </a:t>
              </a:r>
              <a:r>
                <a:rPr lang="en-US" sz="4921" b="1" dirty="0" err="1">
                  <a:solidFill>
                    <a:srgbClr val="0070C0"/>
                  </a:solidFill>
                  <a:latin typeface="Times New Roman" panose="02020603050405020304" pitchFamily="18" charset="0"/>
                  <a:cs typeface="Times New Roman" panose="02020603050405020304" pitchFamily="18" charset="0"/>
                </a:rPr>
                <a:t>nghĩa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giá</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trị</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công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39204" y="-1699321"/>
              <a:ext cx="14198854" cy="1627346"/>
            </a:xfrm>
            <a:prstGeom prst="rect">
              <a:avLst/>
            </a:prstGeom>
          </p:spPr>
          <p:txBody>
            <a:bodyPr lIns="0" tIns="0" rIns="0" bIns="0" rtlCol="0" anchor="t">
              <a:spAutoFit/>
            </a:bodyPr>
            <a:lstStyle/>
            <a:p>
              <a:pPr algn="ctr">
                <a:lnSpc>
                  <a:spcPts val="9610"/>
                </a:lnSpc>
              </a:pPr>
              <a:r>
                <a:rPr lang="en-US" sz="8009" dirty="0" err="1">
                  <a:solidFill>
                    <a:srgbClr val="0070C0"/>
                  </a:solidFill>
                  <a:latin typeface="Livvic Bold Bold"/>
                </a:rPr>
                <a:t>Yêu</a:t>
              </a:r>
              <a:r>
                <a:rPr lang="en-US" sz="8009" dirty="0">
                  <a:solidFill>
                    <a:srgbClr val="0070C0"/>
                  </a:solidFill>
                  <a:latin typeface="Livvic Bold Bold"/>
                </a:rPr>
                <a:t> </a:t>
              </a:r>
              <a:r>
                <a:rPr lang="en-US" sz="8009" dirty="0" err="1">
                  <a:solidFill>
                    <a:srgbClr val="0070C0"/>
                  </a:solidFill>
                  <a:latin typeface="Livvic Bold Bold"/>
                </a:rPr>
                <a:t>cầu</a:t>
              </a:r>
              <a:r>
                <a:rPr lang="en-US" sz="8009" dirty="0">
                  <a:solidFill>
                    <a:srgbClr val="0070C0"/>
                  </a:solidFill>
                  <a:latin typeface="Livvic Bold Bold"/>
                </a:rPr>
                <a:t> </a:t>
              </a:r>
              <a:r>
                <a:rPr lang="en-US" sz="8009" dirty="0" err="1">
                  <a:solidFill>
                    <a:srgbClr val="0070C0"/>
                  </a:solidFill>
                  <a:latin typeface="Livvic Bold Bold"/>
                </a:rPr>
                <a:t>cần</a:t>
              </a:r>
              <a:r>
                <a:rPr lang="en-US" sz="8009" dirty="0">
                  <a:solidFill>
                    <a:srgbClr val="0070C0"/>
                  </a:solidFill>
                  <a:latin typeface="Livvic Bold Bold"/>
                </a:rPr>
                <a:t> </a:t>
              </a:r>
              <a:r>
                <a:rPr lang="en-US" sz="8009" dirty="0" err="1">
                  <a:solidFill>
                    <a:srgbClr val="0070C0"/>
                  </a:solidFill>
                  <a:latin typeface="Livvic Bold Bold"/>
                </a:rPr>
                <a:t>đạt</a:t>
              </a:r>
              <a:endParaRPr lang="en-US" sz="8009" dirty="0">
                <a:solidFill>
                  <a:srgbClr val="0070C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346424" y="266700"/>
            <a:ext cx="7193383" cy="4599336"/>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1209869" lvl="1" indent="-742950">
              <a:lnSpc>
                <a:spcPts val="5190"/>
              </a:lnSpc>
              <a:buAutoNum type="arabicPeriod"/>
            </a:pP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ai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công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việc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gì</a:t>
            </a:r>
            <a:r>
              <a:rPr lang="en-US" sz="3600" b="1" dirty="0">
                <a:solidFill>
                  <a:srgbClr val="0070C0"/>
                </a:solidFill>
                <a:latin typeface="Livvic" panose="020B0604020202020204" charset="0"/>
              </a:rPr>
              <a:t> ở </a:t>
            </a:r>
            <a:r>
              <a:rPr lang="en-US" sz="3600" b="1" dirty="0" err="1">
                <a:solidFill>
                  <a:srgbClr val="0070C0"/>
                </a:solidFill>
                <a:latin typeface="Livvic" panose="020B0604020202020204" charset="0"/>
              </a:rPr>
              <a:t>trường</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Hình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dáng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trang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phục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Hành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động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mà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nhớ</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nhất</a:t>
            </a:r>
            <a:r>
              <a:rPr lang="en-US" sz="3600" b="1" dirty="0">
                <a:solidFill>
                  <a:srgbClr val="0070C0"/>
                </a:solidFill>
                <a:latin typeface="Livvic" panose="020B0604020202020204" charset="0"/>
              </a:rPr>
              <a:t>?</a:t>
            </a:r>
            <a:endParaRPr lang="vi-VN" sz="3600" b="1" dirty="0">
              <a:solidFill>
                <a:srgbClr val="0070C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2" name="Picture 1"/>
          <p:cNvPicPr>
            <a:picLocks noChangeAspect="1"/>
          </p:cNvPicPr>
          <p:nvPr/>
        </p:nvPicPr>
        <p:blipFill>
          <a:blip r:embed="rId3"/>
          <a:stretch>
            <a:fillRect/>
          </a:stretch>
        </p:blipFill>
        <p:spPr>
          <a:xfrm>
            <a:off x="595423" y="1202817"/>
            <a:ext cx="4219575" cy="4719896"/>
          </a:xfrm>
          <a:prstGeom prst="rect">
            <a:avLst/>
          </a:prstGeom>
        </p:spPr>
      </p:pic>
      <p:pic>
        <p:nvPicPr>
          <p:cNvPr id="4" name="Picture 3"/>
          <p:cNvPicPr>
            <a:picLocks noChangeAspect="1"/>
          </p:cNvPicPr>
          <p:nvPr/>
        </p:nvPicPr>
        <p:blipFill>
          <a:blip r:embed="rId4"/>
          <a:stretch>
            <a:fillRect/>
          </a:stretch>
        </p:blipFill>
        <p:spPr>
          <a:xfrm>
            <a:off x="5267092" y="1202817"/>
            <a:ext cx="4811722" cy="4719896"/>
          </a:xfrm>
          <a:prstGeom prst="rect">
            <a:avLst/>
          </a:prstGeom>
        </p:spPr>
      </p:pic>
      <p:pic>
        <p:nvPicPr>
          <p:cNvPr id="6" name="Picture 5"/>
          <p:cNvPicPr>
            <a:picLocks noChangeAspect="1"/>
          </p:cNvPicPr>
          <p:nvPr/>
        </p:nvPicPr>
        <p:blipFill>
          <a:blip r:embed="rId5"/>
          <a:stretch>
            <a:fillRect/>
          </a:stretch>
        </p:blipFill>
        <p:spPr>
          <a:xfrm>
            <a:off x="605947" y="6210299"/>
            <a:ext cx="4209051" cy="3807561"/>
          </a:xfrm>
          <a:prstGeom prst="rect">
            <a:avLst/>
          </a:prstGeom>
        </p:spPr>
      </p:pic>
      <p:pic>
        <p:nvPicPr>
          <p:cNvPr id="7" name="Picture 6"/>
          <p:cNvPicPr>
            <a:picLocks noChangeAspect="1"/>
          </p:cNvPicPr>
          <p:nvPr/>
        </p:nvPicPr>
        <p:blipFill>
          <a:blip r:embed="rId6"/>
          <a:stretch>
            <a:fillRect/>
          </a:stretch>
        </p:blipFill>
        <p:spPr>
          <a:xfrm>
            <a:off x="5233754" y="6210299"/>
            <a:ext cx="4845060" cy="3807561"/>
          </a:xfrm>
          <a:prstGeom prst="rect">
            <a:avLst/>
          </a:prstGeom>
        </p:spPr>
      </p:pic>
      <p:sp>
        <p:nvSpPr>
          <p:cNvPr id="8" name="Oval 7"/>
          <p:cNvSpPr/>
          <p:nvPr/>
        </p:nvSpPr>
        <p:spPr>
          <a:xfrm>
            <a:off x="304800" y="529590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1" name="Oval 10"/>
          <p:cNvSpPr/>
          <p:nvPr/>
        </p:nvSpPr>
        <p:spPr>
          <a:xfrm>
            <a:off x="4999482" y="541142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2" name="Oval 11"/>
          <p:cNvSpPr/>
          <p:nvPr/>
        </p:nvSpPr>
        <p:spPr>
          <a:xfrm>
            <a:off x="345598" y="952892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3" name="Oval 12"/>
          <p:cNvSpPr/>
          <p:nvPr/>
        </p:nvSpPr>
        <p:spPr>
          <a:xfrm>
            <a:off x="5040756" y="9504503"/>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9997" y="114300"/>
            <a:ext cx="5638800" cy="5540284"/>
          </a:xfrm>
          <a:prstGeom prst="rect">
            <a:avLst/>
          </a:prstGeom>
        </p:spPr>
      </p:pic>
      <p:pic>
        <p:nvPicPr>
          <p:cNvPr id="5" name="Picture 4"/>
          <p:cNvPicPr>
            <a:picLocks noChangeAspect="1"/>
          </p:cNvPicPr>
          <p:nvPr/>
        </p:nvPicPr>
        <p:blipFill>
          <a:blip r:embed="rId3"/>
          <a:stretch>
            <a:fillRect/>
          </a:stretch>
        </p:blipFill>
        <p:spPr>
          <a:xfrm>
            <a:off x="9296400" y="114300"/>
            <a:ext cx="6096000" cy="5540284"/>
          </a:xfrm>
          <a:prstGeom prst="rect">
            <a:avLst/>
          </a:prstGeom>
        </p:spPr>
      </p:pic>
      <p:pic>
        <p:nvPicPr>
          <p:cNvPr id="6" name="Picture 5"/>
          <p:cNvPicPr>
            <a:picLocks noChangeAspect="1"/>
          </p:cNvPicPr>
          <p:nvPr/>
        </p:nvPicPr>
        <p:blipFill>
          <a:blip r:embed="rId4"/>
          <a:stretch>
            <a:fillRect/>
          </a:stretch>
        </p:blipFill>
        <p:spPr>
          <a:xfrm>
            <a:off x="3605213" y="5829300"/>
            <a:ext cx="4753584" cy="4300152"/>
          </a:xfrm>
          <a:prstGeom prst="rect">
            <a:avLst/>
          </a:prstGeom>
        </p:spPr>
      </p:pic>
      <p:pic>
        <p:nvPicPr>
          <p:cNvPr id="7" name="Picture 6"/>
          <p:cNvPicPr>
            <a:picLocks noChangeAspect="1"/>
          </p:cNvPicPr>
          <p:nvPr/>
        </p:nvPicPr>
        <p:blipFill>
          <a:blip r:embed="rId5"/>
          <a:stretch>
            <a:fillRect/>
          </a:stretch>
        </p:blipFill>
        <p:spPr>
          <a:xfrm>
            <a:off x="9258299" y="5810250"/>
            <a:ext cx="5496115" cy="4319202"/>
          </a:xfrm>
          <a:prstGeom prst="rect">
            <a:avLst/>
          </a:prstGeom>
        </p:spPr>
      </p:pic>
      <p:sp>
        <p:nvSpPr>
          <p:cNvPr id="9" name="Oval 8"/>
          <p:cNvSpPr/>
          <p:nvPr/>
        </p:nvSpPr>
        <p:spPr>
          <a:xfrm>
            <a:off x="2377097" y="5183437"/>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8953500" y="5105604"/>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1" name="Oval 10"/>
          <p:cNvSpPr/>
          <p:nvPr/>
        </p:nvSpPr>
        <p:spPr>
          <a:xfrm>
            <a:off x="3262313" y="9527948"/>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2" name="Oval 11"/>
          <p:cNvSpPr/>
          <p:nvPr/>
        </p:nvSpPr>
        <p:spPr>
          <a:xfrm>
            <a:off x="8915399" y="953376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2. KIẾN TẠO KIẾN THỨC - KĨ NĂNG</a:t>
            </a: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38801" y="683658"/>
            <a:ext cx="6705600" cy="9031841"/>
          </a:xfrm>
          <a:prstGeom prst="rect">
            <a:avLst/>
          </a:prstGeom>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08783" y="800100"/>
            <a:ext cx="5900519" cy="8534400"/>
          </a:xfrm>
          <a:prstGeom prst="rect">
            <a:avLst/>
          </a:prstGeom>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1585</TotalTime>
  <Words>492</Words>
  <Application>Microsoft Office PowerPoint</Application>
  <PresentationFormat>Tùy chỉnh</PresentationFormat>
  <Paragraphs>57</Paragraphs>
  <Slides>19</Slides>
  <Notes>0</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19</vt:i4>
      </vt:variant>
    </vt:vector>
  </HeadingPairs>
  <TitlesOfParts>
    <vt:vector size="28" baseType="lpstr">
      <vt:lpstr>Livvic</vt:lpstr>
      <vt:lpstr>Livvic Bold</vt:lpstr>
      <vt:lpstr>Livvic Bold Bold</vt:lpstr>
      <vt:lpstr>Times New Roman</vt:lpstr>
      <vt:lpstr>Bahnschrift Condensed</vt:lpstr>
      <vt:lpstr>Calibri</vt:lpstr>
      <vt:lpstr>Arial</vt:lpstr>
      <vt:lpstr>Now</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An Pham</cp:lastModifiedBy>
  <cp:revision>318</cp:revision>
  <dcterms:created xsi:type="dcterms:W3CDTF">2006-08-16T00:00:00Z</dcterms:created>
  <dcterms:modified xsi:type="dcterms:W3CDTF">2025-10-22T01:35:56Z</dcterms:modified>
  <dc:identifier>DAEwasUvSSg</dc:identifier>
</cp:coreProperties>
</file>