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6"/>
  </p:notesMasterIdLst>
  <p:sldIdLst>
    <p:sldId id="256" r:id="rId2"/>
    <p:sldId id="342" r:id="rId3"/>
    <p:sldId id="355" r:id="rId4"/>
    <p:sldId id="357" r:id="rId5"/>
    <p:sldId id="379" r:id="rId6"/>
    <p:sldId id="363" r:id="rId7"/>
    <p:sldId id="356" r:id="rId8"/>
    <p:sldId id="365" r:id="rId9"/>
    <p:sldId id="380" r:id="rId10"/>
    <p:sldId id="374" r:id="rId11"/>
    <p:sldId id="373" r:id="rId12"/>
    <p:sldId id="375" r:id="rId13"/>
    <p:sldId id="376" r:id="rId14"/>
    <p:sldId id="377" r:id="rId15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17"/>
      <p:bold r:id="rId18"/>
    </p:embeddedFont>
    <p:embeddedFont>
      <p:font typeface="#9Slide03 Ample" panose="020B0604020202020204" charset="0"/>
      <p:regular r:id="rId19"/>
    </p:embeddedFont>
    <p:embeddedFont>
      <p:font typeface="Bahnschrift SemiLight SemiConde" panose="020B0502040204020203" pitchFamily="34" charset="0"/>
      <p:regular r:id="rId20"/>
    </p:embeddedFont>
    <p:embeddedFont>
      <p:font typeface="Concert One" pitchFamily="2" charset="0"/>
      <p:regular r:id="rId21"/>
    </p:embeddedFont>
    <p:embeddedFont>
      <p:font typeface="Lora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828" y="90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3650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9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1"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0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0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vi-VN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TRƯỜNG TIỂU HỌC BỒ ĐỀ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3</a:t>
            </a:r>
          </a:p>
        </p:txBody>
      </p:sp>
      <p:pic>
        <p:nvPicPr>
          <p:cNvPr id="4" name="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id="{F4E15200-11F9-40D0-8605-352D25C43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745" y="448794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1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671638" y="1421607"/>
            <a:ext cx="5800724" cy="252174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thuật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ý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thích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5961" y="3943350"/>
            <a:ext cx="506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rụng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196091"/>
            <a:ext cx="2741558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0" y="196091"/>
            <a:ext cx="2717270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2" y="196091"/>
            <a:ext cx="2711265" cy="191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8702"/>
          <a:stretch/>
        </p:blipFill>
        <p:spPr>
          <a:xfrm>
            <a:off x="6144491" y="2812868"/>
            <a:ext cx="2770909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5263"/>
          <a:stretch/>
        </p:blipFill>
        <p:spPr>
          <a:xfrm>
            <a:off x="238321" y="2812868"/>
            <a:ext cx="2777836" cy="178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64" y="2812868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51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"/>
    </mc:Choice>
    <mc:Fallback xmlns="">
      <p:transition spd="slow" advTm="518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827" y="1102930"/>
            <a:ext cx="5832825" cy="427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06831" y="1579894"/>
            <a:ext cx="417681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đạo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, </a:t>
            </a:r>
            <a:r>
              <a:rPr lang="en-US" sz="2000" dirty="0" err="1"/>
              <a:t>góp</a:t>
            </a:r>
            <a:r>
              <a:rPr lang="en-US" sz="2000" dirty="0"/>
              <a:t> ý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811" y="2859088"/>
            <a:ext cx="6655105" cy="792600"/>
          </a:xfrm>
        </p:spPr>
        <p:txBody>
          <a:bodyPr/>
          <a:lstStyle/>
          <a:p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" name="Copyright Notice">
            <a:extLst>
              <a:ext uri="{FF2B5EF4-FFF2-40B4-BE49-F238E27FC236}">
                <a16:creationId xmlns:a16="http://schemas.microsoft.com/office/drawing/2014/main" id="{9B960A5D-368A-4532-BA6F-C15DA5224008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00999" y="873795"/>
            <a:ext cx="551999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73162" y="1605300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0"/>
    </mc:Choice>
    <mc:Fallback xmlns="">
      <p:transition spd="slow" advTm="2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1534076" y="2404949"/>
            <a:ext cx="6075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D62FD24-F0CC-4A7C-BC33-C85B03C3901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vi-VN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TRƯỜNG TIỂU HỌC BỒ ĐỀ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788698" y="648146"/>
            <a:ext cx="3279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132608" y="1712684"/>
            <a:ext cx="777564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- </a:t>
            </a:r>
            <a:r>
              <a:rPr lang="vi-VN" sz="1800" dirty="0"/>
              <a:t>Nêu được cách sử dụng màu của vật liệu tự nhiên tạo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/>
              <a:t>- </a:t>
            </a:r>
            <a:r>
              <a:rPr lang="vi-VN" sz="1800" dirty="0"/>
              <a:t>Tạo được bức tranh phong cảnh từ lá cây và các vật liệu tự nhiên.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GB" sz="1800" dirty="0"/>
              <a:t>- </a:t>
            </a:r>
            <a:r>
              <a:rPr lang="vi-VN" sz="1800" dirty="0"/>
              <a:t>Chỉ ra được chất cảm bề mặt trong sản phẩm mĩ thuật</a:t>
            </a:r>
            <a:endParaRPr lang="en-US" sz="1800" dirty="0"/>
          </a:p>
          <a:p>
            <a:pPr algn="just">
              <a:lnSpc>
                <a:spcPct val="150000"/>
              </a:lnSpc>
            </a:pPr>
            <a:r>
              <a:rPr lang="en-US" sz="1800" dirty="0"/>
              <a:t>- </a:t>
            </a:r>
            <a:r>
              <a:rPr lang="vi-VN" sz="1800" dirty="0"/>
              <a:t>Chia sẻ được cảm xúc về màu sắc trong sản phẩm, tác phẩm mĩ thuật.</a:t>
            </a:r>
            <a:endParaRPr lang="en-US" sz="1800" dirty="0"/>
          </a:p>
          <a:p>
            <a:pPr algn="just">
              <a:lnSpc>
                <a:spcPct val="150000"/>
              </a:lnSpc>
            </a:pPr>
            <a:endParaRPr lang="en-GB" sz="1400" b="1" dirty="0">
              <a:solidFill>
                <a:srgbClr val="00206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6"/>
    </mc:Choice>
    <mc:Fallback xmlns="">
      <p:transition spd="slow" advTm="2546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C8C2CD5B-6EAD-4B4B-8AB5-B2893A7CC477}"/>
              </a:ext>
            </a:extLst>
          </p:cNvPr>
          <p:cNvSpPr/>
          <p:nvPr/>
        </p:nvSpPr>
        <p:spPr bwMode="auto">
          <a:xfrm>
            <a:off x="121927" y="114341"/>
            <a:ext cx="4184602" cy="434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642895" y="736302"/>
            <a:ext cx="4871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thể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dung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Hình</a:t>
            </a:r>
            <a:r>
              <a:rPr lang="en-US" sz="1600" dirty="0"/>
              <a:t> </a:t>
            </a:r>
            <a:r>
              <a:rPr lang="en-US" sz="1600" dirty="0" err="1"/>
              <a:t>ảnh</a:t>
            </a:r>
            <a:r>
              <a:rPr lang="en-US" sz="1600" dirty="0"/>
              <a:t> </a:t>
            </a:r>
            <a:r>
              <a:rPr lang="en-US" sz="1600" dirty="0" err="1"/>
              <a:t>chính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mỗi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 </a:t>
            </a:r>
            <a:r>
              <a:rPr lang="en-US" sz="1600" dirty="0" err="1"/>
              <a:t>mĩ</a:t>
            </a:r>
            <a:r>
              <a:rPr lang="en-US" sz="1600" dirty="0"/>
              <a:t> </a:t>
            </a:r>
            <a:r>
              <a:rPr lang="en-US" sz="1600" dirty="0" err="1"/>
              <a:t>thuật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gì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Chất</a:t>
            </a:r>
            <a:r>
              <a:rPr lang="en-US" sz="1600" dirty="0"/>
              <a:t> </a:t>
            </a:r>
            <a:r>
              <a:rPr lang="en-US" sz="1600" dirty="0" err="1"/>
              <a:t>liệu</a:t>
            </a:r>
            <a:r>
              <a:rPr lang="en-US" sz="1600" dirty="0"/>
              <a:t> </a:t>
            </a:r>
            <a:r>
              <a:rPr lang="en-US" sz="1600" dirty="0" err="1"/>
              <a:t>tạo</a:t>
            </a:r>
            <a:r>
              <a:rPr lang="en-US" sz="1600" dirty="0"/>
              <a:t> </a:t>
            </a:r>
            <a:r>
              <a:rPr lang="en-US" sz="1600" dirty="0" err="1"/>
              <a:t>nên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?</a:t>
            </a:r>
          </a:p>
          <a:p>
            <a:r>
              <a:rPr lang="en-US" sz="1600" dirty="0"/>
              <a:t>+ </a:t>
            </a:r>
            <a:r>
              <a:rPr lang="en-US" sz="1600" dirty="0" err="1"/>
              <a:t>Em</a:t>
            </a:r>
            <a:r>
              <a:rPr lang="en-US" sz="1600" dirty="0"/>
              <a:t> </a:t>
            </a:r>
            <a:r>
              <a:rPr lang="en-US" sz="1600" dirty="0" err="1"/>
              <a:t>hãy</a:t>
            </a:r>
            <a:r>
              <a:rPr lang="en-US" sz="1600" dirty="0"/>
              <a:t> </a:t>
            </a:r>
            <a:r>
              <a:rPr lang="en-US" sz="1600" dirty="0" err="1"/>
              <a:t>nhận</a:t>
            </a:r>
            <a:r>
              <a:rPr lang="en-US" sz="1600" dirty="0"/>
              <a:t> </a:t>
            </a:r>
            <a:r>
              <a:rPr lang="en-US" sz="1600" dirty="0" err="1"/>
              <a:t>xét</a:t>
            </a:r>
            <a:r>
              <a:rPr lang="en-US" sz="1600" dirty="0"/>
              <a:t> </a:t>
            </a:r>
            <a:r>
              <a:rPr lang="en-US" sz="1600" dirty="0" err="1"/>
              <a:t>màu</a:t>
            </a:r>
            <a:r>
              <a:rPr lang="en-US" sz="1600" dirty="0"/>
              <a:t> </a:t>
            </a:r>
            <a:r>
              <a:rPr lang="en-US" sz="1600" dirty="0" err="1"/>
              <a:t>sắc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sản</a:t>
            </a:r>
            <a:r>
              <a:rPr lang="en-US" sz="1600" dirty="0"/>
              <a:t> </a:t>
            </a:r>
            <a:r>
              <a:rPr lang="en-US" sz="1600" dirty="0" err="1"/>
              <a:t>phẩm</a:t>
            </a:r>
            <a:r>
              <a:rPr lang="en-US" sz="1600"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09" y="2260418"/>
            <a:ext cx="2741558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75" y="2260418"/>
            <a:ext cx="2717270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7" y="2260418"/>
            <a:ext cx="2711265" cy="191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val 4"/>
          <p:cNvSpPr/>
          <p:nvPr/>
        </p:nvSpPr>
        <p:spPr>
          <a:xfrm>
            <a:off x="1549688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7437990" y="4274128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4488368" y="4280834"/>
            <a:ext cx="362240" cy="29787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2"/>
    </mc:Choice>
    <mc:Fallback xmlns="">
      <p:transition spd="slow" advTm="4171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GHI NHỚ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634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 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khô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,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mĩ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sắc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trưng</a:t>
            </a:r>
            <a:r>
              <a:rPr lang="en-US" sz="2000" dirty="0"/>
              <a:t> </a:t>
            </a:r>
            <a:r>
              <a:rPr lang="en-US" sz="2000" dirty="0" err="1"/>
              <a:t>riêng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: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, cam, </a:t>
            </a:r>
            <a:r>
              <a:rPr lang="en-US" sz="2000" dirty="0" err="1"/>
              <a:t>đỏ</a:t>
            </a: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269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435834" y="2046591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3916439" y="885014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THẢO LUẬN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2213264" y="2171588"/>
            <a:ext cx="6553200" cy="2144103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</a:rPr>
              <a:t>HS </a:t>
            </a:r>
            <a:r>
              <a:rPr lang="en-US" sz="1800" dirty="0" err="1">
                <a:solidFill>
                  <a:srgbClr val="002060"/>
                </a:solidFill>
              </a:rPr>
              <a:t>quan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hình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trong</a:t>
            </a:r>
            <a:r>
              <a:rPr lang="en-US" sz="1800" dirty="0">
                <a:solidFill>
                  <a:srgbClr val="002060"/>
                </a:solidFill>
              </a:rPr>
              <a:t> SGK (</a:t>
            </a:r>
            <a:r>
              <a:rPr lang="en-US" sz="1800" dirty="0" err="1">
                <a:solidFill>
                  <a:srgbClr val="002060"/>
                </a:solidFill>
              </a:rPr>
              <a:t>Trang</a:t>
            </a:r>
            <a:r>
              <a:rPr lang="en-US" sz="1800" dirty="0">
                <a:solidFill>
                  <a:srgbClr val="002060"/>
                </a:solidFill>
              </a:rPr>
              <a:t> 23) </a:t>
            </a:r>
            <a:r>
              <a:rPr lang="en-US" sz="1800" dirty="0" err="1">
                <a:solidFill>
                  <a:srgbClr val="002060"/>
                </a:solidFill>
              </a:rPr>
              <a:t>thảo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luận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nhóm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tìm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hiểu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để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tạo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sản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phẩm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mĩ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thuật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lá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cây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3D6A9F00-C00D-4B85-8D01-1C5B7D2CB345}"/>
              </a:ext>
            </a:extLst>
          </p:cNvPr>
          <p:cNvSpPr/>
          <p:nvPr/>
        </p:nvSpPr>
        <p:spPr bwMode="auto">
          <a:xfrm>
            <a:off x="117987" y="70054"/>
            <a:ext cx="7107158" cy="3732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GỢI Ý CÁC BƯỚC TẠO SẢN PHẨM MĨ THUẬT TỪ LÁ CÂY</a:t>
            </a:r>
            <a:endParaRPr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7FAF7D-ED9D-41B1-9259-07E33410B964}"/>
              </a:ext>
            </a:extLst>
          </p:cNvPr>
          <p:cNvSpPr/>
          <p:nvPr/>
        </p:nvSpPr>
        <p:spPr>
          <a:xfrm>
            <a:off x="642285" y="3170412"/>
            <a:ext cx="2372033" cy="9883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1: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endParaRPr lang="vi-V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1675E6-702B-4D01-8A91-AA6D1AD17764}"/>
              </a:ext>
            </a:extLst>
          </p:cNvPr>
          <p:cNvSpPr/>
          <p:nvPr/>
        </p:nvSpPr>
        <p:spPr>
          <a:xfrm>
            <a:off x="6490333" y="3173541"/>
            <a:ext cx="2300376" cy="9388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3: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them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endParaRPr lang="vi-VN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D9A083-21D5-4ED6-ABC2-5436F35CB9AC}"/>
              </a:ext>
            </a:extLst>
          </p:cNvPr>
          <p:cNvSpPr/>
          <p:nvPr/>
        </p:nvSpPr>
        <p:spPr>
          <a:xfrm>
            <a:off x="3761250" y="3178349"/>
            <a:ext cx="2506449" cy="980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/>
              <a:t>Bước</a:t>
            </a:r>
            <a:r>
              <a:rPr lang="en-US" dirty="0"/>
              <a:t> 2: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thuật</a:t>
            </a: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3"/>
          <a:stretch/>
        </p:blipFill>
        <p:spPr>
          <a:xfrm>
            <a:off x="117987" y="1226128"/>
            <a:ext cx="3420631" cy="1655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r="47208" b="24784"/>
          <a:stretch/>
        </p:blipFill>
        <p:spPr>
          <a:xfrm>
            <a:off x="3828733" y="796637"/>
            <a:ext cx="2371484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 t="7311" r="5856" b="23760"/>
          <a:stretch/>
        </p:blipFill>
        <p:spPr>
          <a:xfrm>
            <a:off x="6490333" y="796637"/>
            <a:ext cx="2251885" cy="2085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51"/>
    </mc:Choice>
    <mc:Fallback xmlns="">
      <p:transition spd="slow" advTm="4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482437" y="1343892"/>
            <a:ext cx="5867400" cy="2937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53691" y="1490596"/>
            <a:ext cx="1655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GHI NHỚ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327" y="2098964"/>
            <a:ext cx="485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 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,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ý </a:t>
            </a:r>
            <a:r>
              <a:rPr lang="en-US" sz="2400" dirty="0" err="1"/>
              <a:t>thích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81863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5.3|9.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493</Words>
  <Application>Microsoft Office PowerPoint</Application>
  <PresentationFormat>Trình chiếu Trên màn hình (16:9)</PresentationFormat>
  <Paragraphs>49</Paragraphs>
  <Slides>14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2" baseType="lpstr">
      <vt:lpstr>Times New Roman</vt:lpstr>
      <vt:lpstr>Arial</vt:lpstr>
      <vt:lpstr>Concert One</vt:lpstr>
      <vt:lpstr>Lora</vt:lpstr>
      <vt:lpstr>#9Slide03 Ample</vt:lpstr>
      <vt:lpstr>微软雅黑</vt:lpstr>
      <vt:lpstr>Bahnschrift SemiLight SemiConde</vt:lpstr>
      <vt:lpstr>Summer Campaign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HOẠT ĐỘNG 5:  VẬN DỤNG – PHÁT TRIỂN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An Pham</cp:lastModifiedBy>
  <cp:revision>35</cp:revision>
  <dcterms:modified xsi:type="dcterms:W3CDTF">2025-10-22T01:33:26Z</dcterms:modified>
</cp:coreProperties>
</file>