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notesMasterIdLst>
    <p:notesMasterId r:id="rId26"/>
  </p:notesMasterIdLst>
  <p:sldIdLst>
    <p:sldId id="259" r:id="rId4"/>
    <p:sldId id="260" r:id="rId5"/>
    <p:sldId id="261" r:id="rId6"/>
    <p:sldId id="262" r:id="rId7"/>
    <p:sldId id="263" r:id="rId8"/>
    <p:sldId id="287" r:id="rId9"/>
    <p:sldId id="286" r:id="rId10"/>
    <p:sldId id="288" r:id="rId11"/>
    <p:sldId id="289" r:id="rId12"/>
    <p:sldId id="267" r:id="rId13"/>
    <p:sldId id="290" r:id="rId14"/>
    <p:sldId id="291" r:id="rId15"/>
    <p:sldId id="292" r:id="rId16"/>
    <p:sldId id="293" r:id="rId17"/>
    <p:sldId id="294" r:id="rId18"/>
    <p:sldId id="295" r:id="rId19"/>
    <p:sldId id="296" r:id="rId20"/>
    <p:sldId id="272" r:id="rId21"/>
    <p:sldId id="297" r:id="rId22"/>
    <p:sldId id="284" r:id="rId23"/>
    <p:sldId id="298" r:id="rId24"/>
    <p:sldId id="299" r:id="rId25"/>
  </p:sldIdLst>
  <p:sldSz cx="18288000" cy="10287000"/>
  <p:notesSz cx="6858000" cy="9144000"/>
  <p:embeddedFontLst>
    <p:embeddedFont>
      <p:font typeface="SVN-Newton" panose="02040603050506020204" pitchFamily="18" charset="0"/>
      <p:regular r:id="rId27"/>
    </p:embeddedFont>
    <p:embeddedFont>
      <p:font typeface="Open Sans" panose="020B0606030504020204" pitchFamily="34" charset="0"/>
      <p:regular r:id="rId28"/>
      <p:bold r:id="rId29"/>
      <p:italic r:id="rId30"/>
      <p:boldItalic r:id="rId31"/>
    </p:embeddedFont>
    <p:embeddedFont>
      <p:font typeface="#9Slide07 HoneyCream" pitchFamily="2" charset="0"/>
      <p:regular r:id="rId32"/>
    </p:embeddedFon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9Slide07 HLT Fall For You" panose="02000506000000020003" pitchFamily="2"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37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E9E54-B192-4D97-9389-7ACE9BC30E97}"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6CEB1-830C-440E-A985-8875C82A56D9}" type="slidenum">
              <a:rPr lang="en-US" smtClean="0"/>
              <a:t>‹#›</a:t>
            </a:fld>
            <a:endParaRPr lang="en-US"/>
          </a:p>
        </p:txBody>
      </p:sp>
    </p:spTree>
    <p:extLst>
      <p:ext uri="{BB962C8B-B14F-4D97-AF65-F5344CB8AC3E}">
        <p14:creationId xmlns:p14="http://schemas.microsoft.com/office/powerpoint/2010/main" val="1589587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1</a:t>
            </a:fld>
            <a:endParaRPr lang="en-US"/>
          </a:p>
        </p:txBody>
      </p:sp>
    </p:spTree>
    <p:extLst>
      <p:ext uri="{BB962C8B-B14F-4D97-AF65-F5344CB8AC3E}">
        <p14:creationId xmlns:p14="http://schemas.microsoft.com/office/powerpoint/2010/main" val="421869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21</a:t>
            </a:fld>
            <a:endParaRPr lang="en-US"/>
          </a:p>
        </p:txBody>
      </p:sp>
    </p:spTree>
    <p:extLst>
      <p:ext uri="{BB962C8B-B14F-4D97-AF65-F5344CB8AC3E}">
        <p14:creationId xmlns:p14="http://schemas.microsoft.com/office/powerpoint/2010/main" val="274129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970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8/19/2023</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041051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48000" r="-4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139779965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2693581866"/>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5.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8.png"/><Relationship Id="rId4" Type="http://schemas.openxmlformats.org/officeDocument/2006/relationships/image" Target="../media/image6.pn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596"/>
        </a:solidFill>
        <a:effectLst/>
      </p:bgPr>
    </p:bg>
    <p:spTree>
      <p:nvGrpSpPr>
        <p:cNvPr id="1" name=""/>
        <p:cNvGrpSpPr/>
        <p:nvPr/>
      </p:nvGrpSpPr>
      <p:grpSpPr>
        <a:xfrm>
          <a:off x="0" y="0"/>
          <a:ext cx="0" cy="0"/>
          <a:chOff x="0" y="0"/>
          <a:chExt cx="0" cy="0"/>
        </a:xfrm>
      </p:grpSpPr>
      <p:pic>
        <p:nvPicPr>
          <p:cNvPr id="35" name="图片 72">
            <a:extLst>
              <a:ext uri="{FF2B5EF4-FFF2-40B4-BE49-F238E27FC236}">
                <a16:creationId xmlns:a16="http://schemas.microsoft.com/office/drawing/2014/main" id="{478BFD0A-0312-4F5B-9E07-79B8E02D02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83" b="32666"/>
          <a:stretch/>
        </p:blipFill>
        <p:spPr>
          <a:xfrm>
            <a:off x="11303802" y="6555441"/>
            <a:ext cx="5743280" cy="2983630"/>
          </a:xfrm>
          <a:prstGeom prst="rect">
            <a:avLst/>
          </a:prstGeom>
        </p:spPr>
      </p:pic>
      <p:pic>
        <p:nvPicPr>
          <p:cNvPr id="34" name="图片 38">
            <a:extLst>
              <a:ext uri="{FF2B5EF4-FFF2-40B4-BE49-F238E27FC236}">
                <a16:creationId xmlns:a16="http://schemas.microsoft.com/office/drawing/2014/main" id="{D4DF8848-3FBF-44FA-A5DC-91E1DA9736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844"/>
          <a:stretch/>
        </p:blipFill>
        <p:spPr>
          <a:xfrm>
            <a:off x="-141699" y="7812483"/>
            <a:ext cx="5303519" cy="2500894"/>
          </a:xfrm>
          <a:prstGeom prst="rect">
            <a:avLst/>
          </a:prstGeom>
        </p:spPr>
      </p:pic>
      <p:sp>
        <p:nvSpPr>
          <p:cNvPr id="7" name="Freeform 7"/>
          <p:cNvSpPr/>
          <p:nvPr/>
        </p:nvSpPr>
        <p:spPr>
          <a:xfrm>
            <a:off x="8663475" y="-1"/>
            <a:ext cx="9741691" cy="4919779"/>
          </a:xfrm>
          <a:custGeom>
            <a:avLst/>
            <a:gdLst/>
            <a:ahLst/>
            <a:cxnLst/>
            <a:rect l="l" t="t" r="r" b="b"/>
            <a:pathLst>
              <a:path w="16217403" h="8473593">
                <a:moveTo>
                  <a:pt x="0" y="0"/>
                </a:moveTo>
                <a:lnTo>
                  <a:pt x="16217403" y="0"/>
                </a:lnTo>
                <a:lnTo>
                  <a:pt x="16217403" y="8473593"/>
                </a:lnTo>
                <a:lnTo>
                  <a:pt x="0" y="8473593"/>
                </a:lnTo>
                <a:lnTo>
                  <a:pt x="0" y="0"/>
                </a:lnTo>
                <a:close/>
              </a:path>
            </a:pathLst>
          </a:custGeom>
          <a:blipFill>
            <a:blip r:embed="rId5"/>
            <a:srcRect/>
            <a:stretch>
              <a:fillRect l="1" t="-33654" r="-41707" b="1"/>
            </a:stretch>
          </a:blipFill>
        </p:spPr>
      </p:sp>
      <p:sp>
        <p:nvSpPr>
          <p:cNvPr id="25" name="Freeform 13"/>
          <p:cNvSpPr/>
          <p:nvPr/>
        </p:nvSpPr>
        <p:spPr>
          <a:xfrm>
            <a:off x="8236327" y="63671"/>
            <a:ext cx="3828997" cy="3211053"/>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6">
              <a:extLst>
                <a:ext uri="{BEBA8EAE-BF5A-486C-A8C5-ECC9F3942E4B}">
                  <a14:imgProps xmlns:a14="http://schemas.microsoft.com/office/drawing/2010/main">
                    <a14:imgLayer r:embed="rId7">
                      <a14:imgEffect>
                        <a14:backgroundRemoval t="2396" b="43884" l="0" r="79038">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foregroundMark x1="8591" y1="9584" x2="29210" y2="18411"/>
                          <a14:foregroundMark x1="57388" y1="5927" x2="56357" y2="19924"/>
                          <a14:foregroundMark x1="62199" y1="7062" x2="63230" y2="11349"/>
                          <a14:foregroundMark x1="50172" y1="7062" x2="48110" y2="11854"/>
                          <a14:foregroundMark x1="32302" y1="14880" x2="32646" y2="18663"/>
                          <a14:foregroundMark x1="24055" y1="20807" x2="25773" y2="22825"/>
                          <a14:foregroundMark x1="12371" y1="8953" x2="13746" y2="8701"/>
                          <a14:foregroundMark x1="24742" y1="11223" x2="24742" y2="11223"/>
                          <a14:foregroundMark x1="9966" y1="11854" x2="9966" y2="11854"/>
                        </a14:backgroundRemoval>
                      </a14:imgEffect>
                    </a14:imgLayer>
                  </a14:imgProps>
                </a:ext>
              </a:extLst>
            </a:blip>
            <a:srcRect/>
            <a:stretch>
              <a:fillRect l="-940" t="-3000" r="-12224" b="-333704"/>
            </a:stretch>
          </a:blipFill>
        </p:spPr>
      </p:sp>
      <p:sp>
        <p:nvSpPr>
          <p:cNvPr id="12" name="Freeform 12"/>
          <p:cNvSpPr/>
          <p:nvPr/>
        </p:nvSpPr>
        <p:spPr>
          <a:xfrm flipH="1">
            <a:off x="-1813327" y="2837105"/>
            <a:ext cx="4243548" cy="7698047"/>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8"/>
            <a:stretch>
              <a:fillRect/>
            </a:stretch>
          </a:blipFill>
        </p:spPr>
      </p:sp>
      <p:sp>
        <p:nvSpPr>
          <p:cNvPr id="13" name="Freeform 13"/>
          <p:cNvSpPr/>
          <p:nvPr/>
        </p:nvSpPr>
        <p:spPr>
          <a:xfrm>
            <a:off x="11318880" y="2539717"/>
            <a:ext cx="3560477" cy="2980573"/>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9">
              <a:extLst>
                <a:ext uri="{BEBA8EAE-BF5A-486C-A8C5-ECC9F3942E4B}">
                  <a14:imgProps xmlns:a14="http://schemas.microsoft.com/office/drawing/2010/main">
                    <a14:imgLayer r:embed="rId7">
                      <a14:imgEffect>
                        <a14:backgroundRemoval t="71879" b="99748" l="0" r="70447">
                          <a14:foregroundMark x1="24399" y1="91047" x2="27491" y2="96343"/>
                          <a14:foregroundMark x1="5155" y1="92812" x2="5155" y2="92812"/>
                        </a14:backgroundRemoval>
                      </a14:imgEffect>
                    </a14:imgLayer>
                  </a14:imgProps>
                </a:ext>
              </a:extLst>
            </a:blip>
            <a:srcRect/>
            <a:stretch>
              <a:fillRect t="-253099" b="1"/>
            </a:stretch>
          </a:blipFill>
        </p:spPr>
      </p:sp>
      <p:sp>
        <p:nvSpPr>
          <p:cNvPr id="17" name="Freeform 17"/>
          <p:cNvSpPr/>
          <p:nvPr/>
        </p:nvSpPr>
        <p:spPr>
          <a:xfrm flipH="1">
            <a:off x="14440423" y="5903667"/>
            <a:ext cx="2844556" cy="414072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10"/>
            <a:stretch>
              <a:fillRect/>
            </a:stretch>
          </a:blipFill>
        </p:spPr>
      </p:sp>
      <p:sp>
        <p:nvSpPr>
          <p:cNvPr id="20" name="Freeform 20"/>
          <p:cNvSpPr/>
          <p:nvPr/>
        </p:nvSpPr>
        <p:spPr>
          <a:xfrm rot="20934466">
            <a:off x="16183205" y="1715583"/>
            <a:ext cx="3246158" cy="3118281"/>
          </a:xfrm>
          <a:custGeom>
            <a:avLst/>
            <a:gdLst/>
            <a:ahLst/>
            <a:cxnLst/>
            <a:rect l="l" t="t" r="r" b="b"/>
            <a:pathLst>
              <a:path w="5380136" h="6616098">
                <a:moveTo>
                  <a:pt x="0" y="0"/>
                </a:moveTo>
                <a:lnTo>
                  <a:pt x="5380136" y="0"/>
                </a:lnTo>
                <a:lnTo>
                  <a:pt x="5380136" y="6616099"/>
                </a:lnTo>
                <a:lnTo>
                  <a:pt x="0" y="6616099"/>
                </a:lnTo>
                <a:lnTo>
                  <a:pt x="0" y="0"/>
                </a:lnTo>
                <a:close/>
              </a:path>
            </a:pathLst>
          </a:custGeom>
          <a:blipFill>
            <a:blip r:embed="rId11"/>
            <a:stretch>
              <a:fillRect b="-132339"/>
            </a:stretch>
          </a:blipFill>
        </p:spPr>
      </p:sp>
      <p:sp>
        <p:nvSpPr>
          <p:cNvPr id="23" name="Freeform 13"/>
          <p:cNvSpPr/>
          <p:nvPr/>
        </p:nvSpPr>
        <p:spPr>
          <a:xfrm>
            <a:off x="13379405" y="3030994"/>
            <a:ext cx="2999905" cy="354558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2">
              <a:extLst>
                <a:ext uri="{BEBA8EAE-BF5A-486C-A8C5-ECC9F3942E4B}">
                  <a14:imgProps xmlns:a14="http://schemas.microsoft.com/office/drawing/2010/main">
                    <a14:imgLayer r:embed="rId7">
                      <a14:imgEffect>
                        <a14:backgroundRemoval t="51198" b="78815" l="28179" r="82131">
                          <a14:foregroundMark x1="24399" y1="91047" x2="27491" y2="96343"/>
                          <a14:foregroundMark x1="5155" y1="92812" x2="5155" y2="92812"/>
                          <a14:foregroundMark x1="58076" y1="56242" x2="51890" y2="73644"/>
                          <a14:foregroundMark x1="52577" y1="74905" x2="52577" y2="74905"/>
                          <a14:foregroundMark x1="52234" y1="77554" x2="52234" y2="77554"/>
                          <a14:foregroundMark x1="65636" y1="71753" x2="66323" y2="72005"/>
                          <a14:foregroundMark x1="58076" y1="73392" x2="53952" y2="73897"/>
                          <a14:foregroundMark x1="46048" y1="74527" x2="46735" y2="74527"/>
                          <a14:foregroundMark x1="42955" y1="74653" x2="42955" y2="74653"/>
                        </a14:backgroundRemoval>
                      </a14:imgEffect>
                    </a14:imgLayer>
                  </a14:imgProps>
                </a:ext>
              </a:extLst>
            </a:blip>
            <a:srcRect/>
            <a:stretch>
              <a:fillRect l="-36666" t="-168291" r="-32276" b="-68573"/>
            </a:stretch>
          </a:blipFill>
        </p:spPr>
      </p:sp>
      <p:sp>
        <p:nvSpPr>
          <p:cNvPr id="24" name="Freeform 13"/>
          <p:cNvSpPr/>
          <p:nvPr/>
        </p:nvSpPr>
        <p:spPr>
          <a:xfrm>
            <a:off x="12269490" y="-38326"/>
            <a:ext cx="4363835" cy="3650256"/>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3">
              <a:extLst>
                <a:ext uri="{BEBA8EAE-BF5A-486C-A8C5-ECC9F3942E4B}">
                  <a14:imgProps xmlns:a14="http://schemas.microsoft.com/office/drawing/2010/main">
                    <a14:imgLayer r:embed="rId7">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
        <p:nvSpPr>
          <p:cNvPr id="30" name="Freeform 16"/>
          <p:cNvSpPr/>
          <p:nvPr/>
        </p:nvSpPr>
        <p:spPr>
          <a:xfrm rot="20699155">
            <a:off x="390721" y="7694695"/>
            <a:ext cx="4738836" cy="2725758"/>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14"/>
            <a:stretch>
              <a:fillRect/>
            </a:stretch>
          </a:blipFill>
        </p:spPr>
      </p:sp>
      <p:pic>
        <p:nvPicPr>
          <p:cNvPr id="36" name="图片 35">
            <a:extLst>
              <a:ext uri="{FF2B5EF4-FFF2-40B4-BE49-F238E27FC236}">
                <a16:creationId xmlns:a16="http://schemas.microsoft.com/office/drawing/2014/main" id="{1C5D7643-AA5C-4E70-A378-D6EFD9D2F7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330900" y="6614899"/>
            <a:ext cx="2952276" cy="3745173"/>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913564" y="-50580"/>
            <a:ext cx="2254759" cy="2254759"/>
          </a:xfrm>
          <a:prstGeom prst="rect">
            <a:avLst/>
          </a:prstGeom>
        </p:spPr>
      </p:pic>
      <p:pic>
        <p:nvPicPr>
          <p:cNvPr id="5" name="Picture 4"/>
          <p:cNvPicPr>
            <a:picLocks noChangeAspect="1"/>
          </p:cNvPicPr>
          <p:nvPr/>
        </p:nvPicPr>
        <p:blipFill>
          <a:blip r:embed="rId17"/>
          <a:stretch>
            <a:fillRect/>
          </a:stretch>
        </p:blipFill>
        <p:spPr>
          <a:xfrm>
            <a:off x="-2919857" y="70107"/>
            <a:ext cx="16478916" cy="10242168"/>
          </a:xfrm>
          <a:prstGeom prst="rect">
            <a:avLst/>
          </a:prstGeom>
        </p:spPr>
      </p:pic>
    </p:spTree>
    <p:extLst>
      <p:ext uri="{BB962C8B-B14F-4D97-AF65-F5344CB8AC3E}">
        <p14:creationId xmlns:p14="http://schemas.microsoft.com/office/powerpoint/2010/main" val="2929891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601200" y="-263226"/>
            <a:ext cx="8080836" cy="10767188"/>
          </a:xfrm>
          <a:prstGeom prst="rect">
            <a:avLst/>
          </a:prstGeom>
        </p:spPr>
      </p:pic>
      <p:pic>
        <p:nvPicPr>
          <p:cNvPr id="2" name="Picture 1"/>
          <p:cNvPicPr>
            <a:picLocks noChangeAspect="1"/>
          </p:cNvPicPr>
          <p:nvPr/>
        </p:nvPicPr>
        <p:blipFill>
          <a:blip r:embed="rId3"/>
          <a:stretch>
            <a:fillRect/>
          </a:stretch>
        </p:blipFill>
        <p:spPr>
          <a:xfrm>
            <a:off x="228600" y="1819098"/>
            <a:ext cx="10077561" cy="6602540"/>
          </a:xfrm>
          <a:prstGeom prst="rect">
            <a:avLst/>
          </a:prstGeom>
        </p:spPr>
      </p:pic>
    </p:spTree>
    <p:extLst>
      <p:ext uri="{BB962C8B-B14F-4D97-AF65-F5344CB8AC3E}">
        <p14:creationId xmlns:p14="http://schemas.microsoft.com/office/powerpoint/2010/main" val="1883425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1</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6006527" y="506062"/>
            <a:ext cx="11049000" cy="1569660"/>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371600"/>
            <a:r>
              <a:rPr lang="en-US" altLang="zh-CN" sz="4800" dirty="0" err="1">
                <a:solidFill>
                  <a:schemeClr val="tx1"/>
                </a:solidFill>
                <a:latin typeface="Cambria" panose="02040503050406030204" pitchFamily="18" charset="0"/>
                <a:ea typeface="Cambria" panose="02040503050406030204" pitchFamily="18" charset="0"/>
              </a:rPr>
              <a:t>Tìm</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câu</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văn</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nêu</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nhận</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xét</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về</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hai</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bức</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chân</a:t>
            </a:r>
            <a:r>
              <a:rPr lang="en-US" altLang="zh-CN" sz="4800" dirty="0">
                <a:solidFill>
                  <a:schemeClr val="tx1"/>
                </a:solidFill>
                <a:latin typeface="Cambria" panose="02040503050406030204" pitchFamily="18" charset="0"/>
                <a:ea typeface="Cambria" panose="02040503050406030204" pitchFamily="18" charset="0"/>
              </a:rPr>
              <a:t> dung </a:t>
            </a:r>
            <a:r>
              <a:rPr lang="en-US" altLang="zh-CN" sz="4800" dirty="0" err="1">
                <a:solidFill>
                  <a:schemeClr val="tx1"/>
                </a:solidFill>
                <a:latin typeface="Cambria" panose="02040503050406030204" pitchFamily="18" charset="0"/>
                <a:ea typeface="Cambria" panose="02040503050406030204" pitchFamily="18" charset="0"/>
              </a:rPr>
              <a:t>của</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Bông</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Tuyết</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và</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Mắt</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Xanh</a:t>
            </a:r>
            <a:r>
              <a:rPr lang="en-US" altLang="zh-CN" sz="4800" dirty="0">
                <a:solidFill>
                  <a:schemeClr val="tx1"/>
                </a:solidFill>
                <a:latin typeface="Cambria" panose="02040503050406030204" pitchFamily="18" charset="0"/>
                <a:ea typeface="Cambria" panose="02040503050406030204" pitchFamily="18" charset="0"/>
              </a:rPr>
              <a:t>.</a:t>
            </a:r>
            <a:endParaRPr lang="zh-CN" altLang="en-US" sz="48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059156" y="1427116"/>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9" name="Rounded Rectangle 8"/>
          <p:cNvSpPr/>
          <p:nvPr/>
        </p:nvSpPr>
        <p:spPr>
          <a:xfrm>
            <a:off x="1981200" y="2467127"/>
            <a:ext cx="15240000" cy="6667533"/>
          </a:xfrm>
          <a:prstGeom prst="roundRect">
            <a:avLst>
              <a:gd name="adj" fmla="val 82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000000"/>
                </a:solidFill>
                <a:latin typeface="OpenSans"/>
              </a:rPr>
              <a:t> </a:t>
            </a:r>
            <a:r>
              <a:rPr lang="vi-VN" sz="3600"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3600" dirty="0">
                <a:solidFill>
                  <a:srgbClr val="000000"/>
                </a:solidFill>
                <a:latin typeface="OpenSans"/>
              </a:rPr>
              <a:t>      </a:t>
            </a:r>
            <a:r>
              <a:rPr lang="vi-VN" sz="3600" dirty="0">
                <a:solidFill>
                  <a:srgbClr val="000000"/>
                </a:solidFill>
                <a:latin typeface="OpenSans"/>
              </a:rPr>
              <a:t>Hoa Nhỏ cũng đến gặp Màu Nước đề nghị cậu vẽ chân dung cho mình. Khi Màu Nước chuẩn bị vẽ, cô bé nói:</a:t>
            </a:r>
          </a:p>
          <a:p>
            <a:pPr algn="just"/>
            <a:r>
              <a:rPr lang="en-US" sz="3600" dirty="0">
                <a:solidFill>
                  <a:srgbClr val="000000"/>
                </a:solidFill>
                <a:latin typeface="OpenSans"/>
              </a:rPr>
              <a:t>      </a:t>
            </a:r>
            <a:r>
              <a:rPr lang="vi-VN" sz="3600" dirty="0">
                <a:solidFill>
                  <a:srgbClr val="000000"/>
                </a:solidFill>
                <a:latin typeface="OpenSans"/>
              </a:rPr>
              <a:t>- Bạn nhớ vẽ mắt tôi to hơn nhé!</a:t>
            </a:r>
          </a:p>
          <a:p>
            <a:pPr algn="just"/>
            <a:r>
              <a:rPr lang="en-US" sz="3600" dirty="0">
                <a:solidFill>
                  <a:srgbClr val="000000"/>
                </a:solidFill>
                <a:latin typeface="OpenSans"/>
              </a:rPr>
              <a:t>      </a:t>
            </a:r>
            <a:r>
              <a:rPr lang="vi-VN" sz="3600" dirty="0">
                <a:solidFill>
                  <a:srgbClr val="000000"/>
                </a:solidFill>
                <a:latin typeface="OpenSans"/>
              </a:rPr>
              <a:t>- Mắt bạn đã to lắm rồi.</a:t>
            </a:r>
          </a:p>
          <a:p>
            <a:pPr algn="just"/>
            <a:r>
              <a:rPr lang="en-US" sz="3600" dirty="0">
                <a:solidFill>
                  <a:srgbClr val="000000"/>
                </a:solidFill>
                <a:latin typeface="OpenSans"/>
              </a:rPr>
              <a:t>      </a:t>
            </a:r>
            <a:r>
              <a:rPr lang="vi-VN" sz="3600" dirty="0">
                <a:solidFill>
                  <a:srgbClr val="000000"/>
                </a:solidFill>
                <a:latin typeface="OpenSans"/>
              </a:rPr>
              <a:t>- Chỉ chút xíu nữa thôi mà! Tôi muốn mắt to hơn, lông mi dài hơn và miệng nhỏ hơn.</a:t>
            </a:r>
          </a:p>
          <a:p>
            <a:pPr algn="just"/>
            <a:r>
              <a:rPr lang="en-US" sz="3600" dirty="0">
                <a:solidFill>
                  <a:srgbClr val="000000"/>
                </a:solidFill>
                <a:latin typeface="OpenSans"/>
              </a:rPr>
              <a:t>      </a:t>
            </a:r>
            <a:r>
              <a:rPr lang="vi-VN" sz="3600" dirty="0">
                <a:solidFill>
                  <a:srgbClr val="000000"/>
                </a:solidFill>
                <a:latin typeface="OpenSans"/>
              </a:rPr>
              <a:t>Hoa Nhỏ thuyết phục tới khi Màu Nước đồng ý:</a:t>
            </a:r>
          </a:p>
          <a:p>
            <a:pPr algn="just"/>
            <a:r>
              <a:rPr lang="en-US" sz="3600" dirty="0">
                <a:solidFill>
                  <a:srgbClr val="000000"/>
                </a:solidFill>
                <a:latin typeface="OpenSans"/>
              </a:rPr>
              <a:t>      </a:t>
            </a:r>
            <a:r>
              <a:rPr lang="vi-VN" sz="3600" dirty="0">
                <a:solidFill>
                  <a:srgbClr val="000000"/>
                </a:solidFill>
                <a:latin typeface="OpenSans"/>
              </a:rPr>
              <a:t>- Thôi được.</a:t>
            </a:r>
            <a:endParaRPr lang="en-US" sz="3600" dirty="0"/>
          </a:p>
        </p:txBody>
      </p:sp>
      <p:sp>
        <p:nvSpPr>
          <p:cNvPr id="8" name="Rectangle 7"/>
          <p:cNvSpPr/>
          <p:nvPr/>
        </p:nvSpPr>
        <p:spPr>
          <a:xfrm>
            <a:off x="13030200" y="2705100"/>
            <a:ext cx="4025327" cy="609600"/>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46873" y="3314700"/>
            <a:ext cx="14908654" cy="636306"/>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60146" y="3960050"/>
            <a:ext cx="5917054" cy="573850"/>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960936" y="9170293"/>
            <a:ext cx="10138527" cy="1286367"/>
          </a:xfrm>
          <a:prstGeom prst="rect">
            <a:avLst/>
          </a:prstGeom>
        </p:spPr>
      </p:pic>
    </p:spTree>
    <p:extLst>
      <p:ext uri="{BB962C8B-B14F-4D97-AF65-F5344CB8AC3E}">
        <p14:creationId xmlns:p14="http://schemas.microsoft.com/office/powerpoint/2010/main" val="229656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9" grpId="0" animBg="1"/>
      <p:bldP spid="8"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2</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638800" y="506062"/>
            <a:ext cx="11416727" cy="1569660"/>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371600"/>
            <a:r>
              <a:rPr lang="en-US" altLang="zh-CN" sz="4800" dirty="0" err="1">
                <a:solidFill>
                  <a:schemeClr val="tx1"/>
                </a:solidFill>
                <a:latin typeface="Cambria" panose="02040503050406030204" pitchFamily="18" charset="0"/>
                <a:ea typeface="Cambria" panose="02040503050406030204" pitchFamily="18" charset="0"/>
              </a:rPr>
              <a:t>Cách</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vẽ</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chân</a:t>
            </a:r>
            <a:r>
              <a:rPr lang="en-US" altLang="zh-CN" sz="4800" dirty="0">
                <a:solidFill>
                  <a:schemeClr val="tx1"/>
                </a:solidFill>
                <a:latin typeface="Cambria" panose="02040503050406030204" pitchFamily="18" charset="0"/>
                <a:ea typeface="Cambria" panose="02040503050406030204" pitchFamily="18" charset="0"/>
              </a:rPr>
              <a:t> dung </a:t>
            </a:r>
            <a:r>
              <a:rPr lang="en-US" altLang="zh-CN" sz="4800" dirty="0" err="1">
                <a:solidFill>
                  <a:schemeClr val="tx1"/>
                </a:solidFill>
                <a:latin typeface="Cambria" panose="02040503050406030204" pitchFamily="18" charset="0"/>
                <a:ea typeface="Cambria" panose="02040503050406030204" pitchFamily="18" charset="0"/>
              </a:rPr>
              <a:t>Hoa</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Nhỏ</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có</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gì</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khác</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với</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cách</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vẽ</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chân</a:t>
            </a:r>
            <a:r>
              <a:rPr lang="en-US" altLang="zh-CN" sz="4800" dirty="0">
                <a:solidFill>
                  <a:schemeClr val="tx1"/>
                </a:solidFill>
                <a:latin typeface="Cambria" panose="02040503050406030204" pitchFamily="18" charset="0"/>
                <a:ea typeface="Cambria" panose="02040503050406030204" pitchFamily="18" charset="0"/>
              </a:rPr>
              <a:t> dung </a:t>
            </a:r>
            <a:r>
              <a:rPr lang="en-US" altLang="zh-CN" sz="4800" dirty="0" err="1">
                <a:solidFill>
                  <a:schemeClr val="tx1"/>
                </a:solidFill>
                <a:latin typeface="Cambria" panose="02040503050406030204" pitchFamily="18" charset="0"/>
                <a:ea typeface="Cambria" panose="02040503050406030204" pitchFamily="18" charset="0"/>
              </a:rPr>
              <a:t>Bông</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Tuyết</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và</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Mắt</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Xanh</a:t>
            </a:r>
            <a:r>
              <a:rPr lang="en-US" altLang="zh-CN" sz="4800" dirty="0">
                <a:solidFill>
                  <a:schemeClr val="tx1"/>
                </a:solidFill>
                <a:latin typeface="Cambria" panose="02040503050406030204" pitchFamily="18" charset="0"/>
                <a:ea typeface="Cambria" panose="02040503050406030204" pitchFamily="18" charset="0"/>
              </a:rPr>
              <a:t>?</a:t>
            </a:r>
            <a:endParaRPr lang="zh-CN" altLang="en-US" sz="48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059156" y="1427116"/>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6" name="Rounded Rectangle 5"/>
          <p:cNvSpPr/>
          <p:nvPr/>
        </p:nvSpPr>
        <p:spPr>
          <a:xfrm>
            <a:off x="5081251" y="2543537"/>
            <a:ext cx="11974275" cy="6714763"/>
          </a:xfrm>
          <a:prstGeom prst="roundRect">
            <a:avLst>
              <a:gd name="adj" fmla="val 1591"/>
            </a:avLst>
          </a:prstGeom>
          <a:solidFill>
            <a:schemeClr val="accent2">
              <a:lumMod val="50000"/>
              <a:alpha val="78000"/>
            </a:schemeClr>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err="1" smtClean="0">
                <a:latin typeface="Cambria" panose="02040503050406030204" pitchFamily="18" charset="0"/>
                <a:ea typeface="Cambria" panose="02040503050406030204" pitchFamily="18" charset="0"/>
              </a:rPr>
              <a:t>Chân</a:t>
            </a:r>
            <a:r>
              <a:rPr lang="en-US" sz="4800" dirty="0" smtClean="0">
                <a:latin typeface="Cambria" panose="02040503050406030204" pitchFamily="18" charset="0"/>
                <a:ea typeface="Cambria" panose="02040503050406030204" pitchFamily="18" charset="0"/>
              </a:rPr>
              <a:t> dung </a:t>
            </a:r>
            <a:r>
              <a:rPr lang="en-US" sz="4800" dirty="0" err="1" smtClean="0">
                <a:latin typeface="Cambria" panose="02040503050406030204" pitchFamily="18" charset="0"/>
                <a:ea typeface="Cambria" panose="02040503050406030204" pitchFamily="18" charset="0"/>
              </a:rPr>
              <a:t>của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Bông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Tuyết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và</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Mắt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Xanh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được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vẽ</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một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cách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tự</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nhiên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và</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đúng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với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thực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tế</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nên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rất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chân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thực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người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trong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tranh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rất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giống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người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thật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còn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chân</a:t>
            </a:r>
            <a:r>
              <a:rPr lang="en-US" sz="4800" dirty="0" smtClean="0">
                <a:latin typeface="Cambria" panose="02040503050406030204" pitchFamily="18" charset="0"/>
                <a:ea typeface="Cambria" panose="02040503050406030204" pitchFamily="18" charset="0"/>
              </a:rPr>
              <a:t> dung </a:t>
            </a:r>
            <a:r>
              <a:rPr lang="en-US" sz="4800" dirty="0" err="1" smtClean="0">
                <a:latin typeface="Cambria" panose="02040503050406030204" pitchFamily="18" charset="0"/>
                <a:ea typeface="Cambria" panose="02040503050406030204" pitchFamily="18" charset="0"/>
              </a:rPr>
              <a:t>của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Hoa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Nhỏ</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được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vẽ</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theo</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yêu</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cầu</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của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cô</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bé</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mắt</a:t>
            </a:r>
            <a:r>
              <a:rPr lang="en-US" sz="4800" dirty="0" smtClean="0">
                <a:latin typeface="Cambria" panose="02040503050406030204" pitchFamily="18" charset="0"/>
                <a:ea typeface="Cambria" panose="02040503050406030204" pitchFamily="18" charset="0"/>
              </a:rPr>
              <a:t> to </a:t>
            </a:r>
            <a:r>
              <a:rPr lang="en-US" sz="4800" dirty="0" err="1" smtClean="0">
                <a:latin typeface="Cambria" panose="02040503050406030204" pitchFamily="18" charset="0"/>
                <a:ea typeface="Cambria" panose="02040503050406030204" pitchFamily="18" charset="0"/>
              </a:rPr>
              <a:t>hơn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lông</a:t>
            </a:r>
            <a:r>
              <a:rPr lang="en-US" sz="4800" dirty="0" smtClean="0">
                <a:latin typeface="Cambria" panose="02040503050406030204" pitchFamily="18" charset="0"/>
                <a:ea typeface="Cambria" panose="02040503050406030204" pitchFamily="18" charset="0"/>
              </a:rPr>
              <a:t> mi </a:t>
            </a:r>
            <a:r>
              <a:rPr lang="en-US" sz="4800" dirty="0" err="1" smtClean="0">
                <a:latin typeface="Cambria" panose="02040503050406030204" pitchFamily="18" charset="0"/>
                <a:ea typeface="Cambria" panose="02040503050406030204" pitchFamily="18" charset="0"/>
              </a:rPr>
              <a:t>dài</a:t>
            </a:r>
            <a:r>
              <a:rPr lang="en-US" sz="4800" dirty="0" smtClean="0">
                <a:latin typeface="Cambria" panose="02040503050406030204" pitchFamily="18" charset="0"/>
                <a:ea typeface="Cambria" panose="02040503050406030204" pitchFamily="18" charset="0"/>
              </a:rPr>
              <a:t> hon, </a:t>
            </a:r>
            <a:r>
              <a:rPr lang="en-US" sz="4800" dirty="0" err="1" smtClean="0">
                <a:latin typeface="Cambria" panose="02040503050406030204" pitchFamily="18" charset="0"/>
                <a:ea typeface="Cambria" panose="02040503050406030204" pitchFamily="18" charset="0"/>
              </a:rPr>
              <a:t>miệng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nhỏ</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hơn</a:t>
            </a:r>
            <a:r>
              <a:rPr lang="en-US" sz="4800" dirty="0" smtClean="0">
                <a:latin typeface="Cambria" panose="02040503050406030204" pitchFamily="18" charset="0"/>
                <a:ea typeface="Cambria" panose="02040503050406030204" pitchFamily="18" charset="0"/>
              </a:rPr>
              <a:t>,… so </a:t>
            </a:r>
            <a:r>
              <a:rPr lang="en-US" sz="4800" dirty="0" err="1" smtClean="0">
                <a:latin typeface="Cambria" panose="02040503050406030204" pitchFamily="18" charset="0"/>
                <a:ea typeface="Cambria" panose="02040503050406030204" pitchFamily="18" charset="0"/>
              </a:rPr>
              <a:t>với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thực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tế</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nên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người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trong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tranh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chỉ</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hao</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hao</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giống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cô</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bé</a:t>
            </a:r>
            <a:r>
              <a:rPr lang="en-US" sz="4800" dirty="0" smtClean="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33" y="5485422"/>
            <a:ext cx="5082884" cy="5089992"/>
          </a:xfrm>
          <a:prstGeom prst="rect">
            <a:avLst/>
          </a:prstGeom>
        </p:spPr>
      </p:pic>
      <p:pic>
        <p:nvPicPr>
          <p:cNvPr id="7" name="Picture 6"/>
          <p:cNvPicPr>
            <a:picLocks noChangeAspect="1"/>
          </p:cNvPicPr>
          <p:nvPr/>
        </p:nvPicPr>
        <p:blipFill>
          <a:blip r:embed="rId5"/>
          <a:stretch>
            <a:fillRect/>
          </a:stretch>
        </p:blipFill>
        <p:spPr>
          <a:xfrm>
            <a:off x="-20210" y="3269310"/>
            <a:ext cx="4785775" cy="1914310"/>
          </a:xfrm>
          <a:prstGeom prst="rect">
            <a:avLst/>
          </a:prstGeom>
        </p:spPr>
      </p:pic>
    </p:spTree>
    <p:extLst>
      <p:ext uri="{BB962C8B-B14F-4D97-AF65-F5344CB8AC3E}">
        <p14:creationId xmlns:p14="http://schemas.microsoft.com/office/powerpoint/2010/main" val="1983078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3</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354835" y="495300"/>
            <a:ext cx="11963400" cy="2585323"/>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371600"/>
            <a:r>
              <a:rPr lang="en-US" altLang="zh-CN" sz="5400" dirty="0" err="1">
                <a:solidFill>
                  <a:schemeClr val="tx1"/>
                </a:solidFill>
                <a:latin typeface="Cambria" panose="02040503050406030204" pitchFamily="18" charset="0"/>
                <a:ea typeface="Cambria" panose="02040503050406030204" pitchFamily="18" charset="0"/>
              </a:rPr>
              <a:t>Đóng</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vai</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Màu</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Nước</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thuyết</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phục</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các</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cô</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bé</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đồng</a:t>
            </a:r>
            <a:r>
              <a:rPr lang="en-US" altLang="zh-CN" sz="5400" dirty="0">
                <a:solidFill>
                  <a:schemeClr val="tx1"/>
                </a:solidFill>
                <a:latin typeface="Cambria" panose="02040503050406030204" pitchFamily="18" charset="0"/>
                <a:ea typeface="Cambria" panose="02040503050406030204" pitchFamily="18" charset="0"/>
              </a:rPr>
              <a:t> ý </a:t>
            </a:r>
            <a:r>
              <a:rPr lang="en-US" altLang="zh-CN" sz="5400" dirty="0" err="1">
                <a:solidFill>
                  <a:schemeClr val="tx1"/>
                </a:solidFill>
                <a:latin typeface="Cambria" panose="02040503050406030204" pitchFamily="18" charset="0"/>
                <a:ea typeface="Cambria" panose="02040503050406030204" pitchFamily="18" charset="0"/>
              </a:rPr>
              <a:t>để</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cậu</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vẽ</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chân</a:t>
            </a:r>
            <a:r>
              <a:rPr lang="en-US" altLang="zh-CN" sz="5400" dirty="0">
                <a:solidFill>
                  <a:schemeClr val="tx1"/>
                </a:solidFill>
                <a:latin typeface="Cambria" panose="02040503050406030204" pitchFamily="18" charset="0"/>
                <a:ea typeface="Cambria" panose="02040503050406030204" pitchFamily="18" charset="0"/>
              </a:rPr>
              <a:t> dung </a:t>
            </a:r>
            <a:r>
              <a:rPr lang="en-US" altLang="zh-CN" sz="5400" dirty="0" err="1">
                <a:solidFill>
                  <a:schemeClr val="tx1"/>
                </a:solidFill>
                <a:latin typeface="Cambria" panose="02040503050406030204" pitchFamily="18" charset="0"/>
                <a:ea typeface="Cambria" panose="02040503050406030204" pitchFamily="18" charset="0"/>
              </a:rPr>
              <a:t>giống</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người</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thật</a:t>
            </a:r>
            <a:r>
              <a:rPr lang="en-US" altLang="zh-CN" sz="5400" dirty="0">
                <a:solidFill>
                  <a:schemeClr val="tx1"/>
                </a:solidFill>
                <a:latin typeface="Cambria" panose="02040503050406030204" pitchFamily="18" charset="0"/>
                <a:ea typeface="Cambria" panose="02040503050406030204" pitchFamily="18" charset="0"/>
              </a:rPr>
              <a:t>.</a:t>
            </a:r>
            <a:endParaRPr lang="zh-CN" altLang="en-US" sz="54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6" name="Rounded Rectangle 5"/>
          <p:cNvSpPr/>
          <p:nvPr/>
        </p:nvSpPr>
        <p:spPr>
          <a:xfrm>
            <a:off x="2054789" y="3337236"/>
            <a:ext cx="15240000" cy="6191320"/>
          </a:xfrm>
          <a:prstGeom prst="roundRect">
            <a:avLst>
              <a:gd name="adj" fmla="val 651"/>
            </a:avLst>
          </a:prstGeom>
          <a:solidFill>
            <a:schemeClr val="bg1"/>
          </a:solidFill>
          <a:ln w="76200">
            <a:solidFill>
              <a:schemeClr val="accent6">
                <a:lumMod val="50000"/>
              </a:schemeClr>
            </a:solidFill>
            <a:prstDash val="lgDash"/>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4800" b="1" i="1" dirty="0" err="1" smtClean="0">
                <a:solidFill>
                  <a:srgbClr val="C00000"/>
                </a:solidFill>
                <a:latin typeface="Cambria" panose="02040503050406030204" pitchFamily="18" charset="0"/>
                <a:ea typeface="Cambria" panose="02040503050406030204" pitchFamily="18" charset="0"/>
              </a:rPr>
              <a:t>Gợi</a:t>
            </a:r>
            <a:r>
              <a:rPr lang="en-US" sz="4800" b="1" i="1" dirty="0" smtClean="0">
                <a:solidFill>
                  <a:srgbClr val="C00000"/>
                </a:solidFill>
                <a:latin typeface="Cambria" panose="02040503050406030204" pitchFamily="18" charset="0"/>
                <a:ea typeface="Cambria" panose="02040503050406030204" pitchFamily="18" charset="0"/>
              </a:rPr>
              <a:t> ý:</a:t>
            </a:r>
          </a:p>
          <a:p>
            <a:pPr marL="685800" indent="-685800" algn="just">
              <a:buFont typeface="Wingdings" panose="05000000000000000000" pitchFamily="2" charset="2"/>
              <a:buChar char="§"/>
            </a:pPr>
            <a:r>
              <a:rPr lang="en-US" sz="4800" dirty="0" err="1" smtClean="0">
                <a:solidFill>
                  <a:schemeClr val="tx1"/>
                </a:solidFill>
                <a:latin typeface="Cambria" panose="02040503050406030204" pitchFamily="18" charset="0"/>
                <a:ea typeface="Cambria" panose="02040503050406030204" pitchFamily="18" charset="0"/>
              </a:rPr>
              <a:t>Tập</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trung</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vào</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đoạn</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Màu</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Nước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giải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thích</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với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các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cô</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bé</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khi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các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cô</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bé</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khác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cũng</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muốn</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được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vẽ</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chân</a:t>
            </a:r>
            <a:r>
              <a:rPr lang="en-US" sz="4800" dirty="0" smtClean="0">
                <a:solidFill>
                  <a:schemeClr val="tx1"/>
                </a:solidFill>
                <a:latin typeface="Cambria" panose="02040503050406030204" pitchFamily="18" charset="0"/>
                <a:ea typeface="Cambria" panose="02040503050406030204" pitchFamily="18" charset="0"/>
              </a:rPr>
              <a:t> dung </a:t>
            </a:r>
            <a:r>
              <a:rPr lang="en-US" sz="4800" dirty="0" err="1" smtClean="0">
                <a:solidFill>
                  <a:schemeClr val="tx1"/>
                </a:solidFill>
                <a:latin typeface="Cambria" panose="02040503050406030204" pitchFamily="18" charset="0"/>
                <a:ea typeface="Cambria" panose="02040503050406030204" pitchFamily="18" charset="0"/>
              </a:rPr>
              <a:t>giống</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Hoa</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Nhỏ</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Màu</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Nước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đã</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giải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thích</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rằng</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mỗi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người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có</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thể</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đẹp</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theo</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một</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cách</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khác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nhau</a:t>
            </a:r>
            <a:r>
              <a:rPr lang="en-US" sz="4800" dirty="0" smtClean="0">
                <a:solidFill>
                  <a:schemeClr val="tx1"/>
                </a:solidFill>
                <a:latin typeface="Cambria" panose="02040503050406030204" pitchFamily="18" charset="0"/>
                <a:ea typeface="Cambria" panose="02040503050406030204" pitchFamily="18" charset="0"/>
              </a:rPr>
              <a:t>.</a:t>
            </a:r>
          </a:p>
          <a:p>
            <a:pPr marL="685800" indent="-685800" algn="just">
              <a:buFont typeface="Wingdings" panose="05000000000000000000" pitchFamily="2" charset="2"/>
              <a:buChar char="§"/>
            </a:pPr>
            <a:r>
              <a:rPr lang="en-US" sz="4800" dirty="0" err="1" smtClean="0">
                <a:solidFill>
                  <a:schemeClr val="tx1"/>
                </a:solidFill>
                <a:latin typeface="Cambria" panose="02040503050406030204" pitchFamily="18" charset="0"/>
                <a:ea typeface="Cambria" panose="02040503050406030204" pitchFamily="18" charset="0"/>
              </a:rPr>
              <a:t>Em</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có</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thể</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đặt</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mình</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vào</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vị</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trí</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của</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Màu</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Nước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dựa</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vào</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lời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của</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cậu</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ấy</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đã</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nói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và</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nghĩ</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thêm</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các</a:t>
            </a:r>
            <a:r>
              <a:rPr lang="en-US" sz="4800" dirty="0" smtClean="0">
                <a:solidFill>
                  <a:schemeClr val="tx1"/>
                </a:solidFill>
                <a:latin typeface="Cambria" panose="02040503050406030204" pitchFamily="18" charset="0"/>
                <a:ea typeface="Cambria" panose="02040503050406030204" pitchFamily="18" charset="0"/>
              </a:rPr>
              <a:t> ý </a:t>
            </a:r>
            <a:r>
              <a:rPr lang="en-US" sz="4800" dirty="0" err="1" smtClean="0">
                <a:solidFill>
                  <a:schemeClr val="tx1"/>
                </a:solidFill>
                <a:latin typeface="Cambria" panose="02040503050406030204" pitchFamily="18" charset="0"/>
                <a:ea typeface="Cambria" panose="02040503050406030204" pitchFamily="18" charset="0"/>
              </a:rPr>
              <a:t>để</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thuyết</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phục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các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cô</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bé</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để</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vẽ</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chân</a:t>
            </a:r>
            <a:r>
              <a:rPr lang="en-US" sz="4800" dirty="0" smtClean="0">
                <a:solidFill>
                  <a:schemeClr val="tx1"/>
                </a:solidFill>
                <a:latin typeface="Cambria" panose="02040503050406030204" pitchFamily="18" charset="0"/>
                <a:ea typeface="Cambria" panose="02040503050406030204" pitchFamily="18" charset="0"/>
              </a:rPr>
              <a:t> dung </a:t>
            </a:r>
            <a:r>
              <a:rPr lang="en-US" sz="4800" dirty="0" err="1" smtClean="0">
                <a:solidFill>
                  <a:schemeClr val="tx1"/>
                </a:solidFill>
                <a:latin typeface="Cambria" panose="02040503050406030204" pitchFamily="18" charset="0"/>
                <a:ea typeface="Cambria" panose="02040503050406030204" pitchFamily="18" charset="0"/>
              </a:rPr>
              <a:t>giống</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người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thật</a:t>
            </a:r>
            <a:endParaRPr lang="en-US" sz="4800" dirty="0" smtClean="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6676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4</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354835" y="495300"/>
            <a:ext cx="11963400" cy="1938992"/>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371600"/>
            <a:r>
              <a:rPr lang="en-US" altLang="zh-CN" sz="6000" dirty="0" err="1">
                <a:solidFill>
                  <a:schemeClr val="tx1"/>
                </a:solidFill>
                <a:latin typeface="Cambria" panose="02040503050406030204" pitchFamily="18" charset="0"/>
                <a:ea typeface="Cambria" panose="02040503050406030204" pitchFamily="18" charset="0"/>
              </a:rPr>
              <a:t>Điều</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gì</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khiến</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các</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cô</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bé</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nhận</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ra</a:t>
            </a:r>
            <a:r>
              <a:rPr lang="en-US" altLang="zh-CN" sz="6000" dirty="0">
                <a:solidFill>
                  <a:schemeClr val="tx1"/>
                </a:solidFill>
                <a:latin typeface="Cambria" panose="02040503050406030204" pitchFamily="18" charset="0"/>
                <a:ea typeface="Cambria" panose="02040503050406030204" pitchFamily="18" charset="0"/>
              </a:rPr>
              <a:t> </a:t>
            </a:r>
            <a:endParaRPr lang="en-US" altLang="zh-CN" sz="6000" dirty="0" smtClean="0">
              <a:solidFill>
                <a:schemeClr val="tx1"/>
              </a:solidFill>
              <a:latin typeface="Cambria" panose="02040503050406030204" pitchFamily="18" charset="0"/>
              <a:ea typeface="Cambria" panose="02040503050406030204" pitchFamily="18" charset="0"/>
            </a:endParaRPr>
          </a:p>
          <a:p>
            <a:pPr algn="ctr" defTabSz="1371600"/>
            <a:r>
              <a:rPr lang="en-US" altLang="zh-CN" sz="6000" dirty="0" err="1" smtClean="0">
                <a:solidFill>
                  <a:schemeClr val="tx1"/>
                </a:solidFill>
                <a:latin typeface="Cambria" panose="02040503050406030204" pitchFamily="18" charset="0"/>
                <a:ea typeface="Cambria" panose="02040503050406030204" pitchFamily="18" charset="0"/>
              </a:rPr>
              <a:t>Màu</a:t>
            </a:r>
            <a:r>
              <a:rPr lang="en-US" altLang="zh-CN" sz="6000" dirty="0" smtClean="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Nước</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nói</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đúng</a:t>
            </a:r>
            <a:r>
              <a:rPr lang="en-US" altLang="zh-CN" sz="6000" dirty="0">
                <a:solidFill>
                  <a:schemeClr val="tx1"/>
                </a:solidFill>
                <a:latin typeface="Cambria" panose="02040503050406030204" pitchFamily="18" charset="0"/>
                <a:ea typeface="Cambria" panose="02040503050406030204" pitchFamily="18" charset="0"/>
              </a:rPr>
              <a:t>?</a:t>
            </a:r>
            <a:endParaRPr lang="zh-CN" altLang="en-US" sz="60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6" name="Rounded Rectangle 5"/>
          <p:cNvSpPr/>
          <p:nvPr/>
        </p:nvSpPr>
        <p:spPr>
          <a:xfrm>
            <a:off x="2106690" y="2798295"/>
            <a:ext cx="15240000" cy="4953000"/>
          </a:xfrm>
          <a:prstGeom prst="roundRect">
            <a:avLst>
              <a:gd name="adj" fmla="val 2484"/>
            </a:avLst>
          </a:prstGeom>
          <a:solidFill>
            <a:schemeClr val="bg1"/>
          </a:solidFill>
          <a:ln w="38100">
            <a:solidFill>
              <a:schemeClr val="tx1">
                <a:lumMod val="85000"/>
                <a:lumOff val="1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smtClean="0">
                <a:solidFill>
                  <a:schemeClr val="tx1">
                    <a:lumMod val="85000"/>
                    <a:lumOff val="15000"/>
                  </a:schemeClr>
                </a:solidFill>
                <a:latin typeface="Cambria" panose="02040503050406030204" pitchFamily="18" charset="0"/>
                <a:ea typeface="Cambria" panose="02040503050406030204" pitchFamily="18" charset="0"/>
              </a:rPr>
              <a:t>Ban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đầu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cô</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gái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không</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nghe</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Màu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Nước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mà</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vẫn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yêu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cầu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cậu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phải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vẽ</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theo</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yêu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cầu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mình</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Sau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đó</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khi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thấy</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bức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tranh</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ná</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nhau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thậm</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chí</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rất</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khó</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để</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nhận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ra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bản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thân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mình</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cô</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mới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hiểu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rằng</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Màu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Nước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nói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đúng</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về</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vẻ</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đẹp</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mỗi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người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mỗi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người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một</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vẻ</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và</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vẻ</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đẹp</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một</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bức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chân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dung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thể</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hiện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được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vẻ</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riêng</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mỗi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người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endParaRPr lang="en-US" sz="4800"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11" name="Freeform 13"/>
          <p:cNvSpPr/>
          <p:nvPr/>
        </p:nvSpPr>
        <p:spPr>
          <a:xfrm flipH="1">
            <a:off x="-762001" y="6819900"/>
            <a:ext cx="4953000" cy="411480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3">
              <a:extLst>
                <a:ext uri="{BEBA8EAE-BF5A-486C-A8C5-ECC9F3942E4B}">
                  <a14:imgProps xmlns:a14="http://schemas.microsoft.com/office/drawing/2010/main">
                    <a14:imgLayer r:embed="rId4">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Tree>
    <p:extLst>
      <p:ext uri="{BB962C8B-B14F-4D97-AF65-F5344CB8AC3E}">
        <p14:creationId xmlns:p14="http://schemas.microsoft.com/office/powerpoint/2010/main" val="459280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354835" y="495300"/>
            <a:ext cx="11963400" cy="1754326"/>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85800"/>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54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8" name="îślïḓê">
            <a:extLst>
              <a:ext uri="{FF2B5EF4-FFF2-40B4-BE49-F238E27FC236}">
                <a16:creationId xmlns:a16="http://schemas.microsoft.com/office/drawing/2014/main" id="{3F25D3FA-72CF-4124-8DE6-7469027AC89A}"/>
              </a:ext>
            </a:extLst>
          </p:cNvPr>
          <p:cNvSpPr/>
          <p:nvPr/>
        </p:nvSpPr>
        <p:spPr>
          <a:xfrm>
            <a:off x="715473" y="3009900"/>
            <a:ext cx="16890355" cy="2256554"/>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Sự</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việc</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đầu</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tiên</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Màu</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Nước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vẽ</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chân</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dung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của</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Bông</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Tuyết</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và</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Mắt</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Xanh</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p>
          <a:p>
            <a:pPr algn="just" defTabSz="1371600"/>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Ví</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dụ</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Bông</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Tuyết</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và</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Mắt</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Xanh</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được</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Màu</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vẽ</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chân</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rất</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xinh</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đẹp</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và</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chân</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thực</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a:t>
            </a:r>
            <a:endParaRPr lang="zh-CN" altLang="en-US" sz="4000" dirty="0">
              <a:solidFill>
                <a:schemeClr val="tx1">
                  <a:lumMod val="85000"/>
                  <a:lumOff val="15000"/>
                </a:schemeClr>
              </a:solidFill>
              <a:latin typeface="Cambria" panose="02040503050406030204" pitchFamily="18" charset="0"/>
              <a:ea typeface="仓耳玄三M W05" panose="02020400000000000000" pitchFamily="18" charset="-122"/>
            </a:endParaRPr>
          </a:p>
        </p:txBody>
      </p:sp>
      <p:sp>
        <p:nvSpPr>
          <p:cNvPr id="9" name="îślïḓê">
            <a:extLst>
              <a:ext uri="{FF2B5EF4-FFF2-40B4-BE49-F238E27FC236}">
                <a16:creationId xmlns:a16="http://schemas.microsoft.com/office/drawing/2014/main" id="{457E4182-81B9-488F-ACFA-50974B1B9894}"/>
              </a:ext>
            </a:extLst>
          </p:cNvPr>
          <p:cNvSpPr/>
          <p:nvPr/>
        </p:nvSpPr>
        <p:spPr>
          <a:xfrm>
            <a:off x="715473" y="5943090"/>
            <a:ext cx="16890355" cy="75641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Sự</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việc</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tiếp</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theo</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Màu</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Nước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vẽ</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chân</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dung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cho</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Hoa</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Nhỏ</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và</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các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cô</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bé</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khác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a:t>
            </a:r>
            <a:endParaRPr lang="zh-CN" altLang="en-US" sz="4000" dirty="0">
              <a:solidFill>
                <a:schemeClr val="accent2">
                  <a:lumMod val="7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711844" y="7376145"/>
            <a:ext cx="16890355" cy="1455898"/>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Sự</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việc</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cuối</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cùng</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Các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cô</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bé</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ngắm</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những</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bức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chân</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dung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khi</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chúng</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được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đặt</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cạnh</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nhau</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a:t>
            </a:r>
            <a:endParaRPr lang="zh-CN" altLang="en-US" sz="4000" dirty="0">
              <a:solidFill>
                <a:schemeClr val="accent2">
                  <a:lumMod val="75000"/>
                </a:schemeClr>
              </a:solidFill>
              <a:latin typeface="Cambria" panose="02040503050406030204" pitchFamily="18" charset="0"/>
              <a:ea typeface="仓耳玄三M W05" panose="02020400000000000000" pitchFamily="18" charset="-122"/>
            </a:endParaRPr>
          </a:p>
        </p:txBody>
      </p:sp>
      <p:pic>
        <p:nvPicPr>
          <p:cNvPr id="6" name="Picture 5"/>
          <p:cNvPicPr>
            <a:picLocks noChangeAspect="1"/>
          </p:cNvPicPr>
          <p:nvPr/>
        </p:nvPicPr>
        <p:blipFill>
          <a:blip r:embed="rId3"/>
          <a:stretch>
            <a:fillRect/>
          </a:stretch>
        </p:blipFill>
        <p:spPr>
          <a:xfrm>
            <a:off x="11634096" y="9248482"/>
            <a:ext cx="5651482" cy="1072989"/>
          </a:xfrm>
          <a:prstGeom prst="rect">
            <a:avLst/>
          </a:prstGeom>
        </p:spPr>
      </p:pic>
    </p:spTree>
    <p:extLst>
      <p:ext uri="{BB962C8B-B14F-4D97-AF65-F5344CB8AC3E}">
        <p14:creationId xmlns:p14="http://schemas.microsoft.com/office/powerpoint/2010/main" val="3351461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randombar(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354835" y="495300"/>
            <a:ext cx="11963400" cy="1754326"/>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85800"/>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54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9" name="îślïḓê">
            <a:extLst>
              <a:ext uri="{FF2B5EF4-FFF2-40B4-BE49-F238E27FC236}">
                <a16:creationId xmlns:a16="http://schemas.microsoft.com/office/drawing/2014/main" id="{457E4182-81B9-488F-ACFA-50974B1B9894}"/>
              </a:ext>
            </a:extLst>
          </p:cNvPr>
          <p:cNvSpPr/>
          <p:nvPr/>
        </p:nvSpPr>
        <p:spPr>
          <a:xfrm>
            <a:off x="985427" y="2885657"/>
            <a:ext cx="16230600" cy="2181643"/>
          </a:xfrm>
          <a:prstGeom prst="rect">
            <a:avLst/>
          </a:prstGeom>
          <a:solidFill>
            <a:schemeClr val="accent2">
              <a:lumMod val="50000"/>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5400" b="1" u="sng" dirty="0" err="1" smtClean="0">
                <a:solidFill>
                  <a:schemeClr val="bg1"/>
                </a:solidFill>
                <a:latin typeface="Cambria" panose="02040503050406030204" pitchFamily="18" charset="0"/>
                <a:ea typeface="Cambria" panose="02040503050406030204" pitchFamily="18" charset="0"/>
              </a:rPr>
              <a:t>Sự</a:t>
            </a:r>
            <a:r>
              <a:rPr lang="en-US" altLang="zh-CN" sz="5400" b="1" u="sng" dirty="0" smtClean="0">
                <a:solidFill>
                  <a:schemeClr val="bg1"/>
                </a:solidFill>
                <a:latin typeface="Cambria" panose="02040503050406030204" pitchFamily="18" charset="0"/>
                <a:ea typeface="Cambria" panose="02040503050406030204" pitchFamily="18" charset="0"/>
              </a:rPr>
              <a:t> </a:t>
            </a:r>
            <a:r>
              <a:rPr lang="en-US" altLang="zh-CN" sz="5400" b="1" u="sng" dirty="0" err="1" smtClean="0">
                <a:solidFill>
                  <a:schemeClr val="bg1"/>
                </a:solidFill>
                <a:latin typeface="Cambria" panose="02040503050406030204" pitchFamily="18" charset="0"/>
                <a:ea typeface="Cambria" panose="02040503050406030204" pitchFamily="18" charset="0"/>
              </a:rPr>
              <a:t>việc</a:t>
            </a:r>
            <a:r>
              <a:rPr lang="en-US" altLang="zh-CN" sz="5400" b="1" u="sng" dirty="0" smtClean="0">
                <a:solidFill>
                  <a:schemeClr val="bg1"/>
                </a:solidFill>
                <a:latin typeface="Cambria" panose="02040503050406030204" pitchFamily="18" charset="0"/>
                <a:ea typeface="Cambria" panose="02040503050406030204" pitchFamily="18" charset="0"/>
              </a:rPr>
              <a:t> </a:t>
            </a:r>
            <a:r>
              <a:rPr lang="en-US" altLang="zh-CN" sz="5400" b="1" u="sng" dirty="0" err="1" smtClean="0">
                <a:solidFill>
                  <a:schemeClr val="bg1"/>
                </a:solidFill>
                <a:latin typeface="Cambria" panose="02040503050406030204" pitchFamily="18" charset="0"/>
                <a:ea typeface="Cambria" panose="02040503050406030204" pitchFamily="18" charset="0"/>
              </a:rPr>
              <a:t>tiếp</a:t>
            </a:r>
            <a:r>
              <a:rPr lang="en-US" altLang="zh-CN" sz="5400" b="1" u="sng" dirty="0" smtClean="0">
                <a:solidFill>
                  <a:schemeClr val="bg1"/>
                </a:solidFill>
                <a:latin typeface="Cambria" panose="02040503050406030204" pitchFamily="18" charset="0"/>
                <a:ea typeface="Cambria" panose="02040503050406030204" pitchFamily="18" charset="0"/>
              </a:rPr>
              <a:t> </a:t>
            </a:r>
            <a:r>
              <a:rPr lang="en-US" altLang="zh-CN" sz="5400" b="1" u="sng" dirty="0" err="1" smtClean="0">
                <a:solidFill>
                  <a:schemeClr val="bg1"/>
                </a:solidFill>
                <a:latin typeface="Cambria" panose="02040503050406030204" pitchFamily="18" charset="0"/>
                <a:ea typeface="Cambria" panose="02040503050406030204" pitchFamily="18" charset="0"/>
              </a:rPr>
              <a:t>theo</a:t>
            </a:r>
            <a:r>
              <a:rPr lang="en-US" altLang="zh-CN" sz="5400" b="1" u="sng" dirty="0" smtClean="0">
                <a:solidFill>
                  <a:schemeClr val="bg1"/>
                </a:solidFill>
                <a:latin typeface="Cambria" panose="02040503050406030204" pitchFamily="18" charset="0"/>
                <a:ea typeface="Cambria" panose="02040503050406030204" pitchFamily="18" charset="0"/>
              </a:rPr>
              <a:t>:</a:t>
            </a:r>
            <a:r>
              <a:rPr lang="en-US" altLang="zh-CN" sz="5400" b="1"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Màu</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Nước</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vẽ</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chân</a:t>
            </a:r>
            <a:r>
              <a:rPr lang="en-US" altLang="zh-CN" sz="5400" dirty="0" smtClean="0">
                <a:solidFill>
                  <a:schemeClr val="bg1"/>
                </a:solidFill>
                <a:latin typeface="Cambria" panose="02040503050406030204" pitchFamily="18" charset="0"/>
                <a:ea typeface="Cambria" panose="02040503050406030204" pitchFamily="18" charset="0"/>
              </a:rPr>
              <a:t> dung </a:t>
            </a:r>
            <a:r>
              <a:rPr lang="en-US" altLang="zh-CN" sz="5400" dirty="0" err="1" smtClean="0">
                <a:solidFill>
                  <a:schemeClr val="bg1"/>
                </a:solidFill>
                <a:latin typeface="Cambria" panose="02040503050406030204" pitchFamily="18" charset="0"/>
                <a:ea typeface="Cambria" panose="02040503050406030204" pitchFamily="18" charset="0"/>
              </a:rPr>
              <a:t>cho</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Hoa</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Nhỏ</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và</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các</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cô</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bé</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khác</a:t>
            </a:r>
            <a:r>
              <a:rPr lang="en-US" altLang="zh-CN" sz="5400" dirty="0" smtClean="0">
                <a:solidFill>
                  <a:schemeClr val="bg1"/>
                </a:solidFill>
                <a:latin typeface="Cambria" panose="02040503050406030204" pitchFamily="18" charset="0"/>
                <a:ea typeface="Cambria" panose="02040503050406030204" pitchFamily="18" charset="0"/>
              </a:rPr>
              <a:t>.</a:t>
            </a:r>
            <a:endParaRPr lang="zh-CN" altLang="en-US" sz="5400" dirty="0">
              <a:solidFill>
                <a:schemeClr val="bg1"/>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1087635" y="5763031"/>
            <a:ext cx="16230600" cy="3459943"/>
          </a:xfrm>
          <a:prstGeom prst="rect">
            <a:avLst/>
          </a:prstGeom>
          <a:solidFill>
            <a:schemeClr val="bg1">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cho</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Hoa</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Nhỏ</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bé</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khác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vi-VN" altLang="zh-CN" sz="4800" i="1" dirty="0" smtClean="0">
                <a:solidFill>
                  <a:schemeClr val="tx1">
                    <a:lumMod val="85000"/>
                    <a:lumOff val="15000"/>
                  </a:schemeClr>
                </a:solidFill>
                <a:latin typeface="Cambria" panose="02040503050406030204" pitchFamily="18" charset="0"/>
                <a:ea typeface="Cambria" panose="02040503050406030204" pitchFamily="18" charset="0"/>
              </a:rPr>
              <a:t>Nhưng</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cô</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bé</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đều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muốn</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Màu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vẽ</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theo</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một</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tiêu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chuẩn</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chung</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mà</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cô</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nghĩ</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là</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đẹp</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mặc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dù</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Màu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nói</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rằng</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mỗi</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cô</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có</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một</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vẻ</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đẹp</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riêng</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Thế</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là</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bức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tranh</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đều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na</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ná</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nhau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a:t>
            </a:r>
            <a:endParaRPr lang="zh-CN" altLang="en-US" sz="4800" i="1" dirty="0">
              <a:solidFill>
                <a:schemeClr val="tx1">
                  <a:lumMod val="85000"/>
                  <a:lumOff val="15000"/>
                </a:schemeClr>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827605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354835" y="495300"/>
            <a:ext cx="11963400" cy="1754326"/>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85800"/>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54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8" name="îślïḓê">
            <a:extLst>
              <a:ext uri="{FF2B5EF4-FFF2-40B4-BE49-F238E27FC236}">
                <a16:creationId xmlns:a16="http://schemas.microsoft.com/office/drawing/2014/main" id="{3F25D3FA-72CF-4124-8DE6-7469027AC89A}"/>
              </a:ext>
            </a:extLst>
          </p:cNvPr>
          <p:cNvSpPr/>
          <p:nvPr/>
        </p:nvSpPr>
        <p:spPr>
          <a:xfrm>
            <a:off x="1102875" y="5826846"/>
            <a:ext cx="16230600" cy="3507653"/>
          </a:xfrm>
          <a:prstGeom prst="rect">
            <a:avLst/>
          </a:prstGeom>
          <a:solidFill>
            <a:schemeClr val="bg1">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Khi</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ngắm</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những</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bức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chân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dung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đặt</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cạnh</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nhau</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các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cô</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bé</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mới</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thấy</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rất</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khó</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nhận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ra</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đâu</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là</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mình</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Các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cô</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bé</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nhận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ra</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mỗi</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người</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có</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một</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vẻ</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đẹp</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riêng</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và</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bức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chân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dung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đẹp</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phải</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là</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bức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chân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dung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thể</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hiện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được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vẻ</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riêng</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đó</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a:t>
            </a:r>
            <a:endParaRPr lang="zh-CN" altLang="en-US" sz="4800" i="1" dirty="0">
              <a:solidFill>
                <a:schemeClr val="tx1">
                  <a:lumMod val="95000"/>
                  <a:lumOff val="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985427" y="3006713"/>
            <a:ext cx="16230600" cy="2063047"/>
          </a:xfrm>
          <a:prstGeom prst="rect">
            <a:avLst/>
          </a:prstGeom>
          <a:solidFill>
            <a:schemeClr val="accent2">
              <a:lumMod val="75000"/>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800" b="1" i="1" u="sng" dirty="0" err="1" smtClean="0">
                <a:solidFill>
                  <a:schemeClr val="bg1"/>
                </a:solidFill>
                <a:latin typeface="Cambria" panose="02040503050406030204" pitchFamily="18" charset="0"/>
                <a:ea typeface="Cambria" panose="02040503050406030204" pitchFamily="18" charset="0"/>
              </a:rPr>
              <a:t>Sự</a:t>
            </a:r>
            <a:r>
              <a:rPr lang="en-US" altLang="zh-CN" sz="4800" b="1" i="1" u="sng" dirty="0" smtClean="0">
                <a:solidFill>
                  <a:schemeClr val="bg1"/>
                </a:solidFill>
                <a:latin typeface="Cambria" panose="02040503050406030204" pitchFamily="18" charset="0"/>
                <a:ea typeface="Cambria" panose="02040503050406030204" pitchFamily="18" charset="0"/>
              </a:rPr>
              <a:t> </a:t>
            </a:r>
            <a:r>
              <a:rPr lang="en-US" altLang="zh-CN" sz="4800" b="1" i="1" u="sng" dirty="0" err="1" smtClean="0">
                <a:solidFill>
                  <a:schemeClr val="bg1"/>
                </a:solidFill>
                <a:latin typeface="Cambria" panose="02040503050406030204" pitchFamily="18" charset="0"/>
                <a:ea typeface="Cambria" panose="02040503050406030204" pitchFamily="18" charset="0"/>
              </a:rPr>
              <a:t>việc</a:t>
            </a:r>
            <a:r>
              <a:rPr lang="en-US" altLang="zh-CN" sz="4800" b="1" i="1" u="sng" dirty="0" smtClean="0">
                <a:solidFill>
                  <a:schemeClr val="bg1"/>
                </a:solidFill>
                <a:latin typeface="Cambria" panose="02040503050406030204" pitchFamily="18" charset="0"/>
                <a:ea typeface="Cambria" panose="02040503050406030204" pitchFamily="18" charset="0"/>
              </a:rPr>
              <a:t> </a:t>
            </a:r>
            <a:r>
              <a:rPr lang="en-US" altLang="zh-CN" sz="4800" b="1" i="1" u="sng" dirty="0" err="1" smtClean="0">
                <a:solidFill>
                  <a:schemeClr val="bg1"/>
                </a:solidFill>
                <a:latin typeface="Cambria" panose="02040503050406030204" pitchFamily="18" charset="0"/>
                <a:ea typeface="Cambria" panose="02040503050406030204" pitchFamily="18" charset="0"/>
              </a:rPr>
              <a:t>cuối</a:t>
            </a:r>
            <a:r>
              <a:rPr lang="en-US" altLang="zh-CN" sz="4800" b="1" i="1" u="sng" dirty="0" smtClean="0">
                <a:solidFill>
                  <a:schemeClr val="bg1"/>
                </a:solidFill>
                <a:latin typeface="Cambria" panose="02040503050406030204" pitchFamily="18" charset="0"/>
                <a:ea typeface="Cambria" panose="02040503050406030204" pitchFamily="18" charset="0"/>
              </a:rPr>
              <a:t> </a:t>
            </a:r>
            <a:r>
              <a:rPr lang="en-US" altLang="zh-CN" sz="4800" b="1" i="1" u="sng" dirty="0" err="1" smtClean="0">
                <a:solidFill>
                  <a:schemeClr val="bg1"/>
                </a:solidFill>
                <a:latin typeface="Cambria" panose="02040503050406030204" pitchFamily="18" charset="0"/>
                <a:ea typeface="Cambria" panose="02040503050406030204" pitchFamily="18" charset="0"/>
              </a:rPr>
              <a:t>cùng</a:t>
            </a:r>
            <a:r>
              <a:rPr lang="en-US" altLang="zh-CN" sz="4800" b="1" i="1" u="sng" dirty="0" smtClean="0">
                <a:solidFill>
                  <a:schemeClr val="bg1"/>
                </a:solidFill>
                <a:latin typeface="Cambria" panose="02040503050406030204" pitchFamily="18" charset="0"/>
                <a:ea typeface="Cambria" panose="02040503050406030204" pitchFamily="18" charset="0"/>
              </a:rPr>
              <a:t>:</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Các</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cô</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bé</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ngắm</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những</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bức</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chân</a:t>
            </a:r>
            <a:r>
              <a:rPr lang="en-US" altLang="zh-CN" sz="4800" dirty="0" smtClean="0">
                <a:solidFill>
                  <a:schemeClr val="bg1"/>
                </a:solidFill>
                <a:latin typeface="Cambria" panose="02040503050406030204" pitchFamily="18" charset="0"/>
                <a:ea typeface="Cambria" panose="02040503050406030204" pitchFamily="18" charset="0"/>
              </a:rPr>
              <a:t> dung </a:t>
            </a:r>
            <a:r>
              <a:rPr lang="en-US" altLang="zh-CN" sz="4800" dirty="0" err="1" smtClean="0">
                <a:solidFill>
                  <a:schemeClr val="bg1"/>
                </a:solidFill>
                <a:latin typeface="Cambria" panose="02040503050406030204" pitchFamily="18" charset="0"/>
                <a:ea typeface="Cambria" panose="02040503050406030204" pitchFamily="18" charset="0"/>
              </a:rPr>
              <a:t>khi</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chúng</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được</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đặt</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cạnh</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nhau</a:t>
            </a:r>
            <a:r>
              <a:rPr lang="en-US" altLang="zh-CN" sz="4800" dirty="0" smtClean="0">
                <a:solidFill>
                  <a:schemeClr val="bg1"/>
                </a:solidFill>
                <a:latin typeface="Cambria" panose="02040503050406030204" pitchFamily="18" charset="0"/>
                <a:ea typeface="Cambria" panose="02040503050406030204" pitchFamily="18" charset="0"/>
              </a:rPr>
              <a:t>.</a:t>
            </a:r>
            <a:endParaRPr lang="zh-CN" altLang="en-US" sz="4800" dirty="0">
              <a:solidFill>
                <a:schemeClr val="bg1"/>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244832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57B3C8-C230-46A9-B7EC-4459D41AAE3D}"/>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7673133" y="1844716"/>
            <a:ext cx="10072404" cy="6597569"/>
          </a:xfrm>
          <a:prstGeom prst="rect">
            <a:avLst/>
          </a:prstGeom>
        </p:spPr>
      </p:pic>
      <p:pic>
        <p:nvPicPr>
          <p:cNvPr id="2" name="图片 1">
            <a:extLst>
              <a:ext uri="{FF2B5EF4-FFF2-40B4-BE49-F238E27FC236}">
                <a16:creationId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8929"/>
            <a:ext cx="10287000" cy="10287000"/>
          </a:xfrm>
          <a:prstGeom prst="rect">
            <a:avLst/>
          </a:prstGeom>
        </p:spPr>
      </p:pic>
      <p:pic>
        <p:nvPicPr>
          <p:cNvPr id="4" name="Picture 3"/>
          <p:cNvPicPr>
            <a:picLocks noChangeAspect="1"/>
          </p:cNvPicPr>
          <p:nvPr/>
        </p:nvPicPr>
        <p:blipFill>
          <a:blip r:embed="rId4"/>
          <a:stretch>
            <a:fillRect/>
          </a:stretch>
        </p:blipFill>
        <p:spPr>
          <a:xfrm>
            <a:off x="8228856" y="2705100"/>
            <a:ext cx="9516681" cy="4633362"/>
          </a:xfrm>
          <a:prstGeom prst="rect">
            <a:avLst/>
          </a:prstGeom>
        </p:spPr>
      </p:pic>
    </p:spTree>
    <p:extLst>
      <p:ext uri="{BB962C8B-B14F-4D97-AF65-F5344CB8AC3E}">
        <p14:creationId xmlns:p14="http://schemas.microsoft.com/office/powerpoint/2010/main" val="2867069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09600" y="287192"/>
            <a:ext cx="17221200" cy="9580648"/>
            <a:chOff x="609600" y="287192"/>
            <a:chExt cx="17221200" cy="9580648"/>
          </a:xfrm>
        </p:grpSpPr>
        <p:sp>
          <p:nvSpPr>
            <p:cNvPr id="2" name="Rounded Rectangle 1"/>
            <p:cNvSpPr/>
            <p:nvPr/>
          </p:nvSpPr>
          <p:spPr>
            <a:xfrm>
              <a:off x="609600" y="287192"/>
              <a:ext cx="17221200" cy="9580647"/>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14400" y="419100"/>
              <a:ext cx="16611600" cy="9448740"/>
            </a:xfrm>
            <a:prstGeom prst="rect">
              <a:avLst/>
            </a:prstGeom>
          </p:spPr>
          <p:txBody>
            <a:bodyPr wrap="square">
              <a:spAutoFit/>
            </a:bodyPr>
            <a:lstStyle/>
            <a:p>
              <a:pPr algn="ctr"/>
              <a:r>
                <a:rPr lang="vi-VN" sz="3600" b="1" dirty="0">
                  <a:solidFill>
                    <a:schemeClr val="accent6">
                      <a:lumMod val="50000"/>
                    </a:schemeClr>
                  </a:solidFill>
                  <a:latin typeface="OpenSansBold"/>
                </a:rPr>
                <a:t>NHỮNG BỨC CHÂN DUNG</a:t>
              </a:r>
              <a:endParaRPr lang="vi-VN" sz="3600" dirty="0">
                <a:solidFill>
                  <a:schemeClr val="accent6">
                    <a:lumMod val="50000"/>
                  </a:schemeClr>
                </a:solidFill>
                <a:latin typeface="OpenSans"/>
              </a:endParaRPr>
            </a:p>
            <a:p>
              <a:pPr algn="just"/>
              <a:r>
                <a:rPr lang="en-US" sz="3200" dirty="0" smtClean="0">
                  <a:solidFill>
                    <a:srgbClr val="000000"/>
                  </a:solidFill>
                  <a:latin typeface="OpenSans"/>
                </a:rPr>
                <a:t>      </a:t>
              </a:r>
              <a:r>
                <a:rPr lang="vi-VN" sz="3200" dirty="0" smtClean="0">
                  <a:solidFill>
                    <a:srgbClr val="000000"/>
                  </a:solidFill>
                  <a:latin typeface="OpenSans"/>
                </a:rPr>
                <a:t>Màu </a:t>
              </a:r>
              <a:r>
                <a:rPr lang="vi-VN" sz="3200" dirty="0">
                  <a:solidFill>
                    <a:srgbClr val="000000"/>
                  </a:solidFill>
                  <a:latin typeface="OpenSans"/>
                </a:rPr>
                <a:t>Nước vẽ chân dung Bông Tuyết và Mắt Xanh. Hai bức chân dung thực sự là hai tác phẩm nghệ thuật, bởi người trong tranh được vẽ rất đẹp và rất giống người thật.</a:t>
              </a:r>
            </a:p>
            <a:p>
              <a:pPr algn="just"/>
              <a:r>
                <a:rPr lang="en-US" sz="3200" dirty="0" smtClean="0">
                  <a:solidFill>
                    <a:srgbClr val="000000"/>
                  </a:solidFill>
                  <a:latin typeface="OpenSans"/>
                </a:rPr>
                <a:t>      </a:t>
              </a:r>
              <a:r>
                <a:rPr lang="vi-VN" sz="3200" dirty="0" smtClean="0">
                  <a:solidFill>
                    <a:srgbClr val="000000"/>
                  </a:solidFill>
                  <a:latin typeface="OpenSans"/>
                </a:rPr>
                <a:t>Hoa </a:t>
              </a:r>
              <a:r>
                <a:rPr lang="vi-VN" sz="3200" dirty="0">
                  <a:solidFill>
                    <a:srgbClr val="000000"/>
                  </a:solidFill>
                  <a:latin typeface="OpenSans"/>
                </a:rPr>
                <a:t>Nhỏ cũng đến gặp Màu Nước đề nghị cậu vẽ chân dung cho mình. Khi Màu Nước chuẩn bị vẽ, cô bé nói:</a:t>
              </a:r>
            </a:p>
            <a:p>
              <a:pPr algn="just"/>
              <a:r>
                <a:rPr lang="en-US" sz="3200" dirty="0" smtClean="0">
                  <a:solidFill>
                    <a:srgbClr val="000000"/>
                  </a:solidFill>
                  <a:latin typeface="OpenSans"/>
                </a:rPr>
                <a:t>      </a:t>
              </a:r>
              <a:r>
                <a:rPr lang="vi-VN" sz="3200" dirty="0" smtClean="0">
                  <a:solidFill>
                    <a:srgbClr val="000000"/>
                  </a:solidFill>
                  <a:latin typeface="OpenSans"/>
                </a:rPr>
                <a:t>- </a:t>
              </a:r>
              <a:r>
                <a:rPr lang="vi-VN" sz="3200" dirty="0">
                  <a:solidFill>
                    <a:srgbClr val="000000"/>
                  </a:solidFill>
                  <a:latin typeface="OpenSans"/>
                </a:rPr>
                <a:t>Bạn nhớ vẽ mắt tôi to hơn nhé!</a:t>
              </a:r>
            </a:p>
            <a:p>
              <a:pPr algn="just"/>
              <a:r>
                <a:rPr lang="en-US" sz="3200" dirty="0" smtClean="0">
                  <a:solidFill>
                    <a:srgbClr val="000000"/>
                  </a:solidFill>
                  <a:latin typeface="OpenSans"/>
                </a:rPr>
                <a:t>      </a:t>
              </a:r>
              <a:r>
                <a:rPr lang="vi-VN" sz="3200" dirty="0" smtClean="0">
                  <a:solidFill>
                    <a:srgbClr val="000000"/>
                  </a:solidFill>
                  <a:latin typeface="OpenSans"/>
                </a:rPr>
                <a:t>- </a:t>
              </a:r>
              <a:r>
                <a:rPr lang="vi-VN" sz="3200" dirty="0">
                  <a:solidFill>
                    <a:srgbClr val="000000"/>
                  </a:solidFill>
                  <a:latin typeface="OpenSans"/>
                </a:rPr>
                <a:t>Mắt bạn đã to lắm rồi.</a:t>
              </a:r>
            </a:p>
            <a:p>
              <a:pPr algn="just"/>
              <a:r>
                <a:rPr lang="en-US" sz="3200" dirty="0" smtClean="0">
                  <a:solidFill>
                    <a:srgbClr val="000000"/>
                  </a:solidFill>
                  <a:latin typeface="OpenSans"/>
                </a:rPr>
                <a:t>      </a:t>
              </a:r>
              <a:r>
                <a:rPr lang="vi-VN" sz="3200" dirty="0" smtClean="0">
                  <a:solidFill>
                    <a:srgbClr val="000000"/>
                  </a:solidFill>
                  <a:latin typeface="OpenSans"/>
                </a:rPr>
                <a:t>- </a:t>
              </a:r>
              <a:r>
                <a:rPr lang="vi-VN" sz="3200" dirty="0">
                  <a:solidFill>
                    <a:srgbClr val="000000"/>
                  </a:solidFill>
                  <a:latin typeface="OpenSans"/>
                </a:rPr>
                <a:t>Chỉ chút xíu nữa thôi mà! Tôi muốn mắt to hơn, lông mi dài hơn và miệng nhỏ hơn.</a:t>
              </a:r>
            </a:p>
            <a:p>
              <a:pPr algn="just"/>
              <a:r>
                <a:rPr lang="en-US" sz="3200" dirty="0" smtClean="0">
                  <a:solidFill>
                    <a:srgbClr val="000000"/>
                  </a:solidFill>
                  <a:latin typeface="OpenSans"/>
                </a:rPr>
                <a:t>      </a:t>
              </a:r>
              <a:r>
                <a:rPr lang="vi-VN" sz="3200" dirty="0" smtClean="0">
                  <a:solidFill>
                    <a:srgbClr val="000000"/>
                  </a:solidFill>
                  <a:latin typeface="OpenSans"/>
                </a:rPr>
                <a:t>Hoa </a:t>
              </a:r>
              <a:r>
                <a:rPr lang="vi-VN" sz="3200" dirty="0">
                  <a:solidFill>
                    <a:srgbClr val="000000"/>
                  </a:solidFill>
                  <a:latin typeface="OpenSans"/>
                </a:rPr>
                <a:t>Nhỏ thuyết phục tới khi Màu Nước đồng ý:</a:t>
              </a:r>
            </a:p>
            <a:p>
              <a:pPr algn="just"/>
              <a:r>
                <a:rPr lang="en-US" sz="3200" dirty="0" smtClean="0">
                  <a:solidFill>
                    <a:srgbClr val="000000"/>
                  </a:solidFill>
                  <a:latin typeface="OpenSans"/>
                </a:rPr>
                <a:t>      </a:t>
              </a:r>
              <a:r>
                <a:rPr lang="vi-VN" sz="3200" dirty="0" smtClean="0">
                  <a:solidFill>
                    <a:srgbClr val="000000"/>
                  </a:solidFill>
                  <a:latin typeface="OpenSans"/>
                </a:rPr>
                <a:t>- </a:t>
              </a:r>
              <a:r>
                <a:rPr lang="vi-VN" sz="3200" dirty="0">
                  <a:solidFill>
                    <a:srgbClr val="000000"/>
                  </a:solidFill>
                  <a:latin typeface="OpenSans"/>
                </a:rPr>
                <a:t>Thôi được.</a:t>
              </a:r>
            </a:p>
            <a:p>
              <a:pPr algn="just"/>
              <a:r>
                <a:rPr lang="en-US" sz="3200" dirty="0" smtClean="0">
                  <a:solidFill>
                    <a:srgbClr val="000000"/>
                  </a:solidFill>
                  <a:latin typeface="OpenSans"/>
                </a:rPr>
                <a:t>      </a:t>
              </a:r>
              <a:r>
                <a:rPr lang="vi-VN" sz="3200" dirty="0" smtClean="0">
                  <a:solidFill>
                    <a:srgbClr val="000000"/>
                  </a:solidFill>
                  <a:latin typeface="OpenSans"/>
                </a:rPr>
                <a:t>Màu </a:t>
              </a:r>
              <a:r>
                <a:rPr lang="vi-VN" sz="3200" dirty="0">
                  <a:solidFill>
                    <a:srgbClr val="000000"/>
                  </a:solidFill>
                  <a:latin typeface="OpenSans"/>
                </a:rPr>
                <a:t>Nước bắt đầu vẽ. Hoa Nhỏ liên tục đứng dậy xem và nài nỉ:</a:t>
              </a:r>
            </a:p>
            <a:p>
              <a:pPr algn="just"/>
              <a:r>
                <a:rPr lang="en-US" sz="3200" dirty="0" smtClean="0">
                  <a:solidFill>
                    <a:srgbClr val="000000"/>
                  </a:solidFill>
                  <a:latin typeface="OpenSans"/>
                </a:rPr>
                <a:t>      </a:t>
              </a:r>
              <a:r>
                <a:rPr lang="vi-VN" sz="3200" dirty="0" smtClean="0">
                  <a:solidFill>
                    <a:srgbClr val="000000"/>
                  </a:solidFill>
                  <a:latin typeface="OpenSans"/>
                </a:rPr>
                <a:t>- </a:t>
              </a:r>
              <a:r>
                <a:rPr lang="vi-VN" sz="3200" dirty="0">
                  <a:solidFill>
                    <a:srgbClr val="000000"/>
                  </a:solidFill>
                  <a:latin typeface="OpenSans"/>
                </a:rPr>
                <a:t>Bạn vẽ mắt tôi to thêm nữa! Kéo dài lông mi ra...</a:t>
              </a:r>
            </a:p>
            <a:p>
              <a:pPr algn="just"/>
              <a:r>
                <a:rPr lang="en-US" sz="3200" dirty="0" smtClean="0">
                  <a:solidFill>
                    <a:srgbClr val="000000"/>
                  </a:solidFill>
                  <a:latin typeface="OpenSans"/>
                </a:rPr>
                <a:t>      </a:t>
              </a:r>
              <a:r>
                <a:rPr lang="vi-VN" sz="3200" dirty="0" smtClean="0">
                  <a:solidFill>
                    <a:srgbClr val="000000"/>
                  </a:solidFill>
                  <a:latin typeface="OpenSans"/>
                </a:rPr>
                <a:t>Cuối </a:t>
              </a:r>
              <a:r>
                <a:rPr lang="vi-VN" sz="3200" dirty="0">
                  <a:solidFill>
                    <a:srgbClr val="000000"/>
                  </a:solidFill>
                  <a:latin typeface="OpenSans"/>
                </a:rPr>
                <a:t>cùng, Hoa Nhỏ trong tranh có cặp mắt rất to, lông mi rất dài và cái miệng rất nhỏ. Bức chân dung chỉ hao hao giống cô bé thôi nhưng Hoa Nhỏ rất thích.</a:t>
              </a:r>
            </a:p>
            <a:p>
              <a:pPr algn="just"/>
              <a:r>
                <a:rPr lang="en-US" sz="3200" dirty="0" smtClean="0">
                  <a:solidFill>
                    <a:srgbClr val="000000"/>
                  </a:solidFill>
                  <a:latin typeface="OpenSans"/>
                </a:rPr>
                <a:t>      </a:t>
              </a:r>
              <a:r>
                <a:rPr lang="vi-VN" sz="3200" dirty="0" smtClean="0">
                  <a:solidFill>
                    <a:srgbClr val="000000"/>
                  </a:solidFill>
                  <a:latin typeface="OpenSans"/>
                </a:rPr>
                <a:t>Từ </a:t>
              </a:r>
              <a:r>
                <a:rPr lang="vi-VN" sz="3200" dirty="0">
                  <a:solidFill>
                    <a:srgbClr val="000000"/>
                  </a:solidFill>
                  <a:latin typeface="OpenSans"/>
                </a:rPr>
                <a:t>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r"/>
              <a:r>
                <a:rPr lang="en-US" sz="3200" dirty="0" smtClean="0">
                  <a:solidFill>
                    <a:srgbClr val="000000"/>
                  </a:solidFill>
                  <a:latin typeface="OpenSans"/>
                </a:rPr>
                <a:t>      </a:t>
              </a:r>
              <a:r>
                <a:rPr lang="vi-VN" sz="3200" dirty="0" smtClean="0">
                  <a:solidFill>
                    <a:srgbClr val="000000"/>
                  </a:solidFill>
                  <a:latin typeface="OpenSans"/>
                </a:rPr>
                <a:t>(</a:t>
              </a:r>
              <a:r>
                <a:rPr lang="vi-VN" sz="3200" dirty="0">
                  <a:solidFill>
                    <a:srgbClr val="000000"/>
                  </a:solidFill>
                  <a:latin typeface="OpenSans"/>
                </a:rPr>
                <a:t>Theo Ni-cô-lai Nô-xốp)</a:t>
              </a:r>
              <a:endParaRPr lang="vi-VN" sz="3200" b="0" i="0" dirty="0">
                <a:solidFill>
                  <a:srgbClr val="000000"/>
                </a:solidFill>
                <a:effectLst/>
                <a:latin typeface="OpenSans"/>
              </a:endParaRPr>
            </a:p>
          </p:txBody>
        </p:sp>
      </p:grpSp>
    </p:spTree>
    <p:extLst>
      <p:ext uri="{BB962C8B-B14F-4D97-AF65-F5344CB8AC3E}">
        <p14:creationId xmlns:p14="http://schemas.microsoft.com/office/powerpoint/2010/main" val="640653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4">
            <a:extLst>
              <a:ext uri="{28A0092B-C50C-407E-A947-70E740481C1C}">
                <a14:useLocalDpi xmlns:a14="http://schemas.microsoft.com/office/drawing/2010/main" val="0"/>
              </a:ext>
            </a:extLst>
          </a:blip>
          <a:srcRect l="21456" r="20158"/>
          <a:stretch/>
        </p:blipFill>
        <p:spPr>
          <a:xfrm>
            <a:off x="1699670" y="1069529"/>
            <a:ext cx="14101319" cy="8045534"/>
          </a:xfrm>
          <a:prstGeom prst="rect">
            <a:avLst/>
          </a:prstGeom>
        </p:spPr>
      </p:pic>
      <p:pic>
        <p:nvPicPr>
          <p:cNvPr id="10" name="图片 9">
            <a:extLst>
              <a:ext uri="{FF2B5EF4-FFF2-40B4-BE49-F238E27FC236}">
                <a16:creationId xmlns:a16="http://schemas.microsoft.com/office/drawing/2014/main" id="{EFC4F1CD-48B6-4BC4-A41F-3D9808E95AA0}"/>
              </a:ext>
            </a:extLst>
          </p:cNvPr>
          <p:cNvPicPr>
            <a:picLocks noChangeAspect="1"/>
          </p:cNvPicPr>
          <p:nvPr/>
        </p:nvPicPr>
        <p:blipFill rotWithShape="1">
          <a:blip r:embed="rId5">
            <a:extLst>
              <a:ext uri="{28A0092B-C50C-407E-A947-70E740481C1C}">
                <a14:useLocalDpi xmlns:a14="http://schemas.microsoft.com/office/drawing/2010/main" val="0"/>
              </a:ext>
            </a:extLst>
          </a:blip>
          <a:srcRect l="23829" t="8955" r="21867" b="17316"/>
          <a:stretch/>
        </p:blipFill>
        <p:spPr>
          <a:xfrm>
            <a:off x="2438400" y="1960676"/>
            <a:ext cx="12902661" cy="5873940"/>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6">
            <a:extLst>
              <a:ext uri="{28A0092B-C50C-407E-A947-70E740481C1C}">
                <a14:useLocalDpi xmlns:a14="http://schemas.microsoft.com/office/drawing/2010/main" val="0"/>
              </a:ext>
            </a:extLst>
          </a:blip>
          <a:srcRect t="32535" r="72373"/>
          <a:stretch/>
        </p:blipFill>
        <p:spPr>
          <a:xfrm>
            <a:off x="1" y="5382230"/>
            <a:ext cx="6979406" cy="4904772"/>
          </a:xfrm>
          <a:prstGeom prst="rect">
            <a:avLst/>
          </a:prstGeom>
        </p:spPr>
      </p:pic>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6">
            <a:extLst>
              <a:ext uri="{28A0092B-C50C-407E-A947-70E740481C1C}">
                <a14:useLocalDpi xmlns:a14="http://schemas.microsoft.com/office/drawing/2010/main" val="0"/>
              </a:ext>
            </a:extLst>
          </a:blip>
          <a:srcRect l="71111" t="-224" r="-376" b="-238"/>
          <a:stretch/>
        </p:blipFill>
        <p:spPr>
          <a:xfrm>
            <a:off x="11308598" y="2962349"/>
            <a:ext cx="7393329" cy="7303626"/>
          </a:xfrm>
          <a:prstGeom prst="rect">
            <a:avLst/>
          </a:prstGeom>
        </p:spPr>
      </p:pic>
      <p:pic>
        <p:nvPicPr>
          <p:cNvPr id="7" name="5cd521b77f594">
            <a:hlinkClick r:id="" action="ppaction://media"/>
            <a:extLst>
              <a:ext uri="{FF2B5EF4-FFF2-40B4-BE49-F238E27FC236}">
                <a16:creationId xmlns:a16="http://schemas.microsoft.com/office/drawing/2014/main" id="{D72AD0F8-C92B-48F5-98D2-68682CBFDB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51773" y="1056508"/>
            <a:ext cx="731045" cy="731045"/>
          </a:xfrm>
          <a:prstGeom prst="rect">
            <a:avLst/>
          </a:prstGeom>
        </p:spPr>
      </p:pic>
      <p:pic>
        <p:nvPicPr>
          <p:cNvPr id="2" name="Picture 1"/>
          <p:cNvPicPr>
            <a:picLocks noChangeAspect="1"/>
          </p:cNvPicPr>
          <p:nvPr/>
        </p:nvPicPr>
        <p:blipFill>
          <a:blip r:embed="rId8"/>
          <a:stretch>
            <a:fillRect/>
          </a:stretch>
        </p:blipFill>
        <p:spPr>
          <a:xfrm>
            <a:off x="4131389" y="2705100"/>
            <a:ext cx="9516681" cy="2987299"/>
          </a:xfrm>
          <a:prstGeom prst="rect">
            <a:avLst/>
          </a:prstGeom>
        </p:spPr>
      </p:pic>
    </p:spTree>
    <p:extLst>
      <p:ext uri="{BB962C8B-B14F-4D97-AF65-F5344CB8AC3E}">
        <p14:creationId xmlns:p14="http://schemas.microsoft.com/office/powerpoint/2010/main" val="1400998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D7407A-197C-4F24-BC36-C18BF60B8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1699670" y="1069529"/>
            <a:ext cx="14101319" cy="8045534"/>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4">
            <a:extLst>
              <a:ext uri="{28A0092B-C50C-407E-A947-70E740481C1C}">
                <a14:useLocalDpi xmlns:a14="http://schemas.microsoft.com/office/drawing/2010/main" val="0"/>
              </a:ext>
            </a:extLst>
          </a:blip>
          <a:srcRect t="32535" r="72373"/>
          <a:stretch/>
        </p:blipFill>
        <p:spPr>
          <a:xfrm>
            <a:off x="1" y="5382230"/>
            <a:ext cx="6979406" cy="4904772"/>
          </a:xfrm>
          <a:prstGeom prst="rect">
            <a:avLst/>
          </a:prstGeom>
        </p:spPr>
      </p:pic>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4">
            <a:extLst>
              <a:ext uri="{28A0092B-C50C-407E-A947-70E740481C1C}">
                <a14:useLocalDpi xmlns:a14="http://schemas.microsoft.com/office/drawing/2010/main" val="0"/>
              </a:ext>
            </a:extLst>
          </a:blip>
          <a:srcRect l="71111" t="-224" r="-376" b="-238"/>
          <a:stretch/>
        </p:blipFill>
        <p:spPr>
          <a:xfrm>
            <a:off x="11308598" y="2962349"/>
            <a:ext cx="7393329" cy="7303626"/>
          </a:xfrm>
          <a:prstGeom prst="rect">
            <a:avLst/>
          </a:prstGeom>
        </p:spPr>
      </p:pic>
      <p:sp>
        <p:nvSpPr>
          <p:cNvPr id="11" name="îślïḓê">
            <a:extLst>
              <a:ext uri="{FF2B5EF4-FFF2-40B4-BE49-F238E27FC236}">
                <a16:creationId xmlns:a16="http://schemas.microsoft.com/office/drawing/2014/main" id="{457E4182-81B9-488F-ACFA-50974B1B9894}"/>
              </a:ext>
            </a:extLst>
          </p:cNvPr>
          <p:cNvSpPr/>
          <p:nvPr/>
        </p:nvSpPr>
        <p:spPr>
          <a:xfrm>
            <a:off x="4724400" y="4498669"/>
            <a:ext cx="16230600" cy="1455898"/>
          </a:xfrm>
          <a:prstGeom prst="rect">
            <a:avLst/>
          </a:prstGeom>
          <a:noFill/>
          <a:ln w="76200">
            <a:no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742950" indent="-742950" algn="just" defTabSz="1371600">
              <a:buFont typeface="Arial" panose="020B0604020202020204" pitchFamily="34" charset="0"/>
              <a:buChar char="•"/>
            </a:pPr>
            <a:r>
              <a:rPr lang="en-US" altLang="zh-CN" sz="6600" dirty="0" err="1" smtClean="0">
                <a:solidFill>
                  <a:schemeClr val="bg1"/>
                </a:solidFill>
                <a:latin typeface="Cambria" panose="02040503050406030204" pitchFamily="18" charset="0"/>
                <a:ea typeface="仓耳玄三M W05" panose="02020400000000000000" pitchFamily="18" charset="-122"/>
              </a:rPr>
              <a:t>Luyện</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đọc</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lại</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bài</a:t>
            </a:r>
            <a:endParaRPr lang="en-US" altLang="zh-CN" sz="6600" dirty="0" smtClean="0">
              <a:solidFill>
                <a:schemeClr val="bg1"/>
              </a:solidFill>
              <a:latin typeface="Cambria" panose="02040503050406030204" pitchFamily="18" charset="0"/>
              <a:ea typeface="仓耳玄三M W05" panose="02020400000000000000" pitchFamily="18" charset="-122"/>
            </a:endParaRPr>
          </a:p>
          <a:p>
            <a:pPr marL="742950" indent="-742950" algn="just" defTabSz="1371600">
              <a:buFont typeface="Arial" panose="020B0604020202020204" pitchFamily="34" charset="0"/>
              <a:buChar char="•"/>
            </a:pPr>
            <a:r>
              <a:rPr lang="en-US" altLang="zh-CN" sz="6600" dirty="0" err="1" smtClean="0">
                <a:solidFill>
                  <a:schemeClr val="bg1"/>
                </a:solidFill>
                <a:latin typeface="Cambria" panose="02040503050406030204" pitchFamily="18" charset="0"/>
                <a:ea typeface="仓耳玄三M W05" panose="02020400000000000000" pitchFamily="18" charset="-122"/>
              </a:rPr>
              <a:t>Chuẩn</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bị</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bài</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sau</a:t>
            </a:r>
            <a:endParaRPr lang="zh-CN" altLang="en-US" sz="6600" dirty="0">
              <a:solidFill>
                <a:schemeClr val="bg1"/>
              </a:solidFill>
              <a:latin typeface="Cambria" panose="02040503050406030204" pitchFamily="18" charset="0"/>
              <a:ea typeface="仓耳玄三M W05" panose="02020400000000000000" pitchFamily="18" charset="-122"/>
            </a:endParaRPr>
          </a:p>
        </p:txBody>
      </p:sp>
      <p:pic>
        <p:nvPicPr>
          <p:cNvPr id="4" name="Picture 3"/>
          <p:cNvPicPr>
            <a:picLocks noChangeAspect="1"/>
          </p:cNvPicPr>
          <p:nvPr/>
        </p:nvPicPr>
        <p:blipFill>
          <a:blip r:embed="rId5"/>
          <a:stretch>
            <a:fillRect/>
          </a:stretch>
        </p:blipFill>
        <p:spPr>
          <a:xfrm>
            <a:off x="5105400" y="2058220"/>
            <a:ext cx="6840305" cy="2981202"/>
          </a:xfrm>
          <a:prstGeom prst="rect">
            <a:avLst/>
          </a:prstGeom>
        </p:spPr>
      </p:pic>
    </p:spTree>
    <p:extLst>
      <p:ext uri="{BB962C8B-B14F-4D97-AF65-F5344CB8AC3E}">
        <p14:creationId xmlns:p14="http://schemas.microsoft.com/office/powerpoint/2010/main" val="517990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596"/>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601200" y="-363930"/>
            <a:ext cx="9005250" cy="9005250"/>
          </a:xfrm>
          <a:prstGeom prst="rect">
            <a:avLst/>
          </a:prstGeom>
        </p:spPr>
      </p:pic>
      <p:pic>
        <p:nvPicPr>
          <p:cNvPr id="35" name="图片 72">
            <a:extLst>
              <a:ext uri="{FF2B5EF4-FFF2-40B4-BE49-F238E27FC236}">
                <a16:creationId xmlns:a16="http://schemas.microsoft.com/office/drawing/2014/main" id="{478BFD0A-0312-4F5B-9E07-79B8E02D02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83" b="32666"/>
          <a:stretch/>
        </p:blipFill>
        <p:spPr>
          <a:xfrm>
            <a:off x="11303802" y="6555441"/>
            <a:ext cx="5743280" cy="2983630"/>
          </a:xfrm>
          <a:prstGeom prst="rect">
            <a:avLst/>
          </a:prstGeom>
        </p:spPr>
      </p:pic>
      <p:pic>
        <p:nvPicPr>
          <p:cNvPr id="34" name="图片 38">
            <a:extLst>
              <a:ext uri="{FF2B5EF4-FFF2-40B4-BE49-F238E27FC236}">
                <a16:creationId xmlns:a16="http://schemas.microsoft.com/office/drawing/2014/main" id="{D4DF8848-3FBF-44FA-A5DC-91E1DA9736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844"/>
          <a:stretch/>
        </p:blipFill>
        <p:spPr>
          <a:xfrm>
            <a:off x="-141699" y="7812483"/>
            <a:ext cx="5303519" cy="2500894"/>
          </a:xfrm>
          <a:prstGeom prst="rect">
            <a:avLst/>
          </a:prstGeom>
        </p:spPr>
      </p:pic>
      <p:sp>
        <p:nvSpPr>
          <p:cNvPr id="12" name="Freeform 12"/>
          <p:cNvSpPr/>
          <p:nvPr/>
        </p:nvSpPr>
        <p:spPr>
          <a:xfrm flipH="1">
            <a:off x="-704403" y="1802924"/>
            <a:ext cx="4243548" cy="7698047"/>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6"/>
            <a:stretch>
              <a:fillRect/>
            </a:stretch>
          </a:blipFill>
        </p:spPr>
      </p:sp>
      <p:sp>
        <p:nvSpPr>
          <p:cNvPr id="17" name="Freeform 17"/>
          <p:cNvSpPr/>
          <p:nvPr/>
        </p:nvSpPr>
        <p:spPr>
          <a:xfrm flipH="1">
            <a:off x="14440423" y="5903667"/>
            <a:ext cx="2844556" cy="414072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7"/>
            <a:stretch>
              <a:fillRect/>
            </a:stretch>
          </a:blipFill>
        </p:spPr>
      </p:sp>
      <p:sp>
        <p:nvSpPr>
          <p:cNvPr id="30" name="Freeform 16"/>
          <p:cNvSpPr/>
          <p:nvPr/>
        </p:nvSpPr>
        <p:spPr>
          <a:xfrm rot="20699155">
            <a:off x="390721" y="7694695"/>
            <a:ext cx="4738836" cy="2725758"/>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8"/>
            <a:stretch>
              <a:fillRect/>
            </a:stretch>
          </a:blipFill>
        </p:spPr>
      </p:sp>
      <p:pic>
        <p:nvPicPr>
          <p:cNvPr id="36" name="图片 35">
            <a:extLst>
              <a:ext uri="{FF2B5EF4-FFF2-40B4-BE49-F238E27FC236}">
                <a16:creationId xmlns:a16="http://schemas.microsoft.com/office/drawing/2014/main" id="{1C5D7643-AA5C-4E70-A378-D6EFD9D2F7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30900" y="6614899"/>
            <a:ext cx="2952276" cy="3745173"/>
          </a:xfrm>
          <a:prstGeom prst="rect">
            <a:avLst/>
          </a:prstGeom>
        </p:spPr>
      </p:pic>
      <p:pic>
        <p:nvPicPr>
          <p:cNvPr id="4" name="Picture 3"/>
          <p:cNvPicPr>
            <a:picLocks noChangeAspect="1"/>
          </p:cNvPicPr>
          <p:nvPr/>
        </p:nvPicPr>
        <p:blipFill>
          <a:blip r:embed="rId10"/>
          <a:stretch>
            <a:fillRect/>
          </a:stretch>
        </p:blipFill>
        <p:spPr>
          <a:xfrm>
            <a:off x="3704641" y="2324100"/>
            <a:ext cx="9224047" cy="5200339"/>
          </a:xfrm>
          <a:prstGeom prst="rect">
            <a:avLst/>
          </a:prstGeom>
        </p:spPr>
      </p:pic>
    </p:spTree>
    <p:extLst>
      <p:ext uri="{BB962C8B-B14F-4D97-AF65-F5344CB8AC3E}">
        <p14:creationId xmlns:p14="http://schemas.microsoft.com/office/powerpoint/2010/main" val="3680702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10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776" l="3393" r="32143">
                        <a14:foregroundMark x1="21429" y1="69388" x2="21429" y2="69388"/>
                        <a14:foregroundMark x1="23393" y1="66939" x2="24107" y2="67347"/>
                        <a14:foregroundMark x1="27143" y1="55510" x2="27143" y2="55510"/>
                      </a14:backgroundRemoval>
                    </a14:imgEffect>
                  </a14:imgLayer>
                </a14:imgProps>
              </a:ext>
            </a:extLst>
          </a:blip>
          <a:srcRect r="65932" b="20482"/>
          <a:stretch/>
        </p:blipFill>
        <p:spPr>
          <a:xfrm>
            <a:off x="895058" y="334991"/>
            <a:ext cx="4135169" cy="4222669"/>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32245" b="100000" l="25179" r="50893">
                        <a14:foregroundMark x1="44107" y1="58367" x2="44107" y2="53061"/>
                        <a14:foregroundMark x1="37500" y1="80408" x2="37143" y2="91837"/>
                        <a14:foregroundMark x1="43571" y1="79592" x2="44821" y2="80816"/>
                        <a14:foregroundMark x1="33571" y1="79184" x2="36964" y2="80408"/>
                        <a14:foregroundMark x1="43036" y1="77143" x2="44643" y2="72653"/>
                        <a14:foregroundMark x1="43929" y1="65714" x2="43929" y2="66531"/>
                        <a14:foregroundMark x1="37679" y1="56735" x2="38214" y2="58367"/>
                        <a14:foregroundMark x1="33929" y1="93469" x2="35536" y2="95918"/>
                        <a14:foregroundMark x1="39821" y1="95918" x2="44107" y2="92653"/>
                        <a14:foregroundMark x1="45536" y1="91837" x2="48571" y2="93469"/>
                        <a14:foregroundMark x1="49643" y1="93469" x2="49643" y2="93469"/>
                      </a14:backgroundRemoval>
                    </a14:imgEffect>
                  </a14:imgLayer>
                </a14:imgProps>
              </a:ext>
            </a:extLst>
          </a:blip>
          <a:srcRect l="26352" t="24761" r="47973"/>
          <a:stretch/>
        </p:blipFill>
        <p:spPr>
          <a:xfrm>
            <a:off x="5400433" y="552100"/>
            <a:ext cx="3352800" cy="4298409"/>
          </a:xfrm>
          <a:prstGeom prst="rect">
            <a:avLst/>
          </a:prstGeom>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4">
                    <a14:imgEffect>
                      <a14:backgroundRemoval t="0" b="89796" l="10000" r="90000">
                        <a14:foregroundMark x1="51786" y1="8980" x2="51964" y2="55102"/>
                        <a14:foregroundMark x1="50179" y1="13878" x2="48393" y2="29796"/>
                        <a14:foregroundMark x1="55536" y1="21224" x2="55536" y2="21224"/>
                        <a14:foregroundMark x1="55714" y1="18367" x2="55714" y2="18367"/>
                        <a14:foregroundMark x1="56786" y1="57551" x2="62679" y2="55510"/>
                        <a14:foregroundMark x1="47679" y1="17143" x2="47679" y2="17143"/>
                        <a14:foregroundMark x1="53036" y1="61224" x2="68214" y2="59592"/>
                        <a14:foregroundMark x1="51964" y1="60000" x2="52321" y2="60408"/>
                        <a14:foregroundMark x1="49643" y1="55510" x2="49643" y2="55510"/>
                        <a14:backgroundMark x1="61071" y1="60816" x2="61071" y2="60816"/>
                        <a14:backgroundMark x1="60357" y1="61224" x2="60357" y2="61224"/>
                        <a14:backgroundMark x1="59821" y1="60816" x2="59821" y2="60816"/>
                        <a14:backgroundMark x1="54821" y1="62449" x2="67500" y2="59592"/>
                        <a14:backgroundMark x1="53929" y1="51020" x2="52143" y2="57551"/>
                      </a14:backgroundRemoval>
                    </a14:imgEffect>
                  </a14:imgLayer>
                </a14:imgProps>
              </a:ext>
            </a:extLst>
          </a:blip>
          <a:srcRect l="36971" t="-2530" r="26058" b="33048"/>
          <a:stretch/>
        </p:blipFill>
        <p:spPr>
          <a:xfrm>
            <a:off x="8732866" y="61861"/>
            <a:ext cx="5124648" cy="4213598"/>
          </a:xfrm>
          <a:prstGeom prst="rect">
            <a:avLst/>
          </a:prstGeom>
        </p:spPr>
      </p:pic>
      <p:pic>
        <p:nvPicPr>
          <p:cNvPr id="28" name="Picture 27"/>
          <p:cNvPicPr>
            <a:picLocks noChangeAspect="1"/>
          </p:cNvPicPr>
          <p:nvPr/>
        </p:nvPicPr>
        <p:blipFill rotWithShape="1">
          <a:blip r:embed="rId7">
            <a:extLst>
              <a:ext uri="{BEBA8EAE-BF5A-486C-A8C5-ECC9F3942E4B}">
                <a14:imgProps xmlns:a14="http://schemas.microsoft.com/office/drawing/2010/main">
                  <a14:imgLayer r:embed="rId4">
                    <a14:imgEffect>
                      <a14:backgroundRemoval t="17959" b="100000" l="57500" r="95893">
                        <a14:foregroundMark x1="82143" y1="35510" x2="78929" y2="42857"/>
                        <a14:foregroundMark x1="70714" y1="86939" x2="85179" y2="86531"/>
                        <a14:foregroundMark x1="83571" y1="75510" x2="83571" y2="75510"/>
                      </a14:backgroundRemoval>
                    </a14:imgEffect>
                  </a14:imgLayer>
                </a14:imgProps>
              </a:ext>
            </a:extLst>
          </a:blip>
          <a:srcRect l="62440" t="9389"/>
          <a:stretch/>
        </p:blipFill>
        <p:spPr>
          <a:xfrm>
            <a:off x="13868400" y="334991"/>
            <a:ext cx="4093213" cy="4320125"/>
          </a:xfrm>
          <a:prstGeom prst="rect">
            <a:avLst/>
          </a:prstGeom>
        </p:spPr>
      </p:pic>
      <p:sp>
        <p:nvSpPr>
          <p:cNvPr id="29" name="iṧļïdê">
            <a:extLst>
              <a:ext uri="{FF2B5EF4-FFF2-40B4-BE49-F238E27FC236}">
                <a16:creationId xmlns:a16="http://schemas.microsoft.com/office/drawing/2014/main" id="{FCBCE448-A746-45FC-ABE2-27B64D489326}"/>
              </a:ext>
            </a:extLst>
          </p:cNvPr>
          <p:cNvSpPr txBox="1"/>
          <p:nvPr/>
        </p:nvSpPr>
        <p:spPr bwMode="auto">
          <a:xfrm>
            <a:off x="602189" y="5718172"/>
            <a:ext cx="3604639" cy="1330140"/>
          </a:xfrm>
          <a:prstGeom prst="rect">
            <a:avLst/>
          </a:prstGeom>
          <a:solidFill>
            <a:schemeClr val="bg1"/>
          </a:solidFill>
          <a:ln w="57150">
            <a:solidFill>
              <a:schemeClr val="tx1"/>
            </a:solidFill>
            <a:prstDash val="dash"/>
          </a:ln>
        </p:spPr>
        <p:txBody>
          <a:bodyPr wrap="square" lIns="137160" tIns="68580" rIns="137160" bIns="6858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1371600">
              <a:spcBef>
                <a:spcPct val="0"/>
              </a:spcBef>
            </a:pPr>
            <a:r>
              <a:rPr lang="en-US" altLang="zh-CN" sz="4800" b="1" dirty="0" err="1" smtClean="0">
                <a:solidFill>
                  <a:prstClr val="black"/>
                </a:solidFill>
                <a:latin typeface="Cambria" panose="02040503050406030204" pitchFamily="18" charset="0"/>
                <a:ea typeface="Cambria" panose="02040503050406030204" pitchFamily="18" charset="0"/>
              </a:rPr>
              <a:t>Hoa</a:t>
            </a:r>
            <a:r>
              <a:rPr lang="en-US" altLang="zh-CN" sz="4800" b="1" dirty="0" smtClean="0">
                <a:solidFill>
                  <a:prstClr val="black"/>
                </a:solidFill>
                <a:latin typeface="Cambria" panose="02040503050406030204" pitchFamily="18" charset="0"/>
                <a:ea typeface="Cambria" panose="02040503050406030204" pitchFamily="18" charset="0"/>
              </a:rPr>
              <a:t> </a:t>
            </a:r>
            <a:r>
              <a:rPr lang="en-US" altLang="zh-CN" sz="4800" b="1" dirty="0" err="1" smtClean="0">
                <a:solidFill>
                  <a:prstClr val="black"/>
                </a:solidFill>
                <a:latin typeface="Cambria" panose="02040503050406030204" pitchFamily="18" charset="0"/>
                <a:ea typeface="Cambria" panose="02040503050406030204" pitchFamily="18" charset="0"/>
              </a:rPr>
              <a:t>Nhỏ</a:t>
            </a:r>
            <a:endParaRPr lang="en-US" altLang="zh-CN" sz="4800" b="1" dirty="0">
              <a:solidFill>
                <a:prstClr val="black"/>
              </a:solidFill>
              <a:latin typeface="Cambria" panose="02040503050406030204" pitchFamily="18" charset="0"/>
              <a:ea typeface="Cambria" panose="02040503050406030204" pitchFamily="18" charset="0"/>
            </a:endParaRPr>
          </a:p>
        </p:txBody>
      </p:sp>
      <p:sp>
        <p:nvSpPr>
          <p:cNvPr id="30" name="iṧļïdê">
            <a:extLst>
              <a:ext uri="{FF2B5EF4-FFF2-40B4-BE49-F238E27FC236}">
                <a16:creationId xmlns:a16="http://schemas.microsoft.com/office/drawing/2014/main" id="{FCBCE448-A746-45FC-ABE2-27B64D489326}"/>
              </a:ext>
            </a:extLst>
          </p:cNvPr>
          <p:cNvSpPr txBox="1"/>
          <p:nvPr/>
        </p:nvSpPr>
        <p:spPr bwMode="auto">
          <a:xfrm>
            <a:off x="5504289" y="6010747"/>
            <a:ext cx="3604639" cy="1330140"/>
          </a:xfrm>
          <a:prstGeom prst="rect">
            <a:avLst/>
          </a:prstGeom>
          <a:solidFill>
            <a:schemeClr val="bg1"/>
          </a:solidFill>
          <a:ln w="57150">
            <a:solidFill>
              <a:schemeClr val="tx1"/>
            </a:solidFill>
            <a:prstDash val="dash"/>
          </a:ln>
        </p:spPr>
        <p:txBody>
          <a:bodyPr wrap="square" lIns="137160" tIns="68580" rIns="137160" bIns="6858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1371600">
              <a:spcBef>
                <a:spcPct val="0"/>
              </a:spcBef>
            </a:pPr>
            <a:r>
              <a:rPr lang="en-US" altLang="zh-CN" sz="4800" b="1" dirty="0" err="1" smtClean="0">
                <a:solidFill>
                  <a:prstClr val="black"/>
                </a:solidFill>
                <a:latin typeface="Cambria" panose="02040503050406030204" pitchFamily="18" charset="0"/>
                <a:ea typeface="Cambria" panose="02040503050406030204" pitchFamily="18" charset="0"/>
              </a:rPr>
              <a:t>Bông</a:t>
            </a:r>
            <a:r>
              <a:rPr lang="en-US" altLang="zh-CN" sz="4800" b="1" dirty="0" smtClean="0">
                <a:solidFill>
                  <a:prstClr val="black"/>
                </a:solidFill>
                <a:latin typeface="Cambria" panose="02040503050406030204" pitchFamily="18" charset="0"/>
                <a:ea typeface="Cambria" panose="02040503050406030204" pitchFamily="18" charset="0"/>
              </a:rPr>
              <a:t> </a:t>
            </a:r>
            <a:r>
              <a:rPr lang="en-US" altLang="zh-CN" sz="4800" b="1" dirty="0" err="1" smtClean="0">
                <a:solidFill>
                  <a:prstClr val="black"/>
                </a:solidFill>
                <a:latin typeface="Cambria" panose="02040503050406030204" pitchFamily="18" charset="0"/>
                <a:ea typeface="Cambria" panose="02040503050406030204" pitchFamily="18" charset="0"/>
              </a:rPr>
              <a:t>Tuyết</a:t>
            </a:r>
            <a:endParaRPr lang="en-US" altLang="zh-CN" sz="4800" b="1" dirty="0">
              <a:solidFill>
                <a:prstClr val="black"/>
              </a:solidFill>
              <a:latin typeface="Cambria" panose="02040503050406030204" pitchFamily="18" charset="0"/>
              <a:ea typeface="Cambria" panose="02040503050406030204" pitchFamily="18" charset="0"/>
            </a:endParaRPr>
          </a:p>
        </p:txBody>
      </p:sp>
      <p:sp>
        <p:nvSpPr>
          <p:cNvPr id="31" name="iṧļïdê">
            <a:extLst>
              <a:ext uri="{FF2B5EF4-FFF2-40B4-BE49-F238E27FC236}">
                <a16:creationId xmlns:a16="http://schemas.microsoft.com/office/drawing/2014/main" id="{FCBCE448-A746-45FC-ABE2-27B64D489326}"/>
              </a:ext>
            </a:extLst>
          </p:cNvPr>
          <p:cNvSpPr txBox="1"/>
          <p:nvPr/>
        </p:nvSpPr>
        <p:spPr bwMode="auto">
          <a:xfrm>
            <a:off x="10141603" y="6172402"/>
            <a:ext cx="3604639" cy="1330140"/>
          </a:xfrm>
          <a:prstGeom prst="rect">
            <a:avLst/>
          </a:prstGeom>
          <a:solidFill>
            <a:schemeClr val="bg1"/>
          </a:solidFill>
          <a:ln w="57150">
            <a:solidFill>
              <a:schemeClr val="tx1"/>
            </a:solidFill>
            <a:prstDash val="dash"/>
          </a:ln>
        </p:spPr>
        <p:txBody>
          <a:bodyPr wrap="square" lIns="137160" tIns="68580" rIns="137160" bIns="6858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1371600">
              <a:spcBef>
                <a:spcPct val="0"/>
              </a:spcBef>
            </a:pPr>
            <a:r>
              <a:rPr lang="en-US" altLang="zh-CN" sz="4800" b="1" dirty="0" err="1" smtClean="0">
                <a:solidFill>
                  <a:prstClr val="black"/>
                </a:solidFill>
                <a:latin typeface="Cambria" panose="02040503050406030204" pitchFamily="18" charset="0"/>
                <a:ea typeface="Cambria" panose="02040503050406030204" pitchFamily="18" charset="0"/>
              </a:rPr>
              <a:t>Màu</a:t>
            </a:r>
            <a:r>
              <a:rPr lang="en-US" altLang="zh-CN" sz="4800" b="1" dirty="0" smtClean="0">
                <a:solidFill>
                  <a:prstClr val="black"/>
                </a:solidFill>
                <a:latin typeface="Cambria" panose="02040503050406030204" pitchFamily="18" charset="0"/>
                <a:ea typeface="Cambria" panose="02040503050406030204" pitchFamily="18" charset="0"/>
              </a:rPr>
              <a:t> </a:t>
            </a:r>
            <a:r>
              <a:rPr lang="en-US" altLang="zh-CN" sz="4800" b="1" dirty="0" err="1" smtClean="0">
                <a:solidFill>
                  <a:prstClr val="black"/>
                </a:solidFill>
                <a:latin typeface="Cambria" panose="02040503050406030204" pitchFamily="18" charset="0"/>
                <a:ea typeface="Cambria" panose="02040503050406030204" pitchFamily="18" charset="0"/>
              </a:rPr>
              <a:t>Nước</a:t>
            </a:r>
            <a:endParaRPr lang="en-US" altLang="zh-CN" sz="4800" b="1" dirty="0">
              <a:solidFill>
                <a:prstClr val="black"/>
              </a:solidFill>
              <a:latin typeface="Cambria" panose="02040503050406030204" pitchFamily="18" charset="0"/>
              <a:ea typeface="Cambria" panose="02040503050406030204" pitchFamily="18" charset="0"/>
            </a:endParaRPr>
          </a:p>
        </p:txBody>
      </p:sp>
      <p:sp>
        <p:nvSpPr>
          <p:cNvPr id="32" name="iṧļïdê">
            <a:extLst>
              <a:ext uri="{FF2B5EF4-FFF2-40B4-BE49-F238E27FC236}">
                <a16:creationId xmlns:a16="http://schemas.microsoft.com/office/drawing/2014/main" id="{FCBCE448-A746-45FC-ABE2-27B64D489326}"/>
              </a:ext>
            </a:extLst>
          </p:cNvPr>
          <p:cNvSpPr txBox="1"/>
          <p:nvPr/>
        </p:nvSpPr>
        <p:spPr bwMode="auto">
          <a:xfrm>
            <a:off x="14387369" y="5276196"/>
            <a:ext cx="3604639" cy="1330140"/>
          </a:xfrm>
          <a:prstGeom prst="rect">
            <a:avLst/>
          </a:prstGeom>
          <a:solidFill>
            <a:schemeClr val="bg1"/>
          </a:solidFill>
          <a:ln w="57150">
            <a:solidFill>
              <a:schemeClr val="tx1"/>
            </a:solidFill>
            <a:prstDash val="dash"/>
          </a:ln>
        </p:spPr>
        <p:txBody>
          <a:bodyPr wrap="square" lIns="137160" tIns="68580" rIns="137160" bIns="6858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1371600">
              <a:spcBef>
                <a:spcPct val="0"/>
              </a:spcBef>
            </a:pPr>
            <a:r>
              <a:rPr lang="en-US" altLang="zh-CN" sz="4800" b="1" dirty="0" err="1" smtClean="0">
                <a:solidFill>
                  <a:prstClr val="black"/>
                </a:solidFill>
                <a:latin typeface="Cambria" panose="02040503050406030204" pitchFamily="18" charset="0"/>
                <a:ea typeface="Cambria" panose="02040503050406030204" pitchFamily="18" charset="0"/>
              </a:rPr>
              <a:t>Mắt</a:t>
            </a:r>
            <a:r>
              <a:rPr lang="en-US" altLang="zh-CN" sz="4800" b="1" dirty="0" smtClean="0">
                <a:solidFill>
                  <a:prstClr val="black"/>
                </a:solidFill>
                <a:latin typeface="Cambria" panose="02040503050406030204" pitchFamily="18" charset="0"/>
                <a:ea typeface="Cambria" panose="02040503050406030204" pitchFamily="18" charset="0"/>
              </a:rPr>
              <a:t> </a:t>
            </a:r>
            <a:r>
              <a:rPr lang="en-US" altLang="zh-CN" sz="4800" b="1" dirty="0" err="1" smtClean="0">
                <a:solidFill>
                  <a:prstClr val="black"/>
                </a:solidFill>
                <a:latin typeface="Cambria" panose="02040503050406030204" pitchFamily="18" charset="0"/>
                <a:ea typeface="Cambria" panose="02040503050406030204" pitchFamily="18" charset="0"/>
              </a:rPr>
              <a:t>Xanh</a:t>
            </a:r>
            <a:endParaRPr lang="en-US" altLang="zh-CN" sz="4800" b="1" dirty="0">
              <a:solidFill>
                <a:prstClr val="black"/>
              </a:solidFill>
              <a:latin typeface="Cambria" panose="02040503050406030204" pitchFamily="18" charset="0"/>
              <a:ea typeface="Cambria" panose="02040503050406030204" pitchFamily="18" charset="0"/>
            </a:endParaRPr>
          </a:p>
        </p:txBody>
      </p:sp>
      <p:cxnSp>
        <p:nvCxnSpPr>
          <p:cNvPr id="5" name="Straight Connector 4"/>
          <p:cNvCxnSpPr/>
          <p:nvPr/>
        </p:nvCxnSpPr>
        <p:spPr>
          <a:xfrm>
            <a:off x="3588196" y="4120327"/>
            <a:ext cx="7813166" cy="20354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2" idx="1"/>
          </p:cNvCxnSpPr>
          <p:nvPr/>
        </p:nvCxnSpPr>
        <p:spPr>
          <a:xfrm>
            <a:off x="6998843" y="4275459"/>
            <a:ext cx="7388526" cy="166580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30" idx="0"/>
          </p:cNvCxnSpPr>
          <p:nvPr/>
        </p:nvCxnSpPr>
        <p:spPr>
          <a:xfrm flipH="1">
            <a:off x="7306609" y="3711042"/>
            <a:ext cx="4455444" cy="229970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124200" y="3997599"/>
            <a:ext cx="10744201" cy="1651092"/>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65196" y="7270420"/>
            <a:ext cx="14867804" cy="2828238"/>
            <a:chOff x="1865196" y="7270420"/>
            <a:chExt cx="14867804" cy="2828238"/>
          </a:xfrm>
        </p:grpSpPr>
        <p:sp>
          <p:nvSpPr>
            <p:cNvPr id="6" name="iṧļïdê">
              <a:extLst>
                <a:ext uri="{FF2B5EF4-FFF2-40B4-BE49-F238E27FC236}">
                  <a16:creationId xmlns:a16="http://schemas.microsoft.com/office/drawing/2014/main" id="{FCBCE448-A746-45FC-ABE2-27B64D489326}"/>
                </a:ext>
              </a:extLst>
            </p:cNvPr>
            <p:cNvSpPr txBox="1"/>
            <p:nvPr/>
          </p:nvSpPr>
          <p:spPr bwMode="auto">
            <a:xfrm>
              <a:off x="1865196" y="7729969"/>
              <a:ext cx="13679604" cy="2081912"/>
            </a:xfrm>
            <a:prstGeom prst="rect">
              <a:avLst/>
            </a:prstGeom>
            <a:solidFill>
              <a:schemeClr val="accent4">
                <a:lumMod val="75000"/>
                <a:alpha val="80000"/>
              </a:schemeClr>
            </a:solidFill>
            <a:ln w="38100">
              <a:solidFill>
                <a:schemeClr val="tx1"/>
              </a:solidFill>
              <a:prstDash val="lgDash"/>
            </a:ln>
          </p:spPr>
          <p:txBody>
            <a:bodyPr wrap="square" lIns="137160" tIns="68580" rIns="137160" bIns="6858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1371600">
                <a:spcBef>
                  <a:spcPct val="0"/>
                </a:spcBef>
              </a:pPr>
              <a:r>
                <a:rPr lang="en-US" altLang="zh-CN" sz="7200" b="1" dirty="0" err="1" smtClean="0">
                  <a:solidFill>
                    <a:schemeClr val="bg1"/>
                  </a:solidFill>
                  <a:latin typeface="#9Slide07 HLT Fall For You" panose="02000506000000020003" pitchFamily="2" charset="0"/>
                  <a:ea typeface="Cambria" panose="02040503050406030204" pitchFamily="18" charset="0"/>
                </a:rPr>
                <a:t>Đoán</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xem</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những</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nhân</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vật</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trong</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tranh</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có</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tên</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thân</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mật</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là</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gì</a:t>
              </a:r>
              <a:r>
                <a:rPr lang="en-US" altLang="zh-CN" sz="7200" b="1" dirty="0">
                  <a:solidFill>
                    <a:schemeClr val="bg1"/>
                  </a:solidFill>
                  <a:latin typeface="#9Slide07 HLT Fall For You" panose="02000506000000020003" pitchFamily="2" charset="0"/>
                  <a:ea typeface="Cambria" panose="02040503050406030204" pitchFamily="18" charset="0"/>
                </a:rPr>
                <a:t>.</a:t>
              </a:r>
            </a:p>
          </p:txBody>
        </p:sp>
        <p:sp>
          <p:nvSpPr>
            <p:cNvPr id="36" name="Freeform 11"/>
            <p:cNvSpPr/>
            <p:nvPr/>
          </p:nvSpPr>
          <p:spPr>
            <a:xfrm flipH="1">
              <a:off x="14591147" y="7270420"/>
              <a:ext cx="2141853" cy="2828238"/>
            </a:xfrm>
            <a:custGeom>
              <a:avLst/>
              <a:gdLst/>
              <a:ahLst/>
              <a:cxnLst/>
              <a:rect l="l" t="t" r="r" b="b"/>
              <a:pathLst>
                <a:path w="3481789" h="4687830">
                  <a:moveTo>
                    <a:pt x="0" y="0"/>
                  </a:moveTo>
                  <a:lnTo>
                    <a:pt x="3481789" y="0"/>
                  </a:lnTo>
                  <a:lnTo>
                    <a:pt x="3481789" y="4687830"/>
                  </a:lnTo>
                  <a:lnTo>
                    <a:pt x="0" y="4687830"/>
                  </a:lnTo>
                  <a:lnTo>
                    <a:pt x="0" y="0"/>
                  </a:lnTo>
                  <a:close/>
                </a:path>
              </a:pathLst>
            </a:custGeom>
            <a:blipFill>
              <a:blip r:embed="rId8"/>
              <a:stretch>
                <a:fillRect/>
              </a:stretch>
            </a:blipFill>
          </p:spPr>
        </p:sp>
      </p:grpSp>
    </p:spTree>
    <p:extLst>
      <p:ext uri="{BB962C8B-B14F-4D97-AF65-F5344CB8AC3E}">
        <p14:creationId xmlns:p14="http://schemas.microsoft.com/office/powerpoint/2010/main" val="365390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randombar(horizont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43800" y="1943100"/>
            <a:ext cx="10187299" cy="6596444"/>
          </a:xfrm>
          <a:prstGeom prst="rect">
            <a:avLst/>
          </a:prstGeom>
        </p:spPr>
      </p:pic>
      <p:pic>
        <p:nvPicPr>
          <p:cNvPr id="3" name="图片 2">
            <a:extLst>
              <a:ext uri="{FF2B5EF4-FFF2-40B4-BE49-F238E27FC236}">
                <a16:creationId xmlns:a16="http://schemas.microsoft.com/office/drawing/2014/main" id="{E87066C3-7812-4A1A-8FA3-EC24B15F3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430" y="295154"/>
            <a:ext cx="10287000" cy="10287000"/>
          </a:xfrm>
          <a:prstGeom prst="rect">
            <a:avLst/>
          </a:prstGeom>
        </p:spPr>
      </p:pic>
      <p:pic>
        <p:nvPicPr>
          <p:cNvPr id="12" name="图片 11">
            <a:extLst>
              <a:ext uri="{FF2B5EF4-FFF2-40B4-BE49-F238E27FC236}">
                <a16:creationId xmlns:a16="http://schemas.microsoft.com/office/drawing/2014/main" id="{46702356-0C12-47F4-AC7F-1FAB2C429359}"/>
              </a:ext>
            </a:extLst>
          </p:cNvPr>
          <p:cNvPicPr>
            <a:picLocks noChangeAspect="1"/>
          </p:cNvPicPr>
          <p:nvPr/>
        </p:nvPicPr>
        <p:blipFill rotWithShape="1">
          <a:blip r:embed="rId4">
            <a:extLst>
              <a:ext uri="{28A0092B-C50C-407E-A947-70E740481C1C}">
                <a14:useLocalDpi xmlns:a14="http://schemas.microsoft.com/office/drawing/2010/main" val="0"/>
              </a:ext>
            </a:extLst>
          </a:blip>
          <a:srcRect l="39307" t="50361" r="39331" b="28773"/>
          <a:stretch/>
        </p:blipFill>
        <p:spPr>
          <a:xfrm>
            <a:off x="9829800" y="5241322"/>
            <a:ext cx="5075501" cy="1367259"/>
          </a:xfrm>
          <a:prstGeom prst="rect">
            <a:avLst/>
          </a:prstGeom>
        </p:spPr>
      </p:pic>
    </p:spTree>
    <p:extLst>
      <p:ext uri="{BB962C8B-B14F-4D97-AF65-F5344CB8AC3E}">
        <p14:creationId xmlns:p14="http://schemas.microsoft.com/office/powerpoint/2010/main" val="854030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09600" y="287193"/>
            <a:ext cx="17221200" cy="10002738"/>
            <a:chOff x="609600" y="287193"/>
            <a:chExt cx="17221200" cy="10002738"/>
          </a:xfrm>
        </p:grpSpPr>
        <p:sp>
          <p:nvSpPr>
            <p:cNvPr id="2" name="Rounded Rectangle 1"/>
            <p:cNvSpPr/>
            <p:nvPr/>
          </p:nvSpPr>
          <p:spPr>
            <a:xfrm>
              <a:off x="609600" y="287193"/>
              <a:ext cx="17221200" cy="9448800"/>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8200" y="287193"/>
              <a:ext cx="16611600" cy="10002738"/>
            </a:xfrm>
            <a:prstGeom prst="rect">
              <a:avLst/>
            </a:prstGeom>
          </p:spPr>
          <p:txBody>
            <a:bodyPr wrap="square">
              <a:spAutoFit/>
            </a:bodyPr>
            <a:lstStyle/>
            <a:p>
              <a:pPr algn="ctr"/>
              <a:r>
                <a:rPr lang="vi-VN" sz="2800" b="1" dirty="0">
                  <a:solidFill>
                    <a:srgbClr val="C00000"/>
                  </a:solidFill>
                  <a:latin typeface="OpenSansBold"/>
                </a:rPr>
                <a:t>NHỮNG BỨC CHÂN DUNG</a:t>
              </a:r>
              <a:endParaRPr lang="vi-VN" sz="2800" dirty="0">
                <a:solidFill>
                  <a:srgbClr val="C00000"/>
                </a:solidFill>
                <a:latin typeface="OpenSans"/>
              </a:endParaRPr>
            </a:p>
            <a:p>
              <a:pPr algn="just"/>
              <a:r>
                <a:rPr lang="en-US" sz="2800" dirty="0" smtClean="0">
                  <a:solidFill>
                    <a:srgbClr val="000000"/>
                  </a:solidFill>
                  <a:latin typeface="OpenSans"/>
                </a:rPr>
                <a:t>      </a:t>
              </a:r>
              <a:r>
                <a:rPr lang="vi-VN" sz="2800" dirty="0" smtClean="0">
                  <a:solidFill>
                    <a:srgbClr val="000000"/>
                  </a:solidFill>
                  <a:latin typeface="OpenSans"/>
                </a:rPr>
                <a:t>Màu </a:t>
              </a:r>
              <a:r>
                <a:rPr lang="vi-VN" sz="2800" dirty="0">
                  <a:solidFill>
                    <a:srgbClr val="000000"/>
                  </a:solidFill>
                  <a:latin typeface="OpenSans"/>
                </a:rPr>
                <a:t>Nước vẽ chân dung Bông Tuyết và Mắt Xanh. Hai bức chân dung thực sự là hai tác phẩm nghệ thuật, bởi người trong tranh được vẽ rất đẹp và rất giống người thật.</a:t>
              </a:r>
            </a:p>
            <a:p>
              <a:pPr algn="just"/>
              <a:r>
                <a:rPr lang="en-US" sz="2800" dirty="0" smtClean="0">
                  <a:solidFill>
                    <a:srgbClr val="000000"/>
                  </a:solidFill>
                  <a:latin typeface="OpenSans"/>
                </a:rPr>
                <a:t>      </a:t>
              </a:r>
              <a:r>
                <a:rPr lang="vi-VN" sz="2800" dirty="0" smtClean="0">
                  <a:solidFill>
                    <a:srgbClr val="000000"/>
                  </a:solidFill>
                  <a:latin typeface="OpenSans"/>
                </a:rPr>
                <a:t>Hoa </a:t>
              </a:r>
              <a:r>
                <a:rPr lang="vi-VN" sz="2800" dirty="0">
                  <a:solidFill>
                    <a:srgbClr val="000000"/>
                  </a:solidFill>
                  <a:latin typeface="OpenSans"/>
                </a:rPr>
                <a:t>Nhỏ cũng đến gặp Màu Nước đề nghị cậu vẽ chân dung cho mình. Khi Màu Nước chuẩn bị vẽ, cô bé nói:</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Bạn nhớ vẽ mắt tôi to hơn nhé!</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Mắt bạn đã to lắm rồi.</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Chỉ chút xíu nữa thôi mà! Tôi muốn mắt to hơn, lông mi dài hơn và miệng nhỏ hơn.</a:t>
              </a:r>
            </a:p>
            <a:p>
              <a:pPr algn="just"/>
              <a:r>
                <a:rPr lang="en-US" sz="2800" dirty="0" smtClean="0">
                  <a:solidFill>
                    <a:srgbClr val="000000"/>
                  </a:solidFill>
                  <a:latin typeface="OpenSans"/>
                </a:rPr>
                <a:t>      </a:t>
              </a:r>
              <a:r>
                <a:rPr lang="vi-VN" sz="2800" dirty="0" smtClean="0">
                  <a:solidFill>
                    <a:srgbClr val="000000"/>
                  </a:solidFill>
                  <a:latin typeface="OpenSans"/>
                </a:rPr>
                <a:t>Hoa </a:t>
              </a:r>
              <a:r>
                <a:rPr lang="vi-VN" sz="2800" dirty="0">
                  <a:solidFill>
                    <a:srgbClr val="000000"/>
                  </a:solidFill>
                  <a:latin typeface="OpenSans"/>
                </a:rPr>
                <a:t>Nhỏ thuyết phục tới khi Màu Nước đồng ý:</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Thôi được.</a:t>
              </a:r>
            </a:p>
            <a:p>
              <a:pPr algn="just"/>
              <a:r>
                <a:rPr lang="en-US" sz="2800" dirty="0" smtClean="0">
                  <a:solidFill>
                    <a:srgbClr val="000000"/>
                  </a:solidFill>
                  <a:latin typeface="OpenSans"/>
                </a:rPr>
                <a:t>      </a:t>
              </a:r>
              <a:r>
                <a:rPr lang="vi-VN" sz="2800" dirty="0" smtClean="0">
                  <a:solidFill>
                    <a:srgbClr val="000000"/>
                  </a:solidFill>
                  <a:latin typeface="OpenSans"/>
                </a:rPr>
                <a:t>Màu </a:t>
              </a:r>
              <a:r>
                <a:rPr lang="vi-VN" sz="2800" dirty="0">
                  <a:solidFill>
                    <a:srgbClr val="000000"/>
                  </a:solidFill>
                  <a:latin typeface="OpenSans"/>
                </a:rPr>
                <a:t>Nước bắt đầu vẽ. Hoa Nhỏ liên tục đứng dậy xem và nài nỉ:</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Bạn vẽ mắt tôi to thêm nữa! Kéo dài lông mi ra...</a:t>
              </a:r>
            </a:p>
            <a:p>
              <a:pPr algn="just"/>
              <a:r>
                <a:rPr lang="en-US" sz="2800" dirty="0" smtClean="0">
                  <a:solidFill>
                    <a:srgbClr val="000000"/>
                  </a:solidFill>
                  <a:latin typeface="OpenSans"/>
                </a:rPr>
                <a:t>      </a:t>
              </a:r>
              <a:r>
                <a:rPr lang="vi-VN" sz="2800" dirty="0" smtClean="0">
                  <a:solidFill>
                    <a:srgbClr val="000000"/>
                  </a:solidFill>
                  <a:latin typeface="OpenSans"/>
                </a:rPr>
                <a:t>Cuối </a:t>
              </a:r>
              <a:r>
                <a:rPr lang="vi-VN" sz="2800" dirty="0">
                  <a:solidFill>
                    <a:srgbClr val="000000"/>
                  </a:solidFill>
                  <a:latin typeface="OpenSans"/>
                </a:rPr>
                <a:t>cùng, Hoa Nhỏ trong tranh có cặp mắt rất to, lông mi rất dài và cái miệng rất nhỏ. Bức chân dung chỉ hao hao giống cô bé thôi nhưng Hoa Nhỏ rất thích.</a:t>
              </a:r>
            </a:p>
            <a:p>
              <a:pPr algn="just"/>
              <a:r>
                <a:rPr lang="en-US" sz="2800" dirty="0" smtClean="0">
                  <a:solidFill>
                    <a:srgbClr val="000000"/>
                  </a:solidFill>
                  <a:latin typeface="OpenSans"/>
                </a:rPr>
                <a:t>      </a:t>
              </a:r>
              <a:r>
                <a:rPr lang="vi-VN" sz="2800" dirty="0" smtClean="0">
                  <a:solidFill>
                    <a:srgbClr val="000000"/>
                  </a:solidFill>
                  <a:latin typeface="OpenSans"/>
                </a:rPr>
                <a:t>Từ </a:t>
              </a:r>
              <a:r>
                <a:rPr lang="vi-VN" sz="2800" dirty="0">
                  <a:solidFill>
                    <a:srgbClr val="000000"/>
                  </a:solidFill>
                  <a:latin typeface="OpenSans"/>
                </a:rPr>
                <a:t>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2800" dirty="0" smtClean="0">
                  <a:solidFill>
                    <a:srgbClr val="000000"/>
                  </a:solidFill>
                  <a:latin typeface="OpenSans"/>
                </a:rPr>
                <a:t>      </a:t>
              </a:r>
              <a:r>
                <a:rPr lang="vi-VN" sz="2800" dirty="0" smtClean="0">
                  <a:solidFill>
                    <a:srgbClr val="000000"/>
                  </a:solidFill>
                  <a:latin typeface="OpenSans"/>
                </a:rPr>
                <a:t>Thế </a:t>
              </a:r>
              <a:r>
                <a:rPr lang="vi-VN" sz="2800" dirty="0">
                  <a:solidFill>
                    <a:srgbClr val="000000"/>
                  </a:solidFill>
                  <a:latin typeface="OpenSans"/>
                </a:rPr>
                <a:t>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a:r>
                <a:rPr lang="vi-VN" sz="2800" dirty="0">
                  <a:solidFill>
                    <a:srgbClr val="000000"/>
                  </a:solidFill>
                  <a:latin typeface="OpenSans"/>
                </a:rPr>
                <a:t>(Theo Ni-cô-lai Nô-xốp)</a:t>
              </a:r>
              <a:endParaRPr lang="vi-VN" sz="2800" b="0" i="0" dirty="0">
                <a:solidFill>
                  <a:srgbClr val="000000"/>
                </a:solidFill>
                <a:effectLst/>
                <a:latin typeface="OpenSans"/>
              </a:endParaRPr>
            </a:p>
          </p:txBody>
        </p:sp>
      </p:grpSp>
    </p:spTree>
    <p:extLst>
      <p:ext uri="{BB962C8B-B14F-4D97-AF65-F5344CB8AC3E}">
        <p14:creationId xmlns:p14="http://schemas.microsoft.com/office/powerpoint/2010/main" val="286247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0" y="6289229"/>
            <a:ext cx="7006849" cy="3997771"/>
          </a:xfrm>
          <a:prstGeom prst="rect">
            <a:avLst/>
          </a:prstGeom>
        </p:spPr>
      </p:pic>
      <p:sp>
        <p:nvSpPr>
          <p:cNvPr id="3" name="Rounded Rectangle 2"/>
          <p:cNvSpPr/>
          <p:nvPr/>
        </p:nvSpPr>
        <p:spPr>
          <a:xfrm>
            <a:off x="1413014" y="1066412"/>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vẽ</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ounded Rectangle 8"/>
          <p:cNvSpPr/>
          <p:nvPr/>
        </p:nvSpPr>
        <p:spPr>
          <a:xfrm>
            <a:off x="7159249" y="1066412"/>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chuẩn</a:t>
            </a:r>
            <a:r>
              <a:rPr lang="en-US" sz="8000" dirty="0"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bị</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9"/>
          <p:cNvSpPr/>
          <p:nvPr/>
        </p:nvSpPr>
        <p:spPr>
          <a:xfrm>
            <a:off x="12801600" y="1066412"/>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lông</a:t>
            </a:r>
            <a:r>
              <a:rPr lang="en-US" sz="8000" dirty="0"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mi</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ed Rectangle 10"/>
          <p:cNvSpPr/>
          <p:nvPr/>
        </p:nvSpPr>
        <p:spPr>
          <a:xfrm>
            <a:off x="5666180" y="3988370"/>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giải</a:t>
            </a:r>
            <a:r>
              <a:rPr lang="en-US" sz="8000" dirty="0"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thích</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ounded Rectangle 11"/>
          <p:cNvSpPr/>
          <p:nvPr/>
        </p:nvSpPr>
        <p:spPr>
          <a:xfrm>
            <a:off x="11430000" y="3996198"/>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na</a:t>
            </a:r>
            <a:r>
              <a:rPr lang="en-US" sz="8000" dirty="0"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ná</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ounded Rectangle 13"/>
          <p:cNvSpPr/>
          <p:nvPr/>
        </p:nvSpPr>
        <p:spPr>
          <a:xfrm>
            <a:off x="8831373" y="6910328"/>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vẻ</a:t>
            </a:r>
            <a:r>
              <a:rPr lang="en-US" sz="8000" dirty="0"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riêng</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16"/>
          <p:cNvSpPr/>
          <p:nvPr/>
        </p:nvSpPr>
        <p:spPr>
          <a:xfrm rot="911636" flipH="1">
            <a:off x="14139445" y="7261540"/>
            <a:ext cx="4487109" cy="3236207"/>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4"/>
            <a:stretch>
              <a:fillRect/>
            </a:stretch>
          </a:blipFill>
        </p:spPr>
      </p:sp>
      <p:pic>
        <p:nvPicPr>
          <p:cNvPr id="2" name="Picture 1"/>
          <p:cNvPicPr>
            <a:picLocks noChangeAspect="1"/>
          </p:cNvPicPr>
          <p:nvPr/>
        </p:nvPicPr>
        <p:blipFill>
          <a:blip r:embed="rId5"/>
          <a:stretch>
            <a:fillRect/>
          </a:stretch>
        </p:blipFill>
        <p:spPr>
          <a:xfrm>
            <a:off x="-1254917" y="6398190"/>
            <a:ext cx="9516681" cy="3779848"/>
          </a:xfrm>
          <a:prstGeom prst="rect">
            <a:avLst/>
          </a:prstGeom>
        </p:spPr>
      </p:pic>
    </p:spTree>
    <p:extLst>
      <p:ext uri="{BB962C8B-B14F-4D97-AF65-F5344CB8AC3E}">
        <p14:creationId xmlns:p14="http://schemas.microsoft.com/office/powerpoint/2010/main" val="2897939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11281151" y="6289229"/>
            <a:ext cx="7006849" cy="3997771"/>
          </a:xfrm>
          <a:prstGeom prst="rect">
            <a:avLst/>
          </a:prstGeom>
        </p:spPr>
      </p:pic>
      <p:sp>
        <p:nvSpPr>
          <p:cNvPr id="10" name="Rounded Rectangle 9"/>
          <p:cNvSpPr/>
          <p:nvPr/>
        </p:nvSpPr>
        <p:spPr>
          <a:xfrm>
            <a:off x="796549" y="723900"/>
            <a:ext cx="16500851" cy="2020564"/>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0000"/>
                </a:solidFill>
                <a:latin typeface="OpenSans"/>
              </a:rPr>
              <a:t>Hai bức chân dung thực sự là hai tác phẩm nghệ thuật</a:t>
            </a:r>
            <a:r>
              <a:rPr lang="vi-VN" sz="4000" dirty="0" smtClean="0">
                <a:solidFill>
                  <a:srgbClr val="000000"/>
                </a:solidFill>
                <a:latin typeface="OpenSans"/>
              </a:rPr>
              <a:t>,</a:t>
            </a:r>
            <a:r>
              <a:rPr lang="en-US" sz="4000" dirty="0" smtClean="0">
                <a:solidFill>
                  <a:srgbClr val="000000"/>
                </a:solidFill>
                <a:latin typeface="OpenSans"/>
              </a:rPr>
              <a:t> </a:t>
            </a:r>
            <a:r>
              <a:rPr lang="en-US" sz="4800" b="1" dirty="0" smtClean="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bởi người trong </a:t>
            </a:r>
            <a:r>
              <a:rPr lang="vi-VN" sz="4000" dirty="0" smtClean="0">
                <a:solidFill>
                  <a:srgbClr val="000000"/>
                </a:solidFill>
                <a:latin typeface="OpenSans"/>
              </a:rPr>
              <a:t>tranh</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được vẽ rất đẹp </a:t>
            </a:r>
            <a:r>
              <a:rPr lang="en-US" sz="4800" b="1" dirty="0" smtClean="0">
                <a:solidFill>
                  <a:srgbClr val="FF0000"/>
                </a:solidFill>
                <a:latin typeface="OpenSans"/>
              </a:rPr>
              <a:t>/</a:t>
            </a:r>
            <a:r>
              <a:rPr lang="en-US" sz="4800" b="1" dirty="0" smtClean="0">
                <a:solidFill>
                  <a:srgbClr val="000000"/>
                </a:solidFill>
                <a:latin typeface="OpenSans"/>
              </a:rPr>
              <a:t> </a:t>
            </a:r>
            <a:r>
              <a:rPr lang="vi-VN" sz="4000" dirty="0" smtClean="0">
                <a:solidFill>
                  <a:srgbClr val="000000"/>
                </a:solidFill>
                <a:latin typeface="OpenSans"/>
              </a:rPr>
              <a:t>và </a:t>
            </a:r>
            <a:r>
              <a:rPr lang="vi-VN" sz="4000" dirty="0">
                <a:solidFill>
                  <a:srgbClr val="000000"/>
                </a:solidFill>
                <a:latin typeface="OpenSans"/>
              </a:rPr>
              <a:t>rất giống người thật</a:t>
            </a:r>
            <a:r>
              <a:rPr lang="vi-VN" sz="4000" dirty="0" smtClean="0">
                <a:solidFill>
                  <a:srgbClr val="000000"/>
                </a:solidFill>
                <a:latin typeface="OpenSans"/>
              </a:rPr>
              <a:t>.</a:t>
            </a:r>
            <a:r>
              <a:rPr lang="en-US" sz="4000" dirty="0" smtClean="0">
                <a:solidFill>
                  <a:srgbClr val="000000"/>
                </a:solidFill>
                <a:latin typeface="OpenSans"/>
              </a:rPr>
              <a:t> </a:t>
            </a:r>
            <a:r>
              <a:rPr lang="en-US" sz="4800" b="1" dirty="0" smtClean="0">
                <a:solidFill>
                  <a:srgbClr val="FF0000"/>
                </a:solidFill>
                <a:latin typeface="OpenSans"/>
              </a:rPr>
              <a:t>//</a:t>
            </a:r>
            <a:endParaRPr lang="vi-VN" sz="4800" dirty="0">
              <a:solidFill>
                <a:srgbClr val="FF0000"/>
              </a:solidFill>
              <a:latin typeface="OpenSans"/>
            </a:endParaRPr>
          </a:p>
        </p:txBody>
      </p:sp>
      <p:sp>
        <p:nvSpPr>
          <p:cNvPr id="15" name="Rounded Rectangle 14"/>
          <p:cNvSpPr/>
          <p:nvPr/>
        </p:nvSpPr>
        <p:spPr>
          <a:xfrm>
            <a:off x="831717" y="3329794"/>
            <a:ext cx="16465683" cy="2575706"/>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0000"/>
                </a:solidFill>
                <a:latin typeface="OpenSans"/>
              </a:rPr>
              <a:t>Màu Nước đã giải thích với các cô bé </a:t>
            </a:r>
            <a:r>
              <a:rPr lang="vi-VN" sz="4000" dirty="0" smtClean="0">
                <a:solidFill>
                  <a:srgbClr val="000000"/>
                </a:solidFill>
                <a:latin typeface="OpenSans"/>
              </a:rPr>
              <a:t>rằng</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mỗi người có thể đẹp một cách khác nhau</a:t>
            </a:r>
            <a:r>
              <a:rPr lang="vi-VN" sz="4000" dirty="0" smtClean="0">
                <a:solidFill>
                  <a:srgbClr val="000000"/>
                </a:solidFill>
                <a:latin typeface="OpenSans"/>
              </a:rPr>
              <a:t>,</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không phải cứ mắt to</a:t>
            </a:r>
            <a:r>
              <a:rPr lang="vi-VN" sz="4000" dirty="0" smtClean="0">
                <a:solidFill>
                  <a:srgbClr val="000000"/>
                </a:solidFill>
                <a:latin typeface="OpenSans"/>
              </a:rPr>
              <a:t>,</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miệng nhỏ</a:t>
            </a:r>
            <a:r>
              <a:rPr lang="vi-VN" sz="4000" dirty="0" smtClean="0">
                <a:solidFill>
                  <a:srgbClr val="000000"/>
                </a:solidFill>
                <a:latin typeface="OpenSans"/>
              </a:rPr>
              <a:t>...</a:t>
            </a:r>
            <a:r>
              <a:rPr lang="en-US" sz="4000" b="1" dirty="0">
                <a:solidFill>
                  <a:srgbClr val="FF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mới là đẹp</a:t>
            </a:r>
            <a:r>
              <a:rPr lang="vi-VN" sz="4000" dirty="0" smtClean="0">
                <a:solidFill>
                  <a:srgbClr val="000000"/>
                </a:solidFill>
                <a:latin typeface="OpenSans"/>
              </a:rPr>
              <a:t>,</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nhưng các cô bé </a:t>
            </a:r>
            <a:r>
              <a:rPr lang="en-US" sz="4800" b="1" dirty="0">
                <a:solidFill>
                  <a:srgbClr val="FF0000"/>
                </a:solidFill>
                <a:latin typeface="OpenSans"/>
              </a:rPr>
              <a:t>/</a:t>
            </a:r>
            <a:r>
              <a:rPr lang="en-US" sz="4000" b="1" dirty="0">
                <a:solidFill>
                  <a:srgbClr val="FF0000"/>
                </a:solidFill>
                <a:latin typeface="OpenSans"/>
              </a:rPr>
              <a:t> </a:t>
            </a:r>
            <a:r>
              <a:rPr lang="vi-VN" sz="4000" dirty="0" smtClean="0">
                <a:solidFill>
                  <a:srgbClr val="000000"/>
                </a:solidFill>
                <a:latin typeface="OpenSans"/>
              </a:rPr>
              <a:t>vẫn </a:t>
            </a:r>
            <a:r>
              <a:rPr lang="vi-VN" sz="4000" dirty="0">
                <a:solidFill>
                  <a:srgbClr val="000000"/>
                </a:solidFill>
                <a:latin typeface="OpenSans"/>
              </a:rPr>
              <a:t>đòi cậu phải vẽ theo ý mình</a:t>
            </a:r>
            <a:r>
              <a:rPr lang="vi-VN" sz="4000" dirty="0" smtClean="0">
                <a:solidFill>
                  <a:srgbClr val="000000"/>
                </a:solidFill>
                <a:latin typeface="OpenSans"/>
              </a:rPr>
              <a:t>.</a:t>
            </a:r>
            <a:r>
              <a:rPr lang="en-US" sz="4000" b="1" dirty="0">
                <a:solidFill>
                  <a:srgbClr val="FF0000"/>
                </a:solidFill>
                <a:latin typeface="OpenSans"/>
              </a:rPr>
              <a:t> </a:t>
            </a:r>
            <a:r>
              <a:rPr lang="en-US" sz="4800" b="1" dirty="0" smtClean="0">
                <a:solidFill>
                  <a:srgbClr val="FF0000"/>
                </a:solidFill>
                <a:latin typeface="OpenSans"/>
              </a:rPr>
              <a:t>//</a:t>
            </a:r>
            <a:endParaRPr lang="vi-VN" sz="4800" dirty="0">
              <a:solidFill>
                <a:srgbClr val="000000"/>
              </a:solidFill>
              <a:latin typeface="OpenSans"/>
            </a:endParaRPr>
          </a:p>
        </p:txBody>
      </p:sp>
      <p:sp>
        <p:nvSpPr>
          <p:cNvPr id="16" name="Rounded Rectangle 15"/>
          <p:cNvSpPr/>
          <p:nvPr/>
        </p:nvSpPr>
        <p:spPr>
          <a:xfrm>
            <a:off x="773103" y="6515100"/>
            <a:ext cx="10240729" cy="2847292"/>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0000"/>
                </a:solidFill>
                <a:latin typeface="OpenSans"/>
              </a:rPr>
              <a:t>Nhưng khi xếp các bức tranh cạnh nhau</a:t>
            </a:r>
            <a:r>
              <a:rPr lang="vi-VN" sz="4000" dirty="0" smtClean="0">
                <a:solidFill>
                  <a:srgbClr val="000000"/>
                </a:solidFill>
                <a:latin typeface="OpenSans"/>
              </a:rPr>
              <a:t>,</a:t>
            </a:r>
            <a:r>
              <a:rPr lang="en-US" sz="4000" b="1" dirty="0">
                <a:solidFill>
                  <a:srgbClr val="FF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thấy thật khó để nhận </a:t>
            </a:r>
            <a:r>
              <a:rPr lang="vi-VN" sz="4000" dirty="0" smtClean="0">
                <a:solidFill>
                  <a:srgbClr val="000000"/>
                </a:solidFill>
                <a:latin typeface="OpenSans"/>
              </a:rPr>
              <a:t>ra</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đâu là chân dung của mình</a:t>
            </a:r>
            <a:r>
              <a:rPr lang="vi-VN" sz="4000" dirty="0" smtClean="0">
                <a:solidFill>
                  <a:srgbClr val="000000"/>
                </a:solidFill>
                <a:latin typeface="OpenSans"/>
              </a:rPr>
              <a:t>,</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các cô bé mới hiểu rằng Màu Nước nói đúng</a:t>
            </a:r>
            <a:r>
              <a:rPr lang="vi-VN" sz="4000" dirty="0" smtClean="0">
                <a:solidFill>
                  <a:srgbClr val="000000"/>
                </a:solidFill>
                <a:latin typeface="OpenSans"/>
              </a:rPr>
              <a:t>.</a:t>
            </a:r>
            <a:r>
              <a:rPr lang="en-US" sz="4000" b="1" dirty="0">
                <a:solidFill>
                  <a:srgbClr val="FF0000"/>
                </a:solidFill>
                <a:latin typeface="OpenSans"/>
              </a:rPr>
              <a:t> </a:t>
            </a:r>
            <a:r>
              <a:rPr lang="en-US" sz="4800" b="1" dirty="0" smtClean="0">
                <a:solidFill>
                  <a:srgbClr val="FF0000"/>
                </a:solidFill>
                <a:latin typeface="OpenSans"/>
              </a:rPr>
              <a:t>//</a:t>
            </a:r>
            <a:endParaRPr lang="vi-VN" sz="4800" dirty="0">
              <a:solidFill>
                <a:srgbClr val="000000"/>
              </a:solidFill>
              <a:latin typeface="OpenSans"/>
            </a:endParaRPr>
          </a:p>
        </p:txBody>
      </p:sp>
      <p:pic>
        <p:nvPicPr>
          <p:cNvPr id="2" name="Picture 1"/>
          <p:cNvPicPr>
            <a:picLocks noChangeAspect="1"/>
          </p:cNvPicPr>
          <p:nvPr/>
        </p:nvPicPr>
        <p:blipFill>
          <a:blip r:embed="rId3"/>
          <a:stretch>
            <a:fillRect/>
          </a:stretch>
        </p:blipFill>
        <p:spPr>
          <a:xfrm>
            <a:off x="10210800" y="6736547"/>
            <a:ext cx="9510584" cy="3103133"/>
          </a:xfrm>
          <a:prstGeom prst="rect">
            <a:avLst/>
          </a:prstGeom>
        </p:spPr>
      </p:pic>
    </p:spTree>
    <p:extLst>
      <p:ext uri="{BB962C8B-B14F-4D97-AF65-F5344CB8AC3E}">
        <p14:creationId xmlns:p14="http://schemas.microsoft.com/office/powerpoint/2010/main" val="48017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296" y="2748860"/>
            <a:ext cx="9493112" cy="7080738"/>
          </a:xfrm>
          <a:prstGeom prst="rect">
            <a:avLst/>
          </a:prstGeom>
        </p:spPr>
      </p:pic>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11281151" y="6289229"/>
            <a:ext cx="7006849" cy="3997771"/>
          </a:xfrm>
          <a:prstGeom prst="rect">
            <a:avLst/>
          </a:prstGeom>
        </p:spPr>
      </p:pic>
      <p:sp>
        <p:nvSpPr>
          <p:cNvPr id="10" name="Rounded Rectangle 9"/>
          <p:cNvSpPr/>
          <p:nvPr/>
        </p:nvSpPr>
        <p:spPr>
          <a:xfrm>
            <a:off x="990600" y="847202"/>
            <a:ext cx="16500851" cy="2256105"/>
          </a:xfrm>
          <a:prstGeom prst="roundRect">
            <a:avLst/>
          </a:prstGeom>
          <a:solidFill>
            <a:schemeClr val="accent3">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Đọc</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nhấn</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giọng</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và</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diễn</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cảm</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những</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từ</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ngữ</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thể</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hiện</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thái</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độ</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cảm</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xúc</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của</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nhân</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vật</a:t>
            </a:r>
            <a:r>
              <a:rPr lang="en-US" sz="6000" b="1" dirty="0" smtClean="0">
                <a:solidFill>
                  <a:schemeClr val="tx1"/>
                </a:solidFill>
                <a:latin typeface="Cambria" panose="02040503050406030204" pitchFamily="18" charset="0"/>
                <a:ea typeface="Cambria" panose="02040503050406030204" pitchFamily="18" charset="0"/>
              </a:rPr>
              <a:t>:</a:t>
            </a:r>
          </a:p>
        </p:txBody>
      </p:sp>
      <p:sp>
        <p:nvSpPr>
          <p:cNvPr id="3" name="Rectangle 2"/>
          <p:cNvSpPr/>
          <p:nvPr/>
        </p:nvSpPr>
        <p:spPr>
          <a:xfrm>
            <a:off x="753220" y="4127858"/>
            <a:ext cx="7957050" cy="1107996"/>
          </a:xfrm>
          <a:prstGeom prst="rect">
            <a:avLst/>
          </a:prstGeom>
          <a:solidFill>
            <a:schemeClr val="bg1"/>
          </a:solidFill>
          <a:ln w="38100">
            <a:solidFill>
              <a:schemeClr val="tx1"/>
            </a:solidFill>
            <a:prstDash val="lgDash"/>
          </a:ln>
        </p:spPr>
        <p:txBody>
          <a:bodyPr wrap="none">
            <a:spAutoFit/>
          </a:bodyPr>
          <a:lstStyle/>
          <a:p>
            <a:pPr algn="just"/>
            <a:r>
              <a:rPr lang="en-US" sz="6600" dirty="0" err="1">
                <a:solidFill>
                  <a:schemeClr val="accent2">
                    <a:lumMod val="75000"/>
                  </a:schemeClr>
                </a:solidFill>
                <a:latin typeface="Cambria" panose="02040503050406030204" pitchFamily="18" charset="0"/>
                <a:ea typeface="Cambria" panose="02040503050406030204" pitchFamily="18" charset="0"/>
              </a:rPr>
              <a:t>Mắt</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bạn</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đã</a:t>
            </a:r>
            <a:r>
              <a:rPr lang="en-US" sz="6600" dirty="0">
                <a:solidFill>
                  <a:schemeClr val="accent2">
                    <a:lumMod val="75000"/>
                  </a:schemeClr>
                </a:solidFill>
                <a:latin typeface="Cambria" panose="02040503050406030204" pitchFamily="18" charset="0"/>
                <a:ea typeface="Cambria" panose="02040503050406030204" pitchFamily="18" charset="0"/>
              </a:rPr>
              <a:t> to </a:t>
            </a:r>
            <a:r>
              <a:rPr lang="en-US" sz="6600" b="1" i="1" u="sng" dirty="0" err="1">
                <a:solidFill>
                  <a:schemeClr val="accent2">
                    <a:lumMod val="75000"/>
                  </a:schemeClr>
                </a:solidFill>
                <a:latin typeface="Cambria" panose="02040503050406030204" pitchFamily="18" charset="0"/>
                <a:ea typeface="Cambria" panose="02040503050406030204" pitchFamily="18" charset="0"/>
              </a:rPr>
              <a:t>lắm</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rồi</a:t>
            </a:r>
            <a:endParaRPr lang="en-US" sz="6600" dirty="0">
              <a:solidFill>
                <a:schemeClr val="accent2">
                  <a:lumMod val="75000"/>
                </a:schemeClr>
              </a:solidFill>
              <a:latin typeface="Cambria" panose="02040503050406030204" pitchFamily="18" charset="0"/>
              <a:ea typeface="Cambria" panose="02040503050406030204" pitchFamily="18" charset="0"/>
            </a:endParaRPr>
          </a:p>
        </p:txBody>
      </p:sp>
      <p:sp>
        <p:nvSpPr>
          <p:cNvPr id="4" name="Rectangle 3"/>
          <p:cNvSpPr/>
          <p:nvPr/>
        </p:nvSpPr>
        <p:spPr>
          <a:xfrm>
            <a:off x="1483683" y="5926507"/>
            <a:ext cx="9467656" cy="1107996"/>
          </a:xfrm>
          <a:prstGeom prst="rect">
            <a:avLst/>
          </a:prstGeom>
          <a:solidFill>
            <a:schemeClr val="bg1"/>
          </a:solidFill>
          <a:ln w="38100">
            <a:solidFill>
              <a:schemeClr val="tx1"/>
            </a:solidFill>
            <a:prstDash val="lgDash"/>
          </a:ln>
        </p:spPr>
        <p:txBody>
          <a:bodyPr wrap="none">
            <a:spAutoFit/>
          </a:bodyPr>
          <a:lstStyle/>
          <a:p>
            <a:pPr algn="just"/>
            <a:r>
              <a:rPr lang="en-US" sz="6600" dirty="0" err="1">
                <a:solidFill>
                  <a:schemeClr val="accent2">
                    <a:lumMod val="75000"/>
                  </a:schemeClr>
                </a:solidFill>
                <a:latin typeface="Cambria" panose="02040503050406030204" pitchFamily="18" charset="0"/>
                <a:ea typeface="Cambria" panose="02040503050406030204" pitchFamily="18" charset="0"/>
              </a:rPr>
              <a:t>Chỉ</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chút</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xíu</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nữa</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b="1" i="1" u="sng" dirty="0" err="1">
                <a:solidFill>
                  <a:schemeClr val="accent2">
                    <a:lumMod val="75000"/>
                  </a:schemeClr>
                </a:solidFill>
                <a:latin typeface="Cambria" panose="02040503050406030204" pitchFamily="18" charset="0"/>
                <a:ea typeface="Cambria" panose="02040503050406030204" pitchFamily="18" charset="0"/>
              </a:rPr>
              <a:t>thôi</a:t>
            </a:r>
            <a:r>
              <a:rPr lang="en-US" sz="6600" b="1" i="1" u="sng" dirty="0">
                <a:solidFill>
                  <a:schemeClr val="accent2">
                    <a:lumMod val="75000"/>
                  </a:schemeClr>
                </a:solidFill>
                <a:latin typeface="Cambria" panose="02040503050406030204" pitchFamily="18" charset="0"/>
                <a:ea typeface="Cambria" panose="02040503050406030204" pitchFamily="18" charset="0"/>
              </a:rPr>
              <a:t> </a:t>
            </a:r>
            <a:r>
              <a:rPr lang="en-US" sz="6600" b="1" i="1" u="sng" dirty="0" err="1">
                <a:solidFill>
                  <a:schemeClr val="accent2">
                    <a:lumMod val="75000"/>
                  </a:schemeClr>
                </a:solidFill>
                <a:latin typeface="Cambria" panose="02040503050406030204" pitchFamily="18" charset="0"/>
                <a:ea typeface="Cambria" panose="02040503050406030204" pitchFamily="18" charset="0"/>
              </a:rPr>
              <a:t>mà</a:t>
            </a:r>
            <a:r>
              <a:rPr lang="en-US" sz="6600" b="1" i="1" u="sng"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5"/>
          <p:cNvSpPr/>
          <p:nvPr/>
        </p:nvSpPr>
        <p:spPr>
          <a:xfrm>
            <a:off x="2957188" y="7556418"/>
            <a:ext cx="4414478" cy="1107996"/>
          </a:xfrm>
          <a:prstGeom prst="rect">
            <a:avLst/>
          </a:prstGeom>
          <a:solidFill>
            <a:schemeClr val="bg1"/>
          </a:solidFill>
          <a:ln w="38100">
            <a:solidFill>
              <a:schemeClr val="tx1"/>
            </a:solidFill>
            <a:prstDash val="lgDash"/>
          </a:ln>
        </p:spPr>
        <p:txBody>
          <a:bodyPr wrap="none">
            <a:spAutoFit/>
          </a:bodyPr>
          <a:lstStyle/>
          <a:p>
            <a:pPr algn="just"/>
            <a:r>
              <a:rPr lang="en-US" sz="6600" b="1" i="1" u="sng" dirty="0" err="1">
                <a:solidFill>
                  <a:schemeClr val="accent2">
                    <a:lumMod val="75000"/>
                  </a:schemeClr>
                </a:solidFill>
                <a:latin typeface="Cambria" panose="02040503050406030204" pitchFamily="18" charset="0"/>
                <a:ea typeface="Cambria" panose="02040503050406030204" pitchFamily="18" charset="0"/>
              </a:rPr>
              <a:t>Thôi</a:t>
            </a:r>
            <a:r>
              <a:rPr lang="en-US" sz="6600" b="1" i="1" u="sng" dirty="0">
                <a:solidFill>
                  <a:schemeClr val="accent2">
                    <a:lumMod val="75000"/>
                  </a:schemeClr>
                </a:solidFill>
                <a:latin typeface="Cambria" panose="02040503050406030204" pitchFamily="18" charset="0"/>
                <a:ea typeface="Cambria" panose="02040503050406030204" pitchFamily="18" charset="0"/>
              </a:rPr>
              <a:t> </a:t>
            </a:r>
            <a:r>
              <a:rPr lang="en-US" sz="6600" b="1" i="1" u="sng" dirty="0" err="1">
                <a:solidFill>
                  <a:schemeClr val="accent2">
                    <a:lumMod val="75000"/>
                  </a:schemeClr>
                </a:solidFill>
                <a:latin typeface="Cambria" panose="02040503050406030204" pitchFamily="18" charset="0"/>
                <a:ea typeface="Cambria" panose="02040503050406030204" pitchFamily="18" charset="0"/>
              </a:rPr>
              <a:t>được</a:t>
            </a:r>
            <a:r>
              <a:rPr lang="en-US" sz="6600" b="1" i="1" u="sng" dirty="0">
                <a:solidFill>
                  <a:schemeClr val="accent2">
                    <a:lumMod val="75000"/>
                  </a:schemeClr>
                </a:solidFill>
                <a:latin typeface="Cambria" panose="02040503050406030204" pitchFamily="18" charset="0"/>
                <a:ea typeface="Cambria" panose="02040503050406030204" pitchFamily="18" charset="0"/>
              </a:rPr>
              <a:t>.</a:t>
            </a:r>
            <a:endParaRPr lang="vi-VN" sz="8000" b="1" i="1" u="sng" dirty="0">
              <a:solidFill>
                <a:schemeClr val="accent2">
                  <a:lumMod val="75000"/>
                </a:schemeClr>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0308824" y="6726465"/>
            <a:ext cx="9510584" cy="3103133"/>
          </a:xfrm>
          <a:prstGeom prst="rect">
            <a:avLst/>
          </a:prstGeom>
        </p:spPr>
      </p:pic>
    </p:spTree>
    <p:extLst>
      <p:ext uri="{BB962C8B-B14F-4D97-AF65-F5344CB8AC3E}">
        <p14:creationId xmlns:p14="http://schemas.microsoft.com/office/powerpoint/2010/main" val="2449247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7508" y="319431"/>
            <a:ext cx="16611600" cy="4246707"/>
          </a:xfrm>
          <a:prstGeom prst="rect">
            <a:avLst/>
          </a:prstGeom>
          <a:solidFill>
            <a:schemeClr val="accent6">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4566138"/>
            <a:ext cx="16611600" cy="5536223"/>
          </a:xfrm>
          <a:prstGeom prst="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8200" y="266700"/>
            <a:ext cx="16611600" cy="10002738"/>
          </a:xfrm>
          <a:prstGeom prst="rect">
            <a:avLst/>
          </a:prstGeom>
        </p:spPr>
        <p:txBody>
          <a:bodyPr wrap="square">
            <a:spAutoFit/>
          </a:bodyPr>
          <a:lstStyle/>
          <a:p>
            <a:pPr algn="ctr"/>
            <a:r>
              <a:rPr lang="vi-VN" sz="2800" b="1" dirty="0">
                <a:solidFill>
                  <a:srgbClr val="000000"/>
                </a:solidFill>
                <a:latin typeface="OpenSansBold"/>
              </a:rPr>
              <a:t>NHỮNG BỨC CHÂN DUNG</a:t>
            </a:r>
            <a:endParaRPr lang="vi-VN" sz="2800" dirty="0">
              <a:solidFill>
                <a:srgbClr val="000000"/>
              </a:solidFill>
              <a:latin typeface="OpenSans"/>
            </a:endParaRPr>
          </a:p>
          <a:p>
            <a:pPr algn="just"/>
            <a:r>
              <a:rPr lang="en-US" sz="2800" dirty="0" smtClean="0">
                <a:solidFill>
                  <a:srgbClr val="000000"/>
                </a:solidFill>
                <a:latin typeface="OpenSans"/>
              </a:rPr>
              <a:t>      </a:t>
            </a:r>
            <a:r>
              <a:rPr lang="vi-VN" sz="2800" dirty="0" smtClean="0">
                <a:solidFill>
                  <a:srgbClr val="000000"/>
                </a:solidFill>
                <a:latin typeface="OpenSans"/>
              </a:rPr>
              <a:t>Màu </a:t>
            </a:r>
            <a:r>
              <a:rPr lang="vi-VN" sz="2800" dirty="0">
                <a:solidFill>
                  <a:srgbClr val="000000"/>
                </a:solidFill>
                <a:latin typeface="OpenSans"/>
              </a:rPr>
              <a:t>Nước vẽ chân dung Bông Tuyết và Mắt Xanh. Hai bức chân dung thực sự là hai tác phẩm nghệ thuật, bởi người trong tranh được vẽ rất đẹp và rất giống người thật.</a:t>
            </a:r>
          </a:p>
          <a:p>
            <a:pPr algn="just"/>
            <a:r>
              <a:rPr lang="en-US" sz="2800" dirty="0" smtClean="0">
                <a:solidFill>
                  <a:srgbClr val="000000"/>
                </a:solidFill>
                <a:latin typeface="OpenSans"/>
              </a:rPr>
              <a:t>      </a:t>
            </a:r>
            <a:r>
              <a:rPr lang="vi-VN" sz="2800" dirty="0" smtClean="0">
                <a:solidFill>
                  <a:srgbClr val="000000"/>
                </a:solidFill>
                <a:latin typeface="OpenSans"/>
              </a:rPr>
              <a:t>Hoa </a:t>
            </a:r>
            <a:r>
              <a:rPr lang="vi-VN" sz="2800" dirty="0">
                <a:solidFill>
                  <a:srgbClr val="000000"/>
                </a:solidFill>
                <a:latin typeface="OpenSans"/>
              </a:rPr>
              <a:t>Nhỏ cũng đến gặp Màu Nước đề nghị cậu vẽ chân dung cho mình. Khi Màu Nước chuẩn bị vẽ, cô bé nói:</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Bạn nhớ vẽ mắt tôi to hơn nhé!</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Mắt bạn đã to lắm rồi.</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Chỉ chút xíu nữa thôi mà! Tôi muốn mắt to hơn, lông mi dài hơn và miệng nhỏ hơn.</a:t>
            </a:r>
          </a:p>
          <a:p>
            <a:pPr algn="just"/>
            <a:r>
              <a:rPr lang="en-US" sz="2800" dirty="0" smtClean="0">
                <a:solidFill>
                  <a:srgbClr val="000000"/>
                </a:solidFill>
                <a:latin typeface="OpenSans"/>
              </a:rPr>
              <a:t>      </a:t>
            </a:r>
            <a:r>
              <a:rPr lang="vi-VN" sz="2800" dirty="0" smtClean="0">
                <a:solidFill>
                  <a:srgbClr val="000000"/>
                </a:solidFill>
                <a:latin typeface="OpenSans"/>
              </a:rPr>
              <a:t>Hoa </a:t>
            </a:r>
            <a:r>
              <a:rPr lang="vi-VN" sz="2800" dirty="0">
                <a:solidFill>
                  <a:srgbClr val="000000"/>
                </a:solidFill>
                <a:latin typeface="OpenSans"/>
              </a:rPr>
              <a:t>Nhỏ thuyết phục tới khi Màu Nước đồng ý:</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Thôi được.</a:t>
            </a:r>
          </a:p>
          <a:p>
            <a:pPr algn="just"/>
            <a:r>
              <a:rPr lang="en-US" sz="2800" dirty="0" smtClean="0">
                <a:solidFill>
                  <a:srgbClr val="000000"/>
                </a:solidFill>
                <a:latin typeface="OpenSans"/>
              </a:rPr>
              <a:t>      </a:t>
            </a:r>
            <a:r>
              <a:rPr lang="vi-VN" sz="2800" dirty="0" smtClean="0">
                <a:solidFill>
                  <a:srgbClr val="000000"/>
                </a:solidFill>
                <a:latin typeface="OpenSans"/>
              </a:rPr>
              <a:t>Màu </a:t>
            </a:r>
            <a:r>
              <a:rPr lang="vi-VN" sz="2800" dirty="0">
                <a:solidFill>
                  <a:srgbClr val="000000"/>
                </a:solidFill>
                <a:latin typeface="OpenSans"/>
              </a:rPr>
              <a:t>Nước bắt đầu vẽ. Hoa Nhỏ liên tục đứng dậy xem và nài nỉ:</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Bạn vẽ mắt tôi to thêm nữa! Kéo dài lông mi ra...</a:t>
            </a:r>
          </a:p>
          <a:p>
            <a:pPr algn="just"/>
            <a:r>
              <a:rPr lang="en-US" sz="2800" dirty="0" smtClean="0">
                <a:solidFill>
                  <a:srgbClr val="000000"/>
                </a:solidFill>
                <a:latin typeface="OpenSans"/>
              </a:rPr>
              <a:t>      </a:t>
            </a:r>
            <a:r>
              <a:rPr lang="vi-VN" sz="2800" dirty="0" smtClean="0">
                <a:solidFill>
                  <a:srgbClr val="000000"/>
                </a:solidFill>
                <a:latin typeface="OpenSans"/>
              </a:rPr>
              <a:t>Cuối </a:t>
            </a:r>
            <a:r>
              <a:rPr lang="vi-VN" sz="2800" dirty="0">
                <a:solidFill>
                  <a:srgbClr val="000000"/>
                </a:solidFill>
                <a:latin typeface="OpenSans"/>
              </a:rPr>
              <a:t>cùng, Hoa Nhỏ trong tranh có cặp mắt rất to, lông mi rất dài và cái miệng rất nhỏ. Bức chân dung chỉ hao hao giống cô bé thôi nhưng Hoa Nhỏ rất thích.</a:t>
            </a:r>
          </a:p>
          <a:p>
            <a:pPr algn="just"/>
            <a:r>
              <a:rPr lang="en-US" sz="2800" dirty="0" smtClean="0">
                <a:solidFill>
                  <a:srgbClr val="000000"/>
                </a:solidFill>
                <a:latin typeface="OpenSans"/>
              </a:rPr>
              <a:t>      </a:t>
            </a:r>
            <a:r>
              <a:rPr lang="vi-VN" sz="2800" dirty="0" smtClean="0">
                <a:solidFill>
                  <a:srgbClr val="000000"/>
                </a:solidFill>
                <a:latin typeface="OpenSans"/>
              </a:rPr>
              <a:t>Từ </a:t>
            </a:r>
            <a:r>
              <a:rPr lang="vi-VN" sz="2800" dirty="0">
                <a:solidFill>
                  <a:srgbClr val="000000"/>
                </a:solidFill>
                <a:latin typeface="OpenSans"/>
              </a:rPr>
              <a:t>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2800" dirty="0" smtClean="0">
                <a:solidFill>
                  <a:srgbClr val="000000"/>
                </a:solidFill>
                <a:latin typeface="OpenSans"/>
              </a:rPr>
              <a:t>      </a:t>
            </a:r>
            <a:r>
              <a:rPr lang="vi-VN" sz="2800" dirty="0" smtClean="0">
                <a:solidFill>
                  <a:srgbClr val="000000"/>
                </a:solidFill>
                <a:latin typeface="OpenSans"/>
              </a:rPr>
              <a:t>Thế </a:t>
            </a:r>
            <a:r>
              <a:rPr lang="vi-VN" sz="2800" dirty="0">
                <a:solidFill>
                  <a:srgbClr val="000000"/>
                </a:solidFill>
                <a:latin typeface="OpenSans"/>
              </a:rPr>
              <a:t>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a:r>
              <a:rPr lang="vi-VN" sz="2800" dirty="0">
                <a:solidFill>
                  <a:srgbClr val="000000"/>
                </a:solidFill>
                <a:latin typeface="OpenSans"/>
              </a:rPr>
              <a:t>(Theo Ni-cô-lai Nô-xốp)</a:t>
            </a:r>
            <a:endParaRPr lang="vi-VN" sz="2800" b="0" i="0" dirty="0">
              <a:solidFill>
                <a:srgbClr val="000000"/>
              </a:solidFill>
              <a:effectLst/>
              <a:latin typeface="OpenSans"/>
            </a:endParaRPr>
          </a:p>
        </p:txBody>
      </p:sp>
      <p:pic>
        <p:nvPicPr>
          <p:cNvPr id="2" name="Picture 1"/>
          <p:cNvPicPr>
            <a:picLocks noChangeAspect="1"/>
          </p:cNvPicPr>
          <p:nvPr/>
        </p:nvPicPr>
        <p:blipFill>
          <a:blip r:embed="rId2"/>
          <a:stretch>
            <a:fillRect/>
          </a:stretch>
        </p:blipFill>
        <p:spPr>
          <a:xfrm>
            <a:off x="3236464" y="2755371"/>
            <a:ext cx="11815072" cy="3865199"/>
          </a:xfrm>
          <a:prstGeom prst="rect">
            <a:avLst/>
          </a:prstGeom>
        </p:spPr>
      </p:pic>
      <p:pic>
        <p:nvPicPr>
          <p:cNvPr id="5" name="Picture 4"/>
          <p:cNvPicPr>
            <a:picLocks noChangeAspect="1"/>
          </p:cNvPicPr>
          <p:nvPr/>
        </p:nvPicPr>
        <p:blipFill>
          <a:blip r:embed="rId3"/>
          <a:stretch>
            <a:fillRect/>
          </a:stretch>
        </p:blipFill>
        <p:spPr>
          <a:xfrm>
            <a:off x="5233077" y="4134524"/>
            <a:ext cx="7821846" cy="2017951"/>
          </a:xfrm>
          <a:prstGeom prst="rect">
            <a:avLst/>
          </a:prstGeom>
        </p:spPr>
      </p:pic>
    </p:spTree>
    <p:extLst>
      <p:ext uri="{BB962C8B-B14F-4D97-AF65-F5344CB8AC3E}">
        <p14:creationId xmlns:p14="http://schemas.microsoft.com/office/powerpoint/2010/main" val="3171085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1851</TotalTime>
  <Words>2003</Words>
  <Application>Microsoft Office PowerPoint</Application>
  <PresentationFormat>Custom</PresentationFormat>
  <Paragraphs>98</Paragraphs>
  <Slides>22</Slides>
  <Notes>2</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22</vt:i4>
      </vt:variant>
    </vt:vector>
  </HeadingPairs>
  <TitlesOfParts>
    <vt:vector size="39" baseType="lpstr">
      <vt:lpstr>SVN-Newton</vt:lpstr>
      <vt:lpstr>Open Sans</vt:lpstr>
      <vt:lpstr>Times New Roman</vt:lpstr>
      <vt:lpstr>#9Slide07 HoneyCream</vt:lpstr>
      <vt:lpstr>Wingdings</vt:lpstr>
      <vt:lpstr>仓耳玄三M W05</vt:lpstr>
      <vt:lpstr>Calibri</vt:lpstr>
      <vt:lpstr>等线</vt:lpstr>
      <vt:lpstr>Arial</vt:lpstr>
      <vt:lpstr>Cambria</vt:lpstr>
      <vt:lpstr>OpenSans</vt:lpstr>
      <vt:lpstr>#9Slide07 HLT Fall For You</vt:lpstr>
      <vt:lpstr>仓耳大漫漫体 W05</vt:lpstr>
      <vt:lpstr>OpenSansBold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Elementary School Graduation Presentation</dc:title>
  <dc:creator>ADMIN</dc:creator>
  <cp:lastModifiedBy>Nguyễn Thị Hồng Linh</cp:lastModifiedBy>
  <cp:revision>26</cp:revision>
  <dcterms:created xsi:type="dcterms:W3CDTF">2006-08-16T00:00:00Z</dcterms:created>
  <dcterms:modified xsi:type="dcterms:W3CDTF">2023-08-19T08:01:28Z</dcterms:modified>
  <dc:identifier>DAFof9I8YoY</dc:identifier>
</cp:coreProperties>
</file>