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2"/>
  </p:sldMasterIdLst>
  <p:notesMasterIdLst>
    <p:notesMasterId r:id="rId20"/>
  </p:notesMasterIdLst>
  <p:sldIdLst>
    <p:sldId id="324" r:id="rId3"/>
    <p:sldId id="299" r:id="rId4"/>
    <p:sldId id="308" r:id="rId5"/>
    <p:sldId id="317" r:id="rId6"/>
    <p:sldId id="259" r:id="rId7"/>
    <p:sldId id="300" r:id="rId8"/>
    <p:sldId id="316" r:id="rId9"/>
    <p:sldId id="318" r:id="rId10"/>
    <p:sldId id="256" r:id="rId11"/>
    <p:sldId id="321" r:id="rId12"/>
    <p:sldId id="320" r:id="rId13"/>
    <p:sldId id="319" r:id="rId14"/>
    <p:sldId id="304" r:id="rId15"/>
    <p:sldId id="322" r:id="rId16"/>
    <p:sldId id="331" r:id="rId17"/>
    <p:sldId id="333" r:id="rId18"/>
    <p:sldId id="332" r:id="rId19"/>
  </p:sldIdLst>
  <p:sldSz cx="12192000" cy="6858000"/>
  <p:notesSz cx="6858000" cy="9144000"/>
  <p:embeddedFontLst>
    <p:embeddedFont>
      <p:font typeface="#9Slide03 AmpleSoft Bold" panose="020B0604020202020204" charset="0"/>
      <p:regular r:id="rId21"/>
    </p:embeddedFont>
    <p:embeddedFont>
      <p:font typeface="#9Slide05 Aphrodite Pro" panose="020B0604020202020204" charset="0"/>
      <p:regular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SVN-Poky's" panose="020B0604020202020204" charset="0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5CAA22"/>
    <a:srgbClr val="29A32C"/>
    <a:srgbClr val="FE8278"/>
    <a:srgbClr val="D37998"/>
    <a:srgbClr val="5BB814"/>
    <a:srgbClr val="3D4E12"/>
    <a:srgbClr val="FEB508"/>
    <a:srgbClr val="8E9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7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04FD-4356-4318-B204-5795754699B6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D79F0-8940-491D-97BF-74C221A53C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4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7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5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3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37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2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7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70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3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0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9" name="Google Shape;8;p1"/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4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20770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882667" y="2494556"/>
            <a:ext cx="7176678" cy="275893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sp>
        <p:nvSpPr>
          <p:cNvPr id="41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00643" y="2899826"/>
            <a:ext cx="7244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GIỮ GÌN VỆ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NHÀ Ở</a:t>
            </a:r>
          </a:p>
        </p:txBody>
      </p:sp>
      <p:sp>
        <p:nvSpPr>
          <p:cNvPr id="42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07664" y="2899825"/>
            <a:ext cx="7244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GIỮ GÌN VỆ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NHÀ Ở</a:t>
            </a:r>
          </a:p>
        </p:txBody>
      </p:sp>
      <p:sp>
        <p:nvSpPr>
          <p:cNvPr id="8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>
            <a:off x="7695301" y="1312178"/>
            <a:ext cx="3724803" cy="203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E77"/>
              </a:buClr>
              <a:buSzPts val="3600"/>
              <a:buFont typeface="Chango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Tự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nhiên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xã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hội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D4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310626" y="797667"/>
            <a:ext cx="803554" cy="8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75"/>
                            </p:stCondLst>
                            <p:childTnLst>
                              <p:par>
                                <p:cTn id="17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7;p4"/>
          <p:cNvSpPr/>
          <p:nvPr/>
        </p:nvSpPr>
        <p:spPr>
          <a:xfrm rot="4199184">
            <a:off x="360708" y="-51829"/>
            <a:ext cx="6620124" cy="8033943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3134" r="2237"/>
          <a:stretch/>
        </p:blipFill>
        <p:spPr>
          <a:xfrm rot="21348324">
            <a:off x="251375" y="1674741"/>
            <a:ext cx="6838790" cy="42117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112000" y="2580208"/>
            <a:ext cx="5080000" cy="143299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0026" y="2813985"/>
            <a:ext cx="101439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Khi ở</a:t>
            </a:r>
            <a:r>
              <a:rPr kumimoji="0" lang="vi-V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trong ngôi nhà sạch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em sẽ cảm thấy như thế nào?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29890" y="4271625"/>
            <a:ext cx="5535154" cy="1384995"/>
            <a:chOff x="6381255" y="1448169"/>
            <a:chExt cx="5535154" cy="1384995"/>
          </a:xfrm>
        </p:grpSpPr>
        <p:sp>
          <p:nvSpPr>
            <p:cNvPr id="13" name="Rectangle: Rounded Corners 48"/>
            <p:cNvSpPr/>
            <p:nvPr/>
          </p:nvSpPr>
          <p:spPr>
            <a:xfrm>
              <a:off x="6654300" y="1470080"/>
              <a:ext cx="4989065" cy="1310027"/>
            </a:xfrm>
            <a:prstGeom prst="roundRect">
              <a:avLst>
                <a:gd name="adj" fmla="val 0"/>
              </a:avLst>
            </a:prstGeom>
            <a:solidFill>
              <a:srgbClr val="E3004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81255" y="1448169"/>
              <a:ext cx="55351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Em sẽ thấy tinh thần </a:t>
              </a:r>
            </a:p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thoải mái, vui vẻ và khỏe mạnh hơn.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6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811305" y="123832"/>
            <a:ext cx="10820330" cy="1810393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5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矩形: 圆角 16"/>
            <p:cNvSpPr/>
            <p:nvPr/>
          </p:nvSpPr>
          <p:spPr>
            <a:xfrm>
              <a:off x="1199689" y="1993218"/>
              <a:ext cx="10030284" cy="2588274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99770" y="367310"/>
            <a:ext cx="10043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Sắp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xếp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sau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đây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trình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tự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bước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thực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hiện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srgbClr val="D60093"/>
                </a:solidFill>
                <a:latin typeface="UTM Avo" panose="02040603050506020204" pitchFamily="18" charset="0"/>
              </a:rPr>
              <a:t>nhà.</a:t>
            </a:r>
            <a:endParaRPr lang="en-US" sz="40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1" t="3384" r="671" b="12239"/>
          <a:stretch/>
        </p:blipFill>
        <p:spPr>
          <a:xfrm>
            <a:off x="1007289" y="2114831"/>
            <a:ext cx="10059609" cy="3701769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4488254" y="6072199"/>
            <a:ext cx="3461946" cy="785801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 nhà.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0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56">
            <a:extLst>
              <a:ext uri="{FF2B5EF4-FFF2-40B4-BE49-F238E27FC236}">
                <a16:creationId xmlns:a16="http://schemas.microsoft.com/office/drawing/2014/main" id="{A17F0E22-8F12-4903-A66B-CDF7B93066FF}"/>
              </a:ext>
            </a:extLst>
          </p:cNvPr>
          <p:cNvSpPr/>
          <p:nvPr/>
        </p:nvSpPr>
        <p:spPr>
          <a:xfrm flipV="1">
            <a:off x="4395142" y="156380"/>
            <a:ext cx="6156955" cy="1110671"/>
          </a:xfrm>
          <a:custGeom>
            <a:avLst/>
            <a:gdLst>
              <a:gd name="connsiteX0" fmla="*/ 0 w 6065529"/>
              <a:gd name="connsiteY0" fmla="*/ 6408507 h 6408507"/>
              <a:gd name="connsiteX1" fmla="*/ 6065529 w 6065529"/>
              <a:gd name="connsiteY1" fmla="*/ 6408507 h 6408507"/>
              <a:gd name="connsiteX2" fmla="*/ 6065529 w 6065529"/>
              <a:gd name="connsiteY2" fmla="*/ 952856 h 6408507"/>
              <a:gd name="connsiteX3" fmla="*/ 5512873 w 6065529"/>
              <a:gd name="connsiteY3" fmla="*/ 0 h 6408507"/>
              <a:gd name="connsiteX4" fmla="*/ 4960216 w 6065529"/>
              <a:gd name="connsiteY4" fmla="*/ 952856 h 6408507"/>
              <a:gd name="connsiteX5" fmla="*/ 0 w 6065529"/>
              <a:gd name="connsiteY5" fmla="*/ 952856 h 640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529" h="6408507">
                <a:moveTo>
                  <a:pt x="0" y="6408507"/>
                </a:moveTo>
                <a:lnTo>
                  <a:pt x="6065529" y="6408507"/>
                </a:lnTo>
                <a:lnTo>
                  <a:pt x="6065529" y="952856"/>
                </a:lnTo>
                <a:lnTo>
                  <a:pt x="5512873" y="0"/>
                </a:lnTo>
                <a:lnTo>
                  <a:pt x="4960216" y="952856"/>
                </a:lnTo>
                <a:lnTo>
                  <a:pt x="0" y="95285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69369" y="156380"/>
            <a:ext cx="59827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45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bước</a:t>
            </a:r>
            <a:r>
              <a:rPr lang="en-US" sz="45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quét</a:t>
            </a:r>
            <a:r>
              <a:rPr lang="en-US" sz="45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nhà</a:t>
            </a:r>
            <a:endParaRPr lang="en-US" sz="45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" y="941210"/>
            <a:ext cx="3753034" cy="4946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292" y="1284110"/>
            <a:ext cx="2962008" cy="4663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7344" y="1685796"/>
            <a:ext cx="3604156" cy="45304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5292" y="5947209"/>
            <a:ext cx="2720708" cy="778151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UTM Avo" panose="02040603050506020204" pitchFamily="18" charset="0"/>
              </a:rPr>
              <a:t>Quét nhà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6736" y="5964268"/>
            <a:ext cx="2720708" cy="778151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UTM Avo" panose="02040603050506020204" pitchFamily="18" charset="0"/>
              </a:rPr>
              <a:t>Xúc rác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5768" y="6133153"/>
            <a:ext cx="2425832" cy="675290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UTM Avo" panose="02040603050506020204" pitchFamily="18" charset="0"/>
              </a:rPr>
              <a:t>Đổ rác</a:t>
            </a:r>
            <a:endParaRPr lang="en-US" sz="32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684"/>
          <a:stretch/>
        </p:blipFill>
        <p:spPr>
          <a:xfrm>
            <a:off x="762001" y="1549810"/>
            <a:ext cx="11249124" cy="4304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组合 6"/>
          <p:cNvGrpSpPr/>
          <p:nvPr/>
        </p:nvGrpSpPr>
        <p:grpSpPr>
          <a:xfrm>
            <a:off x="1215061" y="120855"/>
            <a:ext cx="10414001" cy="1340539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1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矩形: 圆角 16"/>
            <p:cNvSpPr/>
            <p:nvPr/>
          </p:nvSpPr>
          <p:spPr>
            <a:xfrm>
              <a:off x="1199689" y="1993218"/>
              <a:ext cx="10030284" cy="2588274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35307" y="161410"/>
            <a:ext cx="100434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Sắp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xếp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hình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sau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đây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cho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đúng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trình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tự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bước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thực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hiện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việc</a:t>
            </a:r>
            <a:r>
              <a:rPr lang="en-US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vi-VN" sz="3800" b="1" dirty="0">
                <a:solidFill>
                  <a:srgbClr val="D60093"/>
                </a:solidFill>
                <a:latin typeface="UTM Avo" panose="02040603050506020204" pitchFamily="18" charset="0"/>
              </a:rPr>
              <a:t>nhà.</a:t>
            </a:r>
            <a:endParaRPr lang="en-US" sz="38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4253408" y="5943115"/>
            <a:ext cx="4350946" cy="785801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Rửa cốc chén</a:t>
            </a:r>
            <a:endParaRPr lang="en-US" sz="4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4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56">
            <a:extLst>
              <a:ext uri="{FF2B5EF4-FFF2-40B4-BE49-F238E27FC236}">
                <a16:creationId xmlns:a16="http://schemas.microsoft.com/office/drawing/2014/main" id="{A17F0E22-8F12-4903-A66B-CDF7B93066FF}"/>
              </a:ext>
            </a:extLst>
          </p:cNvPr>
          <p:cNvSpPr/>
          <p:nvPr/>
        </p:nvSpPr>
        <p:spPr>
          <a:xfrm flipV="1">
            <a:off x="790986" y="77717"/>
            <a:ext cx="7136458" cy="1110671"/>
          </a:xfrm>
          <a:custGeom>
            <a:avLst/>
            <a:gdLst>
              <a:gd name="connsiteX0" fmla="*/ 0 w 6065529"/>
              <a:gd name="connsiteY0" fmla="*/ 6408507 h 6408507"/>
              <a:gd name="connsiteX1" fmla="*/ 6065529 w 6065529"/>
              <a:gd name="connsiteY1" fmla="*/ 6408507 h 6408507"/>
              <a:gd name="connsiteX2" fmla="*/ 6065529 w 6065529"/>
              <a:gd name="connsiteY2" fmla="*/ 952856 h 6408507"/>
              <a:gd name="connsiteX3" fmla="*/ 5512873 w 6065529"/>
              <a:gd name="connsiteY3" fmla="*/ 0 h 6408507"/>
              <a:gd name="connsiteX4" fmla="*/ 4960216 w 6065529"/>
              <a:gd name="connsiteY4" fmla="*/ 952856 h 6408507"/>
              <a:gd name="connsiteX5" fmla="*/ 0 w 6065529"/>
              <a:gd name="connsiteY5" fmla="*/ 952856 h 640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529" h="6408507">
                <a:moveTo>
                  <a:pt x="0" y="6408507"/>
                </a:moveTo>
                <a:lnTo>
                  <a:pt x="6065529" y="6408507"/>
                </a:lnTo>
                <a:lnTo>
                  <a:pt x="6065529" y="952856"/>
                </a:lnTo>
                <a:lnTo>
                  <a:pt x="5512873" y="0"/>
                </a:lnTo>
                <a:lnTo>
                  <a:pt x="4960216" y="952856"/>
                </a:lnTo>
                <a:lnTo>
                  <a:pt x="0" y="95285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569" y="152180"/>
            <a:ext cx="728116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 rửa cốc chén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641" y="5649816"/>
            <a:ext cx="2659559" cy="778150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Xả nước làm ướt cốc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1252" y="5675216"/>
            <a:ext cx="2941390" cy="849475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 với nước rửa chén bát.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0995" y="5480411"/>
            <a:ext cx="2724881" cy="943255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 lại với nước sạch.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5908"/>
            <a:ext cx="3556000" cy="4263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061" y="1335908"/>
            <a:ext cx="3327172" cy="4313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5993" y="1468011"/>
            <a:ext cx="2941907" cy="399970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92" y="1451012"/>
            <a:ext cx="2263908" cy="40166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978978" y="5500976"/>
            <a:ext cx="2205129" cy="876724"/>
          </a:xfrm>
          <a:prstGeom prst="rect">
            <a:avLst/>
          </a:prstGeom>
          <a:solidFill>
            <a:srgbClr val="2687F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Úp cốc chén phơi khô.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46132" y="5131522"/>
            <a:ext cx="853927" cy="529195"/>
            <a:chOff x="5106264" y="5089823"/>
            <a:chExt cx="853927" cy="529195"/>
          </a:xfrm>
        </p:grpSpPr>
        <p:sp>
          <p:nvSpPr>
            <p:cNvPr id="3" name="Oval 2"/>
            <p:cNvSpPr/>
            <p:nvPr/>
          </p:nvSpPr>
          <p:spPr>
            <a:xfrm>
              <a:off x="5106264" y="5089823"/>
              <a:ext cx="571500" cy="52189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09101" y="5095798"/>
              <a:ext cx="751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4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07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 animBg="1"/>
      <p:bldP spid="11" grpId="0" animBg="1"/>
      <p:bldP spid="1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82131" y="2207700"/>
            <a:ext cx="8075763" cy="3055082"/>
            <a:chOff x="3782131" y="2207700"/>
            <a:chExt cx="8075763" cy="3055082"/>
          </a:xfrm>
        </p:grpSpPr>
        <p:sp>
          <p:nvSpPr>
            <p:cNvPr id="5" name="Google Shape;784;p10"/>
            <p:cNvSpPr/>
            <p:nvPr/>
          </p:nvSpPr>
          <p:spPr>
            <a:xfrm>
              <a:off x="3782131" y="2207700"/>
              <a:ext cx="957949" cy="138425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 w="38100" cap="flat" cmpd="sng">
                  <a:solidFill>
                    <a:prstClr val="black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5B9BD5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623466" y="2503846"/>
              <a:ext cx="7176678" cy="2758936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PA_PA-文本框 41">
              <a:extLst>
                <a:ext uri="{FF2B5EF4-FFF2-40B4-BE49-F238E27FC236}">
                  <a16:creationId xmlns:a16="http://schemas.microsoft.com/office/drawing/2014/main" id="{8D7FE763-0708-4D38-A110-3CE000F664F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589475" y="3048841"/>
              <a:ext cx="72446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000" b="1" i="0" u="none" strike="noStrike" kern="1200" cap="none" spc="0" normalizeH="0" baseline="0" noProof="0" dirty="0">
                  <a:ln w="190500">
                    <a:solidFill>
                      <a:srgbClr val="00206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UTM Neutra" panose="02040603050506020204" pitchFamily="18" charset="0"/>
                  <a:ea typeface="华康娃娃体W5" panose="040B0509000000000000" pitchFamily="81" charset="-122"/>
                  <a:cs typeface="+mn-cs"/>
                </a:rPr>
                <a:t>VẬN DỤNG</a:t>
              </a:r>
              <a:endParaRPr kumimoji="0" lang="en-US" altLang="zh-CN" sz="10000" b="1" i="0" u="none" strike="noStrike" kern="1200" cap="none" spc="0" normalizeH="0" baseline="0" noProof="0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42" name="PA_PA-文本框 41">
              <a:extLst>
                <a:ext uri="{FF2B5EF4-FFF2-40B4-BE49-F238E27FC236}">
                  <a16:creationId xmlns:a16="http://schemas.microsoft.com/office/drawing/2014/main" id="{8D7FE763-0708-4D38-A110-3CE000F664F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613234" y="3048841"/>
              <a:ext cx="72446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0000" b="1" dirty="0">
                  <a:solidFill>
                    <a:srgbClr val="FE8278"/>
                  </a:solidFill>
                  <a:latin typeface="UTM Neutra" panose="02040603050506020204" pitchFamily="18" charset="0"/>
                  <a:ea typeface="华康娃娃体W5" panose="040B0509000000000000" pitchFamily="81" charset="-122"/>
                </a:rPr>
                <a:t>VậN dụng</a:t>
              </a:r>
              <a:endPara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32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13885"/>
            <a:ext cx="7176678" cy="6025415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322" t="1718"/>
          <a:stretch/>
        </p:blipFill>
        <p:spPr>
          <a:xfrm>
            <a:off x="4072046" y="0"/>
            <a:ext cx="8139777" cy="6858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7B65A293-250D-42E7-83DE-78F6825CC4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127523" y="-182485"/>
            <a:ext cx="5959640" cy="38664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5330" y="876520"/>
            <a:ext cx="57952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000" b="1" i="1" dirty="0">
                <a:solidFill>
                  <a:schemeClr val="accent2">
                    <a:lumMod val="50000"/>
                  </a:schemeClr>
                </a:solidFill>
              </a:rPr>
              <a:t>“Nhà sạch thì mát, </a:t>
            </a:r>
          </a:p>
          <a:p>
            <a:pPr lvl="0" algn="ctr">
              <a:defRPr/>
            </a:pPr>
            <a:r>
              <a:rPr lang="vi-VN" sz="3000" b="1" i="1" dirty="0">
                <a:solidFill>
                  <a:schemeClr val="accent2">
                    <a:lumMod val="50000"/>
                  </a:schemeClr>
                </a:solidFill>
              </a:rPr>
              <a:t>bát sạch ngon cơm”.</a:t>
            </a:r>
          </a:p>
          <a:p>
            <a:pPr lvl="0" algn="ctr">
              <a:defRPr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hãy cùng bố mẹ </a:t>
            </a:r>
          </a:p>
          <a:p>
            <a:pPr lvl="0" algn="ctr">
              <a:defRPr/>
            </a:pP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dọn dẹp nhà cửa nhé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!</a:t>
            </a:r>
            <a:endParaRPr lang="vi-VN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273616" y="2253303"/>
            <a:ext cx="7918383" cy="2685509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048" y="2064866"/>
            <a:ext cx="83278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0107" y="101601"/>
            <a:ext cx="11679085" cy="6428511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5876" y="258618"/>
            <a:ext cx="586089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en-US" sz="5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431" y="1239863"/>
            <a:ext cx="114364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latin typeface="UTM Avo" panose="02040603050506020204" pitchFamily="18" charset="0"/>
              </a:rPr>
              <a:t>1. </a:t>
            </a:r>
            <a:r>
              <a:rPr lang="en-US" sz="3400" dirty="0" err="1">
                <a:latin typeface="UTM Avo" panose="02040603050506020204" pitchFamily="18" charset="0"/>
              </a:rPr>
              <a:t>Giải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thích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được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sao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phải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giữ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ở, </a:t>
            </a:r>
            <a:r>
              <a:rPr lang="en-US" sz="3400" dirty="0" err="1">
                <a:latin typeface="UTM Avo" panose="02040603050506020204" pitchFamily="18" charset="0"/>
              </a:rPr>
              <a:t>bao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gồm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bếp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vệ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sinh</a:t>
            </a:r>
            <a:r>
              <a:rPr lang="en-US" sz="3400">
                <a:latin typeface="UTM Avo" panose="02040603050506020204" pitchFamily="18" charset="0"/>
              </a:rPr>
              <a:t>. </a:t>
            </a:r>
            <a:endParaRPr lang="en-US" sz="34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85A57-26DA-4A1F-AD41-48577A8DB8F8}"/>
              </a:ext>
            </a:extLst>
          </p:cNvPr>
          <p:cNvSpPr txBox="1"/>
          <p:nvPr/>
        </p:nvSpPr>
        <p:spPr>
          <a:xfrm>
            <a:off x="635431" y="2703688"/>
            <a:ext cx="114364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số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công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việc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vừa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sức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khả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năng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của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mình</a:t>
            </a:r>
            <a:r>
              <a:rPr lang="en-US" sz="3400">
                <a:latin typeface="UTM Avo" panose="02040603050506020204" pitchFamily="18" charset="0"/>
              </a:rPr>
              <a:t>. </a:t>
            </a:r>
            <a:endParaRPr lang="en-US" sz="34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3F3F6-78AD-4D92-B45D-C05CEAAA5676}"/>
              </a:ext>
            </a:extLst>
          </p:cNvPr>
          <p:cNvSpPr txBox="1"/>
          <p:nvPr/>
        </p:nvSpPr>
        <p:spPr>
          <a:xfrm>
            <a:off x="635431" y="4047513"/>
            <a:ext cx="114364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latin typeface="UTM Avo" panose="02040603050506020204" pitchFamily="18" charset="0"/>
              </a:rPr>
              <a:t>3.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giữ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gìn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vệ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sinh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cửa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giúp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đỡ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bố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mẹ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Hình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thành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phát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triển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phẩm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chất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chăm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chỉ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trách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nhiệm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297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810885" y="2522663"/>
            <a:ext cx="9988659" cy="2350333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784;p10"/>
          <p:cNvSpPr/>
          <p:nvPr/>
        </p:nvSpPr>
        <p:spPr>
          <a:xfrm>
            <a:off x="3782131" y="220770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18" y="2522663"/>
            <a:ext cx="9675191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53495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sp>
        <p:nvSpPr>
          <p:cNvPr id="41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2131" y="2574371"/>
            <a:ext cx="8595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ln w="1905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Neutra" panose="02040603050506020204" pitchFamily="18" charset="0"/>
                <a:ea typeface="华康娃娃体W5" panose="040B0509000000000000" pitchFamily="81" charset="-122"/>
              </a:rPr>
              <a:t>HOẠT ĐỘNG 1: VÌ SAO PHẢI GIỮ GÌN VỆ SINH NHÀ Ở</a:t>
            </a:r>
            <a:endParaRPr kumimoji="0" lang="en-US" altLang="zh-CN" sz="6000" b="1" i="0" u="none" strike="noStrike" kern="1200" cap="none" spc="0" normalizeH="0" baseline="0" noProof="0" dirty="0">
              <a:ln w="19050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UTM Neutra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42" name="PA_PA-文本框 41">
            <a:extLst>
              <a:ext uri="{FF2B5EF4-FFF2-40B4-BE49-F238E27FC236}">
                <a16:creationId xmlns:a16="http://schemas.microsoft.com/office/drawing/2014/main" id="{8D7FE763-0708-4D38-A110-3CE000F66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46248" y="2574371"/>
            <a:ext cx="8631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E8278"/>
                </a:solidFill>
                <a:effectLst/>
                <a:uLnTx/>
                <a:uFillTx/>
                <a:latin typeface="UTM Neutra" panose="02040603050506020204" pitchFamily="18" charset="0"/>
                <a:ea typeface="华康娃娃体W5" panose="040B0509000000000000" pitchFamily="81" charset="-122"/>
                <a:cs typeface="+mn-cs"/>
              </a:rPr>
              <a:t>HOẠT ĐỘNG 1: VÌ SAO PHẢI GIỮ GÌN VỆ SINH NHÀ Ở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E8278"/>
              </a:solidFill>
              <a:effectLst/>
              <a:uLnTx/>
              <a:uFillTx/>
              <a:latin typeface="UTM Neutra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59086" y="171460"/>
            <a:ext cx="11497018" cy="642851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597" y="299202"/>
            <a:ext cx="110591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latin typeface="UTM Avo" panose="02040603050506020204" pitchFamily="18" charset="0"/>
              </a:rPr>
              <a:t>Các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việc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bạn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nhỏ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trong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hình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đang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làm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gì</a:t>
            </a:r>
            <a:r>
              <a:rPr lang="en-US" sz="3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7016817" y="5727032"/>
            <a:ext cx="2378539" cy="804917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1386037" y="5926057"/>
            <a:ext cx="1905803" cy="735833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Lau </a:t>
            </a:r>
            <a:r>
              <a:rPr lang="en-US" sz="2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" y="1067957"/>
            <a:ext cx="4063400" cy="4766452"/>
          </a:xfrm>
          <a:prstGeom prst="rect">
            <a:avLst/>
          </a:prstGeom>
        </p:spPr>
      </p:pic>
      <p:pic>
        <p:nvPicPr>
          <p:cNvPr id="23" name="Picture 22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19" y="1422254"/>
            <a:ext cx="6265333" cy="41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854" y="97712"/>
            <a:ext cx="11720946" cy="623454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5" y="982699"/>
            <a:ext cx="4097184" cy="5007806"/>
          </a:xfrm>
          <a:prstGeom prst="rect">
            <a:avLst/>
          </a:prstGeom>
        </p:spPr>
      </p:pic>
      <p:pic>
        <p:nvPicPr>
          <p:cNvPr id="14" name="Picture 13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22" y="1406033"/>
            <a:ext cx="6262858" cy="4413955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7090535" y="5990505"/>
            <a:ext cx="2378539" cy="597889"/>
          </a:xfrm>
          <a:prstGeom prst="flowChartAlternateProcess">
            <a:avLst/>
          </a:prstGeom>
          <a:solidFill>
            <a:srgbClr val="3D4E12"/>
          </a:solidFill>
          <a:ln>
            <a:solidFill>
              <a:srgbClr val="3D4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Rửa bát đũa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1665565" y="6106063"/>
            <a:ext cx="1905803" cy="587142"/>
          </a:xfrm>
          <a:prstGeom prst="flowChartAlternateProcess">
            <a:avLst/>
          </a:prstGeom>
          <a:solidFill>
            <a:srgbClr val="3D4E12"/>
          </a:solidFill>
          <a:ln>
            <a:solidFill>
              <a:srgbClr val="3D4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 rác</a:t>
            </a:r>
            <a:endParaRPr lang="en-US" sz="2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625" y="216654"/>
            <a:ext cx="110591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latin typeface="UTM Avo" panose="02040603050506020204" pitchFamily="18" charset="0"/>
              </a:rPr>
              <a:t>Các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việc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bạn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nhỏ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trong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hình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đang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làm</a:t>
            </a:r>
            <a:r>
              <a:rPr lang="en-US" sz="3800" b="1" dirty="0"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latin typeface="UTM Avo" panose="02040603050506020204" pitchFamily="18" charset="0"/>
              </a:rPr>
              <a:t>gì</a:t>
            </a:r>
            <a:r>
              <a:rPr lang="en-US" sz="3800" b="1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273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9086" y="171460"/>
            <a:ext cx="11497018" cy="642851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" y="0"/>
            <a:ext cx="3122749" cy="3663049"/>
          </a:xfrm>
          <a:prstGeom prst="rect">
            <a:avLst/>
          </a:prstGeom>
        </p:spPr>
      </p:pic>
      <p:pic>
        <p:nvPicPr>
          <p:cNvPr id="4" name="Picture 3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98" y="171460"/>
            <a:ext cx="4887945" cy="320017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35" y="3195587"/>
            <a:ext cx="2999715" cy="3423634"/>
          </a:xfrm>
          <a:prstGeom prst="rect">
            <a:avLst/>
          </a:prstGeom>
        </p:spPr>
      </p:pic>
      <p:pic>
        <p:nvPicPr>
          <p:cNvPr id="6" name="Picture 5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19" y="3834509"/>
            <a:ext cx="4787781" cy="2765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63241" y="1991511"/>
            <a:ext cx="45719" cy="385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7B65A293-250D-42E7-83DE-78F6825CC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3033670" y="0"/>
            <a:ext cx="4955297" cy="3214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036692" y="789971"/>
            <a:ext cx="8579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Việc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endParaRPr kumimoji="0" lang="vi-VN" sz="30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endParaRPr kumimoji="0" lang="vi-VN" sz="30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955733" y="900405"/>
            <a:ext cx="8579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Việc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endParaRPr kumimoji="0" lang="vi-VN" sz="30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giúp nhà cửa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luôn sạch sẽ,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gọn gàng.</a:t>
            </a:r>
          </a:p>
        </p:txBody>
      </p:sp>
    </p:spTree>
    <p:extLst>
      <p:ext uri="{BB962C8B-B14F-4D97-AF65-F5344CB8AC3E}">
        <p14:creationId xmlns:p14="http://schemas.microsoft.com/office/powerpoint/2010/main" val="79600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4;p10"/>
          <p:cNvSpPr/>
          <p:nvPr/>
        </p:nvSpPr>
        <p:spPr>
          <a:xfrm>
            <a:off x="3782131" y="2534950"/>
            <a:ext cx="957949" cy="1384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 w="3810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5B9BD5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1" y="-225246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9" b="89885" l="9994" r="9654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" y="4177365"/>
            <a:ext cx="3084896" cy="3084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095" y="2805335"/>
            <a:ext cx="86326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7;p4"/>
          <p:cNvSpPr/>
          <p:nvPr/>
        </p:nvSpPr>
        <p:spPr>
          <a:xfrm rot="4199184">
            <a:off x="360708" y="-51829"/>
            <a:ext cx="6620124" cy="8033943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3134" r="2237"/>
          <a:stretch/>
        </p:blipFill>
        <p:spPr>
          <a:xfrm rot="21348324">
            <a:off x="251375" y="1674741"/>
            <a:ext cx="6838790" cy="42117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120740" y="2669108"/>
            <a:ext cx="4969660" cy="143299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3596" y="2669108"/>
            <a:ext cx="10143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Ngôi nhà sạch sẽ,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đồ đạc được sắp xếp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gọn gàng.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 rot="21257968">
            <a:off x="1372024" y="5905819"/>
            <a:ext cx="506159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Ngôi nhà sau khi được dọn dẹp.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7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" val="430"/>
  <p:tag name="PA" val="v4.0.0"/>
</p:tagLst>
</file>

<file path=ppt/theme/theme1.xml><?xml version="1.0" encoding="utf-8"?>
<a:theme xmlns:a="http://schemas.openxmlformats.org/drawingml/2006/main" name="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</TotalTime>
  <Words>335</Words>
  <Application>Microsoft Office PowerPoint</Application>
  <PresentationFormat>Widescreen</PresentationFormat>
  <Paragraphs>54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#9Slide05 Aphrodite Pro</vt:lpstr>
      <vt:lpstr>#9Slide07 HoneyCream</vt:lpstr>
      <vt:lpstr>Arial</vt:lpstr>
      <vt:lpstr>Times New Roman</vt:lpstr>
      <vt:lpstr>Chango</vt:lpstr>
      <vt:lpstr>#9Slide03 AmpleSoft Bold</vt:lpstr>
      <vt:lpstr>Cambria</vt:lpstr>
      <vt:lpstr>SVN-Poky's</vt:lpstr>
      <vt:lpstr>M PLUS Rounded 1c</vt:lpstr>
      <vt:lpstr>UTM Avo</vt:lpstr>
      <vt:lpstr>Calibri</vt:lpstr>
      <vt:lpstr>SVN-Newton</vt:lpstr>
      <vt:lpstr>#9Slide07 Altus</vt:lpstr>
      <vt:lpstr>UTM Neutra</vt:lpstr>
      <vt:lpstr>Fredoka One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Măng non</dc:creator>
  <cp:keywords>MĂNG NON TEAM</cp:keywords>
  <dc:description>更多资源关注@好教师</dc:description>
  <cp:lastModifiedBy>Vip855</cp:lastModifiedBy>
  <cp:revision>99</cp:revision>
  <dcterms:created xsi:type="dcterms:W3CDTF">2015-05-05T08:02:14Z</dcterms:created>
  <dcterms:modified xsi:type="dcterms:W3CDTF">2025-10-04T03:14:15Z</dcterms:modified>
  <cp:category>更多资源关注@好教师</cp:category>
</cp:coreProperties>
</file>