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8" r:id="rId2"/>
    <p:sldMasterId id="2147483691" r:id="rId3"/>
  </p:sldMasterIdLst>
  <p:notesMasterIdLst>
    <p:notesMasterId r:id="rId29"/>
  </p:notesMasterIdLst>
  <p:sldIdLst>
    <p:sldId id="257" r:id="rId4"/>
    <p:sldId id="290" r:id="rId5"/>
    <p:sldId id="289" r:id="rId6"/>
    <p:sldId id="279" r:id="rId7"/>
    <p:sldId id="280" r:id="rId8"/>
    <p:sldId id="281" r:id="rId9"/>
    <p:sldId id="282" r:id="rId10"/>
    <p:sldId id="264" r:id="rId11"/>
    <p:sldId id="265" r:id="rId12"/>
    <p:sldId id="283" r:id="rId13"/>
    <p:sldId id="284" r:id="rId14"/>
    <p:sldId id="266" r:id="rId15"/>
    <p:sldId id="267" r:id="rId16"/>
    <p:sldId id="292" r:id="rId17"/>
    <p:sldId id="293" r:id="rId18"/>
    <p:sldId id="294" r:id="rId19"/>
    <p:sldId id="295" r:id="rId20"/>
    <p:sldId id="291" r:id="rId21"/>
    <p:sldId id="286" r:id="rId22"/>
    <p:sldId id="285" r:id="rId23"/>
    <p:sldId id="287" r:id="rId24"/>
    <p:sldId id="288" r:id="rId25"/>
    <p:sldId id="276" r:id="rId26"/>
    <p:sldId id="277" r:id="rId27"/>
    <p:sldId id="278" r:id="rId28"/>
  </p:sldIdLst>
  <p:sldSz cx="12192000" cy="6858000"/>
  <p:notesSz cx="6858000" cy="9144000"/>
  <p:embeddedFontLst>
    <p:embeddedFont>
      <p:font typeface="等线" panose="02010600030101010101" pitchFamily="2" charset="-122"/>
      <p:regular r:id="rId30"/>
    </p:embeddedFont>
    <p:embeddedFont>
      <p:font typeface="#9Slide05 Aphrodite Pro" panose="020B0604020202020204" charset="0"/>
      <p:regular r:id="rId31"/>
    </p:embeddedFont>
    <p:embeddedFont>
      <p:font typeface="#9Slide07 HoneyCream" panose="020B0604020202020204" charset="0"/>
      <p:regular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UTM Showcard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91" autoAdjust="0"/>
    <p:restoredTop sz="94660"/>
  </p:normalViewPr>
  <p:slideViewPr>
    <p:cSldViewPr snapToGrid="0">
      <p:cViewPr varScale="1">
        <p:scale>
          <a:sx n="63" d="100"/>
          <a:sy n="63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73617-C5FE-4939-B8DB-514187AECA20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FA97E-AB6E-4D3F-B5C2-710FB5368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5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AA95E-6841-4403-AF36-7593CD0EB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228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7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9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6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7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0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8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9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8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75BAC8-C212-4684-ABBA-BFFF28605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7BC6D0-8814-48D9-A5B6-14D8767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6F7F9A-D2EB-493C-8A13-92B2600EC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06225F-66DD-4B78-A4BC-E7153F94B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F8BFB5-8A8A-4F3A-A37D-C20945CF4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5F8BDFC-1AAD-4033-8373-2DAFE6F490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B46DF67-4740-472E-9DCF-9D2DD8B2EC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8926CC-8663-49C6-AD68-BE5FE45084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3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B25C38-B88C-42C4-90A6-D2E84C713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3716000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48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0C57C-4F0E-45A6-9A0C-56497F27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52974E-B1F8-4CEE-AFF3-0D67526D4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EE303B-EE21-46C7-894C-FA204F0E7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396C25-57B3-494E-A516-21C20338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C87078-12D6-4123-89AE-0C3A9A7F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81D71B-2482-4763-8B39-CB23177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19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C2529-18C9-4ABE-BADC-A1B13F60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7BC0CD-86B7-4C08-94E9-7023089A0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1C2BCF-5630-4BE5-899F-17362FD01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816678-632B-46DB-8AEE-E3189D12A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D2DF3-0FA0-4873-92FA-E7886F15B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E6921A-4B5B-48A1-BEAB-8E83C133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8F3063-5F57-49A0-A5CA-9E439DB2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79047C-4C29-4899-92D4-E4508716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3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E6DDE-3D74-4708-BF62-AE7E7D58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811CFF-E646-4E5B-9AA0-A7694BC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2370D2-09D1-4F03-B549-4AFBDE9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369CB0-1112-4320-A804-03CB7A97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27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EC24A3-9170-4F4A-9A70-1E070370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E51E96-8AC6-4E71-9C0A-DDB7222B9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0D5714-9E31-49D7-899F-5ED270FD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B903FBE-72B8-4BCB-9D4D-779C7FF529A3}"/>
              </a:ext>
            </a:extLst>
          </p:cNvPr>
          <p:cNvSpPr/>
          <p:nvPr userDrawn="1"/>
        </p:nvSpPr>
        <p:spPr>
          <a:xfrm>
            <a:off x="419100" y="400050"/>
            <a:ext cx="113919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8DCD13-9A47-4340-ABF6-8CC70335E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C4D47-941B-464F-A3E1-68B2B78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5CC96-C756-48F0-A78E-F8704095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DC942D-B1C8-4BCD-912C-BFB54B2BF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4F375-3A93-43B6-A466-F2BC7C46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B32E55-3B65-451A-AC5F-B08A5BD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00F9C8-2D74-4441-8395-E15DC61E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33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D4FDD-8F34-4E11-B5A5-F43352A5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13FB3A-B58C-49A5-9B16-5221BEFBD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02EB7E-2F67-4EB0-B817-A2717B31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63DEE3-FFEF-4E15-80F3-B10075D7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97B23E-5D84-4387-A0EA-0C121DDE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13CE7-FD01-47FC-9C2F-4302A5B3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58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EA407-2D78-4FF9-B479-3D263503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B5A92A-A005-45BB-B5BB-0B69C7A6A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AD563-C5FC-4E54-B313-D101D6EA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28015-4D20-4034-BABD-F2CB296D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0D0FC-FD41-4A0B-ADCB-E4EA1C51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53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83F56-DECE-45C0-B990-CFE115F58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F44E1-E511-41A5-9A2D-9958BDCDF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348DB-4FC2-4CFF-A5D2-751AA94D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31522-33AB-45D8-A1D5-590F7DA4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AA3AEC-B872-4C50-A893-27D3469B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55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2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75BAC8-C212-4684-ABBA-BFFF28605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7BC6D0-8814-48D9-A5B6-14D8767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6F7F9A-D2EB-493C-8A13-92B2600EC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06225F-66DD-4B78-A4BC-E7153F94B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F8BFB5-8A8A-4F3A-A37D-C20945CF4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5F8BDFC-1AAD-4033-8373-2DAFE6F490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B46DF67-4740-472E-9DCF-9D2DD8B2EC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8926CC-8663-49C6-AD68-BE5FE45084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6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B25C38-B88C-42C4-90A6-D2E84C713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1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0C57C-4F0E-45A6-9A0C-56497F27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52974E-B1F8-4CEE-AFF3-0D67526D4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EE303B-EE21-46C7-894C-FA204F0E7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396C25-57B3-494E-A516-21C20338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C87078-12D6-4123-89AE-0C3A9A7F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81D71B-2482-4763-8B39-CB23177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14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C2529-18C9-4ABE-BADC-A1B13F60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7BC0CD-86B7-4C08-94E9-7023089A0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1C2BCF-5630-4BE5-899F-17362FD01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816678-632B-46DB-8AEE-E3189D12A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D2DF3-0FA0-4873-92FA-E7886F15B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E6921A-4B5B-48A1-BEAB-8E83C133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8F3063-5F57-49A0-A5CA-9E439DB2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79047C-4C29-4899-92D4-E4508716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79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E6DDE-3D74-4708-BF62-AE7E7D58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811CFF-E646-4E5B-9AA0-A7694BC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2370D2-09D1-4F03-B549-4AFBDE9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369CB0-1112-4320-A804-03CB7A97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76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EC24A3-9170-4F4A-9A70-1E070370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E51E96-8AC6-4E71-9C0A-DDB7222B9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0D5714-9E31-49D7-899F-5ED270FD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B903FBE-72B8-4BCB-9D4D-779C7FF529A3}"/>
              </a:ext>
            </a:extLst>
          </p:cNvPr>
          <p:cNvSpPr/>
          <p:nvPr userDrawn="1"/>
        </p:nvSpPr>
        <p:spPr>
          <a:xfrm>
            <a:off x="419100" y="400050"/>
            <a:ext cx="113919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8DCD13-9A47-4340-ABF6-8CC70335E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9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C4D47-941B-464F-A3E1-68B2B78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5CC96-C756-48F0-A78E-F8704095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DC942D-B1C8-4BCD-912C-BFB54B2BF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4F375-3A93-43B6-A466-F2BC7C46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B32E55-3B65-451A-AC5F-B08A5BD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00F9C8-2D74-4441-8395-E15DC61E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94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D4FDD-8F34-4E11-B5A5-F43352A5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13FB3A-B58C-49A5-9B16-5221BEFBD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02EB7E-2F67-4EB0-B817-A2717B31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63DEE3-FFEF-4E15-80F3-B10075D7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97B23E-5D84-4387-A0EA-0C121DDE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13CE7-FD01-47FC-9C2F-4302A5B3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83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EA407-2D78-4FF9-B479-3D263503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B5A92A-A005-45BB-B5BB-0B69C7A6A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AD563-C5FC-4E54-B313-D101D6EA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28015-4D20-4034-BABD-F2CB296D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0D0FC-FD41-4A0B-ADCB-E4EA1C51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01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8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83F56-DECE-45C0-B990-CFE115F58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F44E1-E511-41A5-9A2D-9958BDCDF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348DB-4FC2-4CFF-A5D2-751AA94D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31522-33AB-45D8-A1D5-590F7DA4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AA3AEC-B872-4C50-A893-27D3469B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39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90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7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5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1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4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1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6968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5.png"/><Relationship Id="rId12" Type="http://schemas.openxmlformats.org/officeDocument/2006/relationships/image" Target="../media/image3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microsoft.com/office/2007/relationships/hdphoto" Target="../media/hdphoto4.wdp"/><Relationship Id="rId15" Type="http://schemas.openxmlformats.org/officeDocument/2006/relationships/image" Target="../media/image33.gif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40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68450D-D45C-404B-A231-BCAA90D277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20471992-B612-438D-B332-FF9A0936DFAA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8719" y="208746"/>
            <a:ext cx="4504417" cy="2244652"/>
            <a:chOff x="-13428" y="395694"/>
            <a:chExt cx="4504417" cy="2244652"/>
          </a:xfrm>
        </p:grpSpPr>
        <p:grpSp>
          <p:nvGrpSpPr>
            <p:cNvPr id="13" name="Group 12"/>
            <p:cNvGrpSpPr/>
            <p:nvPr/>
          </p:nvGrpSpPr>
          <p:grpSpPr>
            <a:xfrm>
              <a:off x="728886" y="395694"/>
              <a:ext cx="3762103" cy="1828915"/>
              <a:chOff x="744582" y="744582"/>
              <a:chExt cx="3762103" cy="1828915"/>
            </a:xfrm>
          </p:grpSpPr>
          <p:sp>
            <p:nvSpPr>
              <p:cNvPr id="15" name="Cloud 14"/>
              <p:cNvSpPr/>
              <p:nvPr/>
            </p:nvSpPr>
            <p:spPr>
              <a:xfrm>
                <a:off x="744582" y="744582"/>
                <a:ext cx="3762103" cy="1828915"/>
              </a:xfrm>
              <a:prstGeom prst="cloud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87345" y="977746"/>
                <a:ext cx="331796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Hoạt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động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trải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nghiệm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67" b="90000" l="6389" r="90000"/>
                      </a14:imgEffect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28" y="1155718"/>
              <a:ext cx="1484628" cy="1484628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6789"/>
            <a:ext cx="1932594" cy="2861583"/>
          </a:xfrm>
          <a:prstGeom prst="rect">
            <a:avLst/>
          </a:prstGeom>
        </p:spPr>
      </p:pic>
      <p:pic>
        <p:nvPicPr>
          <p:cNvPr id="40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 rot="684408">
            <a:off x="6557822" y="816945"/>
            <a:ext cx="2090170" cy="189770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501828" y="18499"/>
            <a:ext cx="2387726" cy="3080303"/>
            <a:chOff x="9293410" y="140019"/>
            <a:chExt cx="2387726" cy="3080303"/>
          </a:xfrm>
        </p:grpSpPr>
        <p:grpSp>
          <p:nvGrpSpPr>
            <p:cNvPr id="34" name="Group 33"/>
            <p:cNvGrpSpPr/>
            <p:nvPr/>
          </p:nvGrpSpPr>
          <p:grpSpPr>
            <a:xfrm>
              <a:off x="9293410" y="1016397"/>
              <a:ext cx="2231769" cy="2203925"/>
              <a:chOff x="415583" y="2523607"/>
              <a:chExt cx="2231769" cy="2203925"/>
            </a:xfrm>
          </p:grpSpPr>
          <p:grpSp>
            <p:nvGrpSpPr>
              <p:cNvPr id="35" name="Group 34"/>
              <p:cNvGrpSpPr/>
              <p:nvPr/>
            </p:nvGrpSpPr>
            <p:grpSpPr>
              <a:xfrm rot="1429913">
                <a:off x="756231" y="2523607"/>
                <a:ext cx="1891121" cy="2203925"/>
                <a:chOff x="2100706" y="1384660"/>
                <a:chExt cx="1891121" cy="2203925"/>
              </a:xfrm>
            </p:grpSpPr>
            <p:sp>
              <p:nvSpPr>
                <p:cNvPr id="37" name="Isosceles Triangle 36"/>
                <p:cNvSpPr/>
                <p:nvPr/>
              </p:nvSpPr>
              <p:spPr>
                <a:xfrm rot="21241090">
                  <a:off x="2435764" y="1384660"/>
                  <a:ext cx="914400" cy="1188720"/>
                </a:xfrm>
                <a:prstGeom prst="triangle">
                  <a:avLst/>
                </a:prstGeom>
                <a:noFill/>
                <a:ln w="57150">
                  <a:solidFill>
                    <a:schemeClr val="tx1">
                      <a:lumMod val="85000"/>
                      <a:lumOff val="1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ounded Rectangle 37"/>
                <p:cNvSpPr/>
                <p:nvPr/>
              </p:nvSpPr>
              <p:spPr>
                <a:xfrm rot="21196758">
                  <a:off x="2100706" y="2556619"/>
                  <a:ext cx="1891121" cy="1031966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FFCA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 rot="965100">
                <a:off x="415583" y="3756527"/>
                <a:ext cx="20311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Lớp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8559" y1="34746" x2="66525" y2="69492"/>
                          <a14:foregroundMark x1="66525" y1="36441" x2="39831" y2="78814"/>
                          <a14:foregroundMark x1="37288" y1="43220" x2="30508" y2="745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596">
              <a:off x="9905872" y="140019"/>
              <a:ext cx="1775264" cy="1801298"/>
            </a:xfrm>
            <a:prstGeom prst="rect">
              <a:avLst/>
            </a:prstGeom>
          </p:spPr>
        </p:pic>
      </p:grpSp>
      <p:pic>
        <p:nvPicPr>
          <p:cNvPr id="1026" name="Picture 2" descr="Biểu tượng - Đồng tiền vàng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910" y="3931614"/>
            <a:ext cx="2959230" cy="24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75" y="2273666"/>
            <a:ext cx="11368593" cy="35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5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0800000">
            <a:off x="4381500" y="1423852"/>
            <a:ext cx="2362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87400" y="1119052"/>
            <a:ext cx="3898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XANH LAM ĐẬM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10800000">
            <a:off x="3879850" y="5602322"/>
            <a:ext cx="2895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495800" y="3546409"/>
            <a:ext cx="21717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968375" y="3221781"/>
            <a:ext cx="335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NÂU TÍM ĐỎ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87400" y="5221322"/>
            <a:ext cx="3854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XANH LÁ ĐẬM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688" y="406164"/>
            <a:ext cx="3975170" cy="188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687" y="2439504"/>
            <a:ext cx="3975171" cy="1841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803" y="4483790"/>
            <a:ext cx="3944937" cy="195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459558" y="650808"/>
            <a:ext cx="11272883" cy="175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eaLnBrk="1" hangingPunct="1">
              <a:buFontTx/>
              <a:buNone/>
              <a:defRPr/>
            </a:pPr>
            <a:r>
              <a:rPr lang="en-US" sz="2800" b="1" i="1" kern="0" dirty="0">
                <a:solidFill>
                  <a:srgbClr val="99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lang="en-US" sz="2800" b="1" i="1" kern="0" dirty="0" err="1">
                <a:solidFill>
                  <a:srgbClr val="99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i="1" kern="0" dirty="0">
                <a:solidFill>
                  <a:srgbClr val="99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99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 HÒA XÃ HỘI CHỦ NGHĨA VIỆT NAM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,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mệnh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sêri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1" kern="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eaLnBrk="1" hangingPunct="1">
              <a:buFontTx/>
              <a:buNone/>
              <a:defRPr/>
            </a:pP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.</a:t>
            </a:r>
          </a:p>
        </p:txBody>
      </p:sp>
      <p:pic>
        <p:nvPicPr>
          <p:cNvPr id="20" name="Picture 4" descr="http://www.sbv.gov.vn/wps/wcm/connect/376c128043638b8cb363fbad7097747d/17/5000t.jpg?MOD=AJPERES&amp;CACHEID=376c128043638b8cb363fbad7097747d/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41" y="2684259"/>
            <a:ext cx="419100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vn-p123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34" y="4475649"/>
            <a:ext cx="4621742" cy="195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Tờ tiền nào dưới đây có mệnh giá 2 000 đồng?A. B. C. D. | VietJack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6" y="2773364"/>
            <a:ext cx="4227993" cy="210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5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66"/>
                </a:solidFill>
                <a:latin typeface="UTM Avo" panose="02040603050506020204" pitchFamily="18" charset="0"/>
              </a:rPr>
              <a:t>KHÁC NHAU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5875020" y="146016"/>
            <a:ext cx="5932712" cy="4781221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6095999" y="1925736"/>
            <a:ext cx="5811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Dòng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chữ và số chỉ mệnh giá của tờ tiền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5999" y="3119637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Họa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4226416"/>
            <a:ext cx="4919615" cy="245980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5000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88" y="3595303"/>
            <a:ext cx="42386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2000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88" y="1218510"/>
            <a:ext cx="4232275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122807" y="4972157"/>
            <a:ext cx="4831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Đồng quê Việt Nam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Hình ảnh các địa danh được in trên đồng tiền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09" y="1374776"/>
            <a:ext cx="5108640" cy="260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hững hình ảnh làng quê Việt Nam đẹp yên ả, thanh bì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9649">
            <a:off x="6043909" y="1701880"/>
            <a:ext cx="5404827" cy="39234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3836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053861" y="5231515"/>
            <a:ext cx="5277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Khu cảng Hải Phòng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8" name="Picture 6" descr="Tiền Giấy Cotton Việt Nam 500 Đồng 1988|Tiền Việt Nam 500 Đồng 198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t="51333" b="2167"/>
          <a:stretch/>
        </p:blipFill>
        <p:spPr bwMode="auto">
          <a:xfrm>
            <a:off x="447118" y="1347677"/>
            <a:ext cx="5648881" cy="271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iền Nhiều Để Làm Gì? Giải Mã Các Địa Danh In Trȇn Tiền Việt Nam - Klook  Blo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39"/>
          <a:stretch/>
        </p:blipFill>
        <p:spPr bwMode="auto">
          <a:xfrm rot="473906">
            <a:off x="5817677" y="2537442"/>
            <a:ext cx="5954687" cy="294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56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91835" y="4740147"/>
            <a:ext cx="5277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Vườn Quốc gia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Yok Đôn – Đăk Lăk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098" name="Picture 2" descr="Tiền đang lưu hà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35" y="1442970"/>
            <a:ext cx="5165725" cy="249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và giá vé du lịch vườn quốc gia Yok Đôn - Halotrav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4462">
            <a:off x="5540533" y="1974346"/>
            <a:ext cx="5905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00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91835" y="4740147"/>
            <a:ext cx="5277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Nhà máy thủy điện Trị An – Đồng Nai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122" name="Picture 2" descr="5000 đồng (tiền Việt)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82" y="1417868"/>
            <a:ext cx="5401445" cy="262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hà máy thủy điện Trị 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1739">
            <a:off x="5815721" y="1744786"/>
            <a:ext cx="5897515" cy="3602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8255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91835" y="4740147"/>
            <a:ext cx="5277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Mỏ dầu Bạch Hổ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146" name="Picture 2" descr="Hình ảnh các địa danh được in trên đồng tiền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31" y="1362015"/>
            <a:ext cx="5715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ỏ dầu Bạch Hổ - chuyện giờ mới kể - Tuổi Trẻ 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042">
            <a:off x="6003486" y="2089473"/>
            <a:ext cx="5715000" cy="36670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834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122807" y="4972157"/>
            <a:ext cx="4831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Chùa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Cầu – Hội 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30" y="1376644"/>
            <a:ext cx="4654174" cy="23011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122" name="Picture 2" descr="Chùa Cầu Hội An - Biểu tượng du lịch của Hội An có gì đặc biệt ? - Lonas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210">
            <a:off x="6095999" y="1621626"/>
            <a:ext cx="5279879" cy="3843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7254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277291" y="4643761"/>
            <a:ext cx="4831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Nghênh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Lương Đình – Huế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290" name="Picture 2" descr="Hình ảnh các địa danh được in trên đồng tiền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7" y="1186552"/>
            <a:ext cx="571500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ông trình triều Nguyễn được chọn in trên tờ tiền 50.000 đồng - VnExpr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267">
            <a:off x="6343594" y="1783550"/>
            <a:ext cx="5522111" cy="36777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2739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A9732E0F-87D6-483B-AA74-BD4165E0F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49CDD55-7CF8-4993-9AA3-65AE7EBDB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grpSp>
        <p:nvGrpSpPr>
          <p:cNvPr id="56" name="组合 55">
            <a:extLst>
              <a:ext uri="{FF2B5EF4-FFF2-40B4-BE49-F238E27FC236}">
                <a16:creationId xmlns:a16="http://schemas.microsoft.com/office/drawing/2014/main" id="{03245DBC-EA78-4F19-A8E0-77FE7945B2DC}"/>
              </a:ext>
            </a:extLst>
          </p:cNvPr>
          <p:cNvGrpSpPr/>
          <p:nvPr/>
        </p:nvGrpSpPr>
        <p:grpSpPr>
          <a:xfrm>
            <a:off x="167517" y="544281"/>
            <a:ext cx="11856965" cy="5914571"/>
            <a:chOff x="167517" y="544281"/>
            <a:chExt cx="11856965" cy="5914571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5387193F-E5F8-4E8B-B5DE-DF5921D6357D}"/>
                </a:ext>
              </a:extLst>
            </p:cNvPr>
            <p:cNvSpPr/>
            <p:nvPr/>
          </p:nvSpPr>
          <p:spPr>
            <a:xfrm>
              <a:off x="1349829" y="1219200"/>
              <a:ext cx="9434286" cy="4760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FE54B6D-5D48-4BFF-9D61-1C7BFDF4AD88}"/>
                </a:ext>
              </a:extLst>
            </p:cNvPr>
            <p:cNvGrpSpPr/>
            <p:nvPr/>
          </p:nvGrpSpPr>
          <p:grpSpPr>
            <a:xfrm>
              <a:off x="167517" y="544281"/>
              <a:ext cx="11856965" cy="5914571"/>
              <a:chOff x="335035" y="341085"/>
              <a:chExt cx="11856965" cy="5914571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BEBB8B58-D513-43CA-98E5-F5DA69E490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135"/>
              <a:stretch/>
            </p:blipFill>
            <p:spPr>
              <a:xfrm>
                <a:off x="335035" y="341085"/>
                <a:ext cx="2121261" cy="591457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C0624AA7-5B73-4247-8943-FE1EDEE423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41"/>
              <a:stretch/>
            </p:blipFill>
            <p:spPr>
              <a:xfrm>
                <a:off x="9763528" y="341085"/>
                <a:ext cx="2428472" cy="5914571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EA861BF9-742B-4423-B17E-B811880D7D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01" r="40314"/>
              <a:stretch/>
            </p:blipFill>
            <p:spPr>
              <a:xfrm>
                <a:off x="2456296" y="341085"/>
                <a:ext cx="7307232" cy="5914571"/>
              </a:xfrm>
              <a:prstGeom prst="rect">
                <a:avLst/>
              </a:prstGeom>
            </p:spPr>
          </p:pic>
        </p:grp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7ECF344B-AACF-4D65-838E-31B2EE527C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285B3553-93FA-43C3-BEC0-7201E26D9D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0"/>
          <a:stretch/>
        </p:blipFill>
        <p:spPr>
          <a:xfrm>
            <a:off x="7970963" y="4343401"/>
            <a:ext cx="3915265" cy="25146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111656" y="1236173"/>
            <a:ext cx="7074782" cy="4597003"/>
          </a:xfrm>
          <a:prstGeom prst="round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800" dirty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Gradoo" panose="02040603050506020204" pitchFamily="18" charset="0"/>
              </a:rPr>
              <a:t>Nhận biết đồng tiền việt nam</a:t>
            </a:r>
            <a:endParaRPr kumimoji="0" lang="en-US" sz="8800" b="0" i="0" u="none" strike="noStrike" kern="1200" cap="none" spc="0" normalizeH="0" baseline="0" noProof="0" dirty="0">
              <a:ln w="0"/>
              <a:solidFill>
                <a:srgbClr val="39A7B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rado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59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277291" y="4643761"/>
            <a:ext cx="4831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Văn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miếu Quốc Tử Giám – Hà Nội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294" name="Picture 6" descr="100.000 đồng (tiền Việt)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71" y="1207392"/>
            <a:ext cx="5861746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Giới thiệu về Văn Miếu Quốc Tử Giám - Trường đại học đầu tiên của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75">
            <a:off x="6320763" y="1857968"/>
            <a:ext cx="5343368" cy="4010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0768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91835" y="4643761"/>
            <a:ext cx="5316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</a:rPr>
              <a:t>Hòn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</a:rPr>
              <a:t> Đỉnh Hương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baseline="0" dirty="0">
                <a:solidFill>
                  <a:srgbClr val="00B0F0"/>
                </a:solidFill>
                <a:latin typeface="UTM Avo" panose="02040603050506020204" pitchFamily="18" charset="0"/>
              </a:rPr>
              <a:t>Vịnh</a:t>
            </a:r>
            <a:r>
              <a:rPr lang="vi-VN" sz="2800" b="1" dirty="0">
                <a:solidFill>
                  <a:srgbClr val="00B0F0"/>
                </a:solidFill>
                <a:latin typeface="UTM Avo" panose="02040603050506020204" pitchFamily="18" charset="0"/>
              </a:rPr>
              <a:t> Hạ Long – Quảng Ninh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4"/>
          <a:stretch/>
        </p:blipFill>
        <p:spPr bwMode="auto">
          <a:xfrm>
            <a:off x="441795" y="1145086"/>
            <a:ext cx="6108770" cy="269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Hòn Đỉnh Hương - Hình ảnh in trên tờ tiền 200 nghìn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794">
            <a:off x="6273513" y="1934828"/>
            <a:ext cx="5038725" cy="38766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6038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91835" y="4643761"/>
            <a:ext cx="53165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B0F0"/>
                </a:solidFill>
                <a:latin typeface="UTM Avo" panose="02040603050506020204" pitchFamily="18" charset="0"/>
              </a:rPr>
              <a:t>Ngôi nhà tranh tại Làng Sen quê Bác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B0F0"/>
                </a:solidFill>
                <a:latin typeface="UTM Avo" panose="02040603050506020204" pitchFamily="18" charset="0"/>
              </a:rPr>
              <a:t>(Nam Đàn – Nghệ An)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362" name="Picture 2" descr="Giải mã địa danh được in trên các tờ tiền Việt Nam | Văn hó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25" y="1321482"/>
            <a:ext cx="571500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Nhà của Bác Hồ: Mái nhà tranh giản dị bên làng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079">
            <a:off x="6206288" y="1771833"/>
            <a:ext cx="5625223" cy="37515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9938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31FCD6C-EDE8-49D1-84F9-F80054F4C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09800" y="1317811"/>
            <a:ext cx="9758082" cy="1507038"/>
            <a:chOff x="2209800" y="1317811"/>
            <a:chExt cx="9758082" cy="1507038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0035766D-CCC2-46E4-893A-0C44BAD65E17}"/>
                </a:ext>
              </a:extLst>
            </p:cNvPr>
            <p:cNvSpPr/>
            <p:nvPr/>
          </p:nvSpPr>
          <p:spPr>
            <a:xfrm>
              <a:off x="2209800" y="1317811"/>
              <a:ext cx="9611701" cy="150703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09800" y="1492633"/>
              <a:ext cx="975808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81199" y="3391383"/>
            <a:ext cx="7647457" cy="1450042"/>
            <a:chOff x="2209799" y="4428883"/>
            <a:chExt cx="7647457" cy="1450042"/>
          </a:xfrm>
        </p:grpSpPr>
        <p:sp>
          <p:nvSpPr>
            <p:cNvPr id="9" name="任意多边形: 形状 3">
              <a:extLst>
                <a:ext uri="{FF2B5EF4-FFF2-40B4-BE49-F238E27FC236}">
                  <a16:creationId xmlns:a16="http://schemas.microsoft.com/office/drawing/2014/main" id="{0035766D-CCC2-46E4-893A-0C44BAD65E17}"/>
                </a:ext>
              </a:extLst>
            </p:cNvPr>
            <p:cNvSpPr/>
            <p:nvPr/>
          </p:nvSpPr>
          <p:spPr>
            <a:xfrm>
              <a:off x="2209799" y="4428883"/>
              <a:ext cx="7530353" cy="1450042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600696" y="4785538"/>
              <a:ext cx="7256560" cy="628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học cách tiêu tiền hợp lí nhé!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2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CEBE91-998E-4ABA-AD0A-96DBF8241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2" b="23750"/>
          <a:stretch/>
        </p:blipFill>
        <p:spPr>
          <a:xfrm>
            <a:off x="2275366" y="3261993"/>
            <a:ext cx="7336471" cy="3787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0" y="1410789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dò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159" y="2397946"/>
            <a:ext cx="1075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62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E29D682-1ADB-4E69-BC66-F2631F0B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5" y="1799572"/>
            <a:ext cx="1029703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4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179" y="67377"/>
            <a:ext cx="11955025" cy="679062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图片 18">
            <a:extLst>
              <a:ext uri="{FF2B5EF4-FFF2-40B4-BE49-F238E27FC236}">
                <a16:creationId xmlns:a16="http://schemas.microsoft.com/office/drawing/2014/main" id="{C2EFE666-ED42-4E2C-A343-3164E53B2E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96050" y="-39654"/>
            <a:ext cx="3249894" cy="2839787"/>
          </a:xfrm>
          <a:prstGeom prst="rect">
            <a:avLst/>
          </a:prstGeom>
        </p:spPr>
      </p:pic>
      <p:pic>
        <p:nvPicPr>
          <p:cNvPr id="4" name="图片 19">
            <a:extLst>
              <a:ext uri="{FF2B5EF4-FFF2-40B4-BE49-F238E27FC236}">
                <a16:creationId xmlns:a16="http://schemas.microsoft.com/office/drawing/2014/main" id="{EEA9EBA2-295A-46D6-A162-333F00DB37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8139093" y="1120207"/>
            <a:ext cx="1376901" cy="867819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DCA3E05C-EC06-4EDE-A73D-E45756378A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5" t="37695" r="4702" b="53695"/>
          <a:stretch/>
        </p:blipFill>
        <p:spPr>
          <a:xfrm>
            <a:off x="9108542" y="1239856"/>
            <a:ext cx="1376901" cy="867819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CE0BED66-3AFC-46DF-9BB9-951402EE69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529" b="3042"/>
          <a:stretch/>
        </p:blipFill>
        <p:spPr>
          <a:xfrm>
            <a:off x="5060983" y="4904042"/>
            <a:ext cx="4556667" cy="1778758"/>
          </a:xfrm>
          <a:prstGeom prst="rect">
            <a:avLst/>
          </a:prstGeom>
        </p:spPr>
      </p:pic>
      <p:pic>
        <p:nvPicPr>
          <p:cNvPr id="7" name="图片 23">
            <a:extLst>
              <a:ext uri="{FF2B5EF4-FFF2-40B4-BE49-F238E27FC236}">
                <a16:creationId xmlns:a16="http://schemas.microsoft.com/office/drawing/2014/main" id="{B3973819-275B-415E-936B-F5344168D9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9713449" y="412839"/>
            <a:ext cx="2346350" cy="1478833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8CDB282A-E4C6-48ED-A767-3F22113066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14311" b="3042"/>
          <a:stretch/>
        </p:blipFill>
        <p:spPr>
          <a:xfrm>
            <a:off x="8278551" y="5079243"/>
            <a:ext cx="3913450" cy="1778758"/>
          </a:xfrm>
          <a:prstGeom prst="rect">
            <a:avLst/>
          </a:prstGeom>
        </p:spPr>
      </p:pic>
      <p:pic>
        <p:nvPicPr>
          <p:cNvPr id="9" name="图片 27">
            <a:extLst>
              <a:ext uri="{FF2B5EF4-FFF2-40B4-BE49-F238E27FC236}">
                <a16:creationId xmlns:a16="http://schemas.microsoft.com/office/drawing/2014/main" id="{C3A6BE9B-C7DA-4D62-B835-488962A4A06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5572051" y="673784"/>
            <a:ext cx="1623819" cy="1023444"/>
          </a:xfrm>
          <a:prstGeom prst="rect">
            <a:avLst/>
          </a:prstGeom>
        </p:spPr>
      </p:pic>
      <p:pic>
        <p:nvPicPr>
          <p:cNvPr id="10" name="图片 28">
            <a:extLst>
              <a:ext uri="{FF2B5EF4-FFF2-40B4-BE49-F238E27FC236}">
                <a16:creationId xmlns:a16="http://schemas.microsoft.com/office/drawing/2014/main" id="{ADFE223F-C9CE-4803-8490-E7BDE4C305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4187526" y="1239856"/>
            <a:ext cx="830151" cy="5232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92" y="4097463"/>
            <a:ext cx="3524250" cy="2857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84" y="4786494"/>
            <a:ext cx="3048000" cy="2095500"/>
          </a:xfrm>
          <a:prstGeom prst="rect">
            <a:avLst/>
          </a:prstGeom>
        </p:spPr>
      </p:pic>
      <p:pic>
        <p:nvPicPr>
          <p:cNvPr id="13" name="ai nhanh hơ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47261" y="4764565"/>
            <a:ext cx="487363" cy="487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08" y="3622925"/>
            <a:ext cx="3429000" cy="3429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4991760" y="890169"/>
            <a:ext cx="5787983" cy="11695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TRÒ CHƠI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228600">
                  <a:srgbClr val="8064A2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99912" y="2012020"/>
            <a:ext cx="7617738" cy="1708132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nhanh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2954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8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15977 0.25092 C 0.19258 0.30764 0.24232 0.33866 0.29467 0.33866 C 0.3543 0.33866 0.40183 0.30764 0.43503 0.25092 L 0.5948 1.85185E-6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1692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/>
      <p:bldP spid="15" grpId="1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biết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975593" y="4944331"/>
            <a:ext cx="6446882" cy="1673073"/>
            <a:chOff x="668383" y="4703717"/>
            <a:chExt cx="10709366" cy="1066805"/>
          </a:xfrm>
        </p:grpSpPr>
        <p:sp>
          <p:nvSpPr>
            <p:cNvPr id="19" name="Rounded Rectangle 18"/>
            <p:cNvSpPr/>
            <p:nvPr/>
          </p:nvSpPr>
          <p:spPr>
            <a:xfrm>
              <a:off x="668383" y="4703717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05692" y="4772813"/>
              <a:ext cx="10472057" cy="9977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 NGHÌN ĐỒNG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Tập tin:Đồng bạc 1000 đồng.jpe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523" y="1362015"/>
            <a:ext cx="6652952" cy="330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32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biết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59248" y="5051600"/>
            <a:ext cx="5249817" cy="1227485"/>
            <a:chOff x="668383" y="4703717"/>
            <a:chExt cx="10709366" cy="782684"/>
          </a:xfrm>
        </p:grpSpPr>
        <p:sp>
          <p:nvSpPr>
            <p:cNvPr id="19" name="Rounded Rectangle 18"/>
            <p:cNvSpPr/>
            <p:nvPr/>
          </p:nvSpPr>
          <p:spPr>
            <a:xfrm>
              <a:off x="668383" y="4703717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05693" y="4772813"/>
              <a:ext cx="10472056" cy="5720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 NGHÌN ĐỒNG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 descr="Tờ tiền nào dưới đây có mệnh giá 2 000 đồng?A. B. C. D. | VietJack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4" y="1765300"/>
            <a:ext cx="5563127" cy="27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5000 đồng (tiền Việt)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8" y="1815485"/>
            <a:ext cx="5444108" cy="267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493183" y="5051600"/>
            <a:ext cx="5249817" cy="1227485"/>
            <a:chOff x="668383" y="4703717"/>
            <a:chExt cx="10709366" cy="782684"/>
          </a:xfrm>
        </p:grpSpPr>
        <p:sp>
          <p:nvSpPr>
            <p:cNvPr id="12" name="Rounded Rectangle 11"/>
            <p:cNvSpPr/>
            <p:nvPr/>
          </p:nvSpPr>
          <p:spPr>
            <a:xfrm>
              <a:off x="668383" y="4703717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05692" y="4830430"/>
              <a:ext cx="10472057" cy="5292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 NGHÌN ĐỒNG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515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biết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68383" y="4793327"/>
            <a:ext cx="5249817" cy="1227485"/>
            <a:chOff x="-580014" y="4537122"/>
            <a:chExt cx="10709366" cy="782684"/>
          </a:xfrm>
        </p:grpSpPr>
        <p:sp>
          <p:nvSpPr>
            <p:cNvPr id="19" name="Rounded Rectangle 18"/>
            <p:cNvSpPr/>
            <p:nvPr/>
          </p:nvSpPr>
          <p:spPr>
            <a:xfrm>
              <a:off x="-580014" y="4537122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342705" y="4663835"/>
              <a:ext cx="10472057" cy="5292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MƯỜI NGHÌN ĐỒNG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91333" y="4793329"/>
            <a:ext cx="5249817" cy="1227485"/>
            <a:chOff x="668383" y="4703717"/>
            <a:chExt cx="10709366" cy="782684"/>
          </a:xfrm>
        </p:grpSpPr>
        <p:sp>
          <p:nvSpPr>
            <p:cNvPr id="12" name="Rounded Rectangle 11"/>
            <p:cNvSpPr/>
            <p:nvPr/>
          </p:nvSpPr>
          <p:spPr>
            <a:xfrm>
              <a:off x="668383" y="4703717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05692" y="4830430"/>
              <a:ext cx="10472057" cy="443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 MƯƠI NGHÌN ĐỒNG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98" name="Picture 2" descr="Nằm mơ thấy tiền 10 nghìn đánh con gì? Đánh lô đề số mấy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9" y="2002434"/>
            <a:ext cx="5722091" cy="259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6" descr="2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741" y="2002434"/>
            <a:ext cx="5715142" cy="259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16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biết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68383" y="5015304"/>
            <a:ext cx="5249817" cy="783534"/>
            <a:chOff x="-580014" y="4537122"/>
            <a:chExt cx="10709366" cy="782684"/>
          </a:xfrm>
        </p:grpSpPr>
        <p:sp>
          <p:nvSpPr>
            <p:cNvPr id="19" name="Rounded Rectangle 18"/>
            <p:cNvSpPr/>
            <p:nvPr/>
          </p:nvSpPr>
          <p:spPr>
            <a:xfrm>
              <a:off x="-580014" y="4537122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342705" y="4663835"/>
              <a:ext cx="10472057" cy="401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 MƯƠI NGHÌN ĐỒNG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91333" y="4793329"/>
            <a:ext cx="5249817" cy="870871"/>
            <a:chOff x="668383" y="4703717"/>
            <a:chExt cx="10709366" cy="782684"/>
          </a:xfrm>
        </p:grpSpPr>
        <p:sp>
          <p:nvSpPr>
            <p:cNvPr id="12" name="Rounded Rectangle 11"/>
            <p:cNvSpPr/>
            <p:nvPr/>
          </p:nvSpPr>
          <p:spPr>
            <a:xfrm>
              <a:off x="668383" y="4703717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05692" y="4830430"/>
              <a:ext cx="10472057" cy="4010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 TRĂM NGHÌN ĐỒNG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87" descr="5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16" y="2002434"/>
            <a:ext cx="5624693" cy="265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8" descr="1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999828"/>
            <a:ext cx="5738788" cy="2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15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3240134" y="990600"/>
            <a:ext cx="8475615" cy="53082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3365987" y="2797967"/>
            <a:ext cx="8541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sát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một số đồng tiền Việt Nam và cho biết: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48385" y="4219074"/>
            <a:ext cx="7967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Màu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sắc và hình ảnh trên mỗi đồng tiền.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48385" y="4829534"/>
            <a:ext cx="7564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Sự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giống nhau và khác nhau giữa các đồng tiền.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6" name="Picture 2" descr="http://www.sbv.gov.vn/wps/wcm/connect/376c128043638b8cb363fbad7097747d/17/5000t.jpg?MOD=AJPERES&amp;CACHEID=376c128043638b8cb363fbad7097747d/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199">
            <a:off x="952501" y="1289484"/>
            <a:ext cx="3048000" cy="160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tien 2000 (sau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" t="4961" r="2777" b="4068"/>
          <a:stretch>
            <a:fillRect/>
          </a:stretch>
        </p:blipFill>
        <p:spPr bwMode="auto">
          <a:xfrm rot="446773">
            <a:off x="8997450" y="987112"/>
            <a:ext cx="2320925" cy="106421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560">
            <a:off x="560546" y="4190947"/>
            <a:ext cx="3095067" cy="14005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66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4" descr="http://www.sbv.gov.vn/wps/wcm/connect/376c128043638b8cb363fbad7097747d/17/5000t.jpg?MOD=AJPERES&amp;CACHEID=376c128043638b8cb363fbad7097747d/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627246"/>
            <a:ext cx="419100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vn-p123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4718084"/>
            <a:ext cx="41910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rot="10800000">
            <a:off x="4381500" y="1423852"/>
            <a:ext cx="2362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790700" y="1119052"/>
            <a:ext cx="289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XÁM TRẮNG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0800000">
            <a:off x="3879850" y="5602322"/>
            <a:ext cx="2895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>
            <a:off x="4838700" y="3544821"/>
            <a:ext cx="1828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790700" y="3240021"/>
            <a:ext cx="335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XANH SẪM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670050" y="5221322"/>
            <a:ext cx="297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VÀNG NÂU</a:t>
            </a:r>
          </a:p>
        </p:txBody>
      </p:sp>
      <p:pic>
        <p:nvPicPr>
          <p:cNvPr id="27" name="Picture 2" descr="Tờ tiền nào dưới đây có mệnh giá 2 000 đồng?A. B. C. D. | VietJack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460800"/>
            <a:ext cx="4227993" cy="210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23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407</Words>
  <Application>Microsoft Office PowerPoint</Application>
  <PresentationFormat>Widescreen</PresentationFormat>
  <Paragraphs>59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SVN-Newton</vt:lpstr>
      <vt:lpstr>等线</vt:lpstr>
      <vt:lpstr>Arial</vt:lpstr>
      <vt:lpstr>#9Slide05 Aphrodite Pro</vt:lpstr>
      <vt:lpstr>Cambria</vt:lpstr>
      <vt:lpstr>UTM Gradoo</vt:lpstr>
      <vt:lpstr>UTM Showcard</vt:lpstr>
      <vt:lpstr>#9Slide07 HoneyCream</vt:lpstr>
      <vt:lpstr>UTM Cookies</vt:lpstr>
      <vt:lpstr>Calibri</vt:lpstr>
      <vt:lpstr>Times New Roman</vt:lpstr>
      <vt:lpstr>UTM Avo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Vip855</cp:lastModifiedBy>
  <cp:revision>18</cp:revision>
  <dcterms:created xsi:type="dcterms:W3CDTF">2022-09-24T08:24:22Z</dcterms:created>
  <dcterms:modified xsi:type="dcterms:W3CDTF">2025-10-31T16:14:03Z</dcterms:modified>
</cp:coreProperties>
</file>