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7" r:id="rId3"/>
    <p:sldId id="274" r:id="rId4"/>
    <p:sldId id="275" r:id="rId5"/>
    <p:sldId id="277" r:id="rId6"/>
    <p:sldId id="276" r:id="rId7"/>
    <p:sldId id="265" r:id="rId8"/>
    <p:sldId id="266" r:id="rId9"/>
    <p:sldId id="279" r:id="rId10"/>
    <p:sldId id="267" r:id="rId11"/>
    <p:sldId id="280" r:id="rId12"/>
    <p:sldId id="268" r:id="rId13"/>
    <p:sldId id="270" r:id="rId14"/>
    <p:sldId id="264" r:id="rId15"/>
    <p:sldId id="263" r:id="rId16"/>
    <p:sldId id="261" r:id="rId17"/>
    <p:sldId id="262"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8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BA2097-ACE7-4E77-BAF3-D58FBC226334}" type="datetimeFigureOut">
              <a:rPr lang="en-US" smtClean="0"/>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202248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A2097-ACE7-4E77-BAF3-D58FBC226334}" type="datetimeFigureOut">
              <a:rPr lang="en-US" smtClean="0"/>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370914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A2097-ACE7-4E77-BAF3-D58FBC226334}" type="datetimeFigureOut">
              <a:rPr lang="en-US" smtClean="0"/>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340462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A2097-ACE7-4E77-BAF3-D58FBC226334}" type="datetimeFigureOut">
              <a:rPr lang="en-US" smtClean="0"/>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1088402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BA2097-ACE7-4E77-BAF3-D58FBC226334}" type="datetimeFigureOut">
              <a:rPr lang="en-US" smtClean="0"/>
              <a:t>31/10/2025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334332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BA2097-ACE7-4E77-BAF3-D58FBC226334}" type="datetimeFigureOut">
              <a:rPr lang="en-US" smtClean="0"/>
              <a:t>31/10/2025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2150822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BA2097-ACE7-4E77-BAF3-D58FBC226334}" type="datetimeFigureOut">
              <a:rPr lang="en-US" smtClean="0"/>
              <a:t>31/10/2025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26811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BA2097-ACE7-4E77-BAF3-D58FBC226334}" type="datetimeFigureOut">
              <a:rPr lang="en-US" smtClean="0"/>
              <a:t>31/10/2025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149388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A2097-ACE7-4E77-BAF3-D58FBC226334}" type="datetimeFigureOut">
              <a:rPr lang="en-US" smtClean="0"/>
              <a:t>31/10/2025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396619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A2097-ACE7-4E77-BAF3-D58FBC226334}" type="datetimeFigureOut">
              <a:rPr lang="en-US" smtClean="0"/>
              <a:t>31/10/2025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106701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A2097-ACE7-4E77-BAF3-D58FBC226334}" type="datetimeFigureOut">
              <a:rPr lang="en-US" smtClean="0"/>
              <a:t>31/10/2025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B130A1-1947-48E3-997A-21DA8A45F453}" type="slidenum">
              <a:rPr lang="en-US" smtClean="0"/>
              <a:t>‹#›</a:t>
            </a:fld>
            <a:endParaRPr lang="en-US"/>
          </a:p>
        </p:txBody>
      </p:sp>
    </p:spTree>
    <p:extLst>
      <p:ext uri="{BB962C8B-B14F-4D97-AF65-F5344CB8AC3E}">
        <p14:creationId xmlns:p14="http://schemas.microsoft.com/office/powerpoint/2010/main" val="299205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A2097-ACE7-4E77-BAF3-D58FBC226334}" type="datetimeFigureOut">
              <a:rPr lang="en-US" smtClean="0"/>
              <a:t>31/10/2025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130A1-1947-48E3-997A-21DA8A45F453}" type="slidenum">
              <a:rPr lang="en-US" smtClean="0"/>
              <a:t>‹#›</a:t>
            </a:fld>
            <a:endParaRPr lang="en-US"/>
          </a:p>
        </p:txBody>
      </p:sp>
    </p:spTree>
    <p:extLst>
      <p:ext uri="{BB962C8B-B14F-4D97-AF65-F5344CB8AC3E}">
        <p14:creationId xmlns:p14="http://schemas.microsoft.com/office/powerpoint/2010/main" val="1441959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2.m4a"/><Relationship Id="rId7" Type="http://schemas.openxmlformats.org/officeDocument/2006/relationships/image" Target="../media/image10.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9.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Layout" Target="../slideLayouts/slideLayout7.xml"/><Relationship Id="rId5" Type="http://schemas.openxmlformats.org/officeDocument/2006/relationships/tags" Target="../tags/tag11.xml"/><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5.m4a"/><Relationship Id="rId7" Type="http://schemas.microsoft.com/office/2007/relationships/hdphoto" Target="../media/hdphoto1.wdp"/><Relationship Id="rId12" Type="http://schemas.openxmlformats.org/officeDocument/2006/relationships/image" Target="../media/image6.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tags" Target="../tags/tag13.xml"/><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8.m4a"/><Relationship Id="rId7" Type="http://schemas.openxmlformats.org/officeDocument/2006/relationships/image" Target="../media/image17.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9259200" y="185606"/>
            <a:ext cx="2807456" cy="1621360"/>
          </a:xfrm>
          <a:prstGeom prst="rect">
            <a:avLst/>
          </a:prstGeom>
        </p:spPr>
      </p:pic>
      <p:pic>
        <p:nvPicPr>
          <p:cNvPr id="4"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2111677" y="-177979"/>
            <a:ext cx="2444408" cy="1411693"/>
          </a:xfrm>
          <a:prstGeom prst="rect">
            <a:avLst/>
          </a:prstGeom>
        </p:spPr>
      </p:pic>
      <p:pic>
        <p:nvPicPr>
          <p:cNvPr id="5" name="图片 18"/>
          <p:cNvPicPr>
            <a:picLocks noChangeAspect="1"/>
          </p:cNvPicPr>
          <p:nvPr/>
        </p:nvPicPr>
        <p:blipFill rotWithShape="1">
          <a:blip r:embed="rId5">
            <a:extLst>
              <a:ext uri="{28A0092B-C50C-407E-A947-70E740481C1C}">
                <a14:useLocalDpi xmlns:a14="http://schemas.microsoft.com/office/drawing/2010/main" val="0"/>
              </a:ext>
            </a:extLst>
          </a:blip>
          <a:srcRect t="80593"/>
          <a:stretch/>
        </p:blipFill>
        <p:spPr>
          <a:xfrm>
            <a:off x="0" y="5874952"/>
            <a:ext cx="12192000" cy="998220"/>
          </a:xfrm>
          <a:prstGeom prst="rect">
            <a:avLst/>
          </a:prstGeom>
        </p:spPr>
      </p:pic>
      <p:pic>
        <p:nvPicPr>
          <p:cNvPr id="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47710" t="40370" r="7603" b="8900"/>
          <a:stretch/>
        </p:blipFill>
        <p:spPr>
          <a:xfrm>
            <a:off x="8772155" y="4705615"/>
            <a:ext cx="3629907" cy="2167557"/>
          </a:xfrm>
          <a:prstGeom prst="rect">
            <a:avLst/>
          </a:prstGeom>
        </p:spPr>
      </p:pic>
      <p:pic>
        <p:nvPicPr>
          <p:cNvPr id="7"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38343"/>
            <a:ext cx="2139212" cy="1583017"/>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8" name="Text Box 4">
            <a:extLst>
              <a:ext uri="{FF2B5EF4-FFF2-40B4-BE49-F238E27FC236}">
                <a16:creationId xmlns:a16="http://schemas.microsoft.com/office/drawing/2014/main" id="{4993F25B-9788-CE1D-B3FE-4E55B3496C29}"/>
              </a:ext>
            </a:extLst>
          </p:cNvPr>
          <p:cNvSpPr txBox="1"/>
          <p:nvPr/>
        </p:nvSpPr>
        <p:spPr>
          <a:xfrm>
            <a:off x="2111677" y="1806966"/>
            <a:ext cx="8186474" cy="1969766"/>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Nói</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và</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nghe</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Kể</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chuyện</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Hoạ</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mi,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vẹt</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và</a:t>
            </a:r>
            <a:r>
              <a:rPr lang="en-US" altLang="en-US" sz="6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60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quạ</a:t>
            </a:r>
            <a:endParaRPr kumimoji="0" lang="en-US"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73332890"/>
      </p:ext>
    </p:extLst>
  </p:cSld>
  <p:clrMapOvr>
    <a:masterClrMapping/>
  </p:clrMapOvr>
  <mc:AlternateContent xmlns:mc="http://schemas.openxmlformats.org/markup-compatibility/2006" xmlns:p14="http://schemas.microsoft.com/office/powerpoint/2010/main">
    <mc:Choice Requires="p14">
      <p:transition spd="slow" p14:dur="2000" advTm="7112"/>
    </mc:Choice>
    <mc:Fallback xmlns="">
      <p:transition spd="slow" advTm="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3510" y="958482"/>
            <a:ext cx="5181600" cy="2914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5943600" y="1684445"/>
            <a:ext cx="5773002" cy="2554545"/>
          </a:xfrm>
          <a:prstGeom prst="rect">
            <a:avLst/>
          </a:prstGeom>
        </p:spPr>
        <p:txBody>
          <a:bodyPr wrap="square">
            <a:spAutoFit/>
          </a:bodyPr>
          <a:lstStyle/>
          <a:p>
            <a:pPr algn="just"/>
            <a:r>
              <a:rPr lang="vi-VN" sz="3200">
                <a:solidFill>
                  <a:srgbClr val="000000"/>
                </a:solidFill>
                <a:latin typeface="+mj-lt"/>
              </a:rPr>
              <a:t>Chỉ có họa mi và vẹt là vẫn chăm chỉ đến nhà hoàng oanh học nên đã hát được với giọng êm ái. Còn quạ thì chỉ biết phát ra âm thanh buồn bã: quạ…quạ…quạ… </a:t>
            </a:r>
            <a:endParaRPr lang="en-US" sz="3200">
              <a:latin typeface="+mj-lt"/>
            </a:endParaRPr>
          </a:p>
        </p:txBody>
      </p:sp>
      <p:sp>
        <p:nvSpPr>
          <p:cNvPr id="4" name="TextBox 3"/>
          <p:cNvSpPr txBox="1"/>
          <p:nvPr/>
        </p:nvSpPr>
        <p:spPr>
          <a:xfrm>
            <a:off x="5943600" y="931186"/>
            <a:ext cx="5909480"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Câu chuyện kết thúc thế nào?</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4127851"/>
      </p:ext>
    </p:extLst>
  </p:cSld>
  <p:clrMapOvr>
    <a:masterClrMapping/>
  </p:clrMapOvr>
  <mc:AlternateContent xmlns:mc="http://schemas.openxmlformats.org/markup-compatibility/2006" xmlns:p14="http://schemas.microsoft.com/office/powerpoint/2010/main">
    <mc:Choice Requires="p14">
      <p:transition spd="slow" p14:dur="2000" advTm="26853"/>
    </mc:Choice>
    <mc:Fallback xmlns="">
      <p:transition spd="slow" advTm="2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3510" y="958482"/>
            <a:ext cx="5181600" cy="2914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5943600" y="1318587"/>
            <a:ext cx="5773002" cy="2554545"/>
          </a:xfrm>
          <a:prstGeom prst="rect">
            <a:avLst/>
          </a:prstGeom>
        </p:spPr>
        <p:txBody>
          <a:bodyPr wrap="square">
            <a:spAutoFit/>
          </a:bodyPr>
          <a:lstStyle/>
          <a:p>
            <a:pPr algn="just"/>
            <a:r>
              <a:rPr lang="vi-VN" sz="3200">
                <a:solidFill>
                  <a:srgbClr val="000000"/>
                </a:solidFill>
                <a:latin typeface="+mj-lt"/>
              </a:rPr>
              <a:t>Chỉ có họa mi và vẹt là vẫn chăm chỉ đến nhà hoàng oanh học nên đã hát được với giọng êm ái. Còn quạ thì chỉ biết phát ra âm thanh buồn bã: quạ…quạ…quạ… </a:t>
            </a:r>
            <a:endParaRPr lang="en-US" sz="3200">
              <a:latin typeface="+mj-lt"/>
            </a:endParaRPr>
          </a:p>
        </p:txBody>
      </p:sp>
      <p:sp>
        <p:nvSpPr>
          <p:cNvPr id="4" name="TextBox 3"/>
          <p:cNvSpPr txBox="1"/>
          <p:nvPr/>
        </p:nvSpPr>
        <p:spPr>
          <a:xfrm>
            <a:off x="5943600" y="666094"/>
            <a:ext cx="5909480"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Câu chuyện kết thúc thế nào?</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3421200"/>
      </p:ext>
    </p:extLst>
  </p:cSld>
  <p:clrMapOvr>
    <a:masterClrMapping/>
  </p:clrMapOvr>
  <mc:AlternateContent xmlns:mc="http://schemas.openxmlformats.org/markup-compatibility/2006" xmlns:p14="http://schemas.microsoft.com/office/powerpoint/2010/main">
    <mc:Choice Requires="p14">
      <p:transition spd="slow" p14:dur="2000" advTm="17906"/>
    </mc:Choice>
    <mc:Fallback xmlns="">
      <p:transition spd="slow" advTm="1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88616" y="341052"/>
            <a:ext cx="2370483" cy="13043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488617" y="2002597"/>
            <a:ext cx="2370483" cy="12821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7"/>
          <a:stretch>
            <a:fillRect/>
          </a:stretch>
        </p:blipFill>
        <p:spPr>
          <a:xfrm>
            <a:off x="488616" y="3641922"/>
            <a:ext cx="2370483" cy="1307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8"/>
          <a:stretch>
            <a:fillRect/>
          </a:stretch>
        </p:blipFill>
        <p:spPr>
          <a:xfrm>
            <a:off x="488616" y="5281247"/>
            <a:ext cx="2268233" cy="12758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ounded Rectangle 5"/>
          <p:cNvSpPr/>
          <p:nvPr/>
        </p:nvSpPr>
        <p:spPr>
          <a:xfrm>
            <a:off x="3480178" y="539916"/>
            <a:ext cx="8111600" cy="1105469"/>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Họa mi, vẹt và quạ đang nói chuyện về giọng hát của chim hoàng oanh.</a:t>
            </a:r>
          </a:p>
        </p:txBody>
      </p:sp>
      <p:sp>
        <p:nvSpPr>
          <p:cNvPr id="8" name="TextBox 7"/>
          <p:cNvSpPr txBox="1"/>
          <p:nvPr/>
        </p:nvSpPr>
        <p:spPr>
          <a:xfrm>
            <a:off x="3480179" y="844062"/>
            <a:ext cx="7877907" cy="58477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Họa mi, vẹt và quạ nói chuyện gì với nhau?</a:t>
            </a:r>
          </a:p>
        </p:txBody>
      </p:sp>
      <p:sp>
        <p:nvSpPr>
          <p:cNvPr id="9" name="TextBox 8"/>
          <p:cNvSpPr txBox="1"/>
          <p:nvPr/>
        </p:nvSpPr>
        <p:spPr>
          <a:xfrm>
            <a:off x="3480178" y="2105044"/>
            <a:ext cx="787790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Họa mi, vẹt và quạ đến gặp chim hoàng oanh vì chuyện gì?</a:t>
            </a:r>
          </a:p>
        </p:txBody>
      </p:sp>
      <p:sp>
        <p:nvSpPr>
          <p:cNvPr id="10" name="TextBox 9"/>
          <p:cNvSpPr txBox="1"/>
          <p:nvPr/>
        </p:nvSpPr>
        <p:spPr>
          <a:xfrm>
            <a:off x="3480178" y="4003098"/>
            <a:ext cx="7877907" cy="58477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Vì sao quạ bỏ các bạn bay đi?</a:t>
            </a:r>
          </a:p>
        </p:txBody>
      </p:sp>
      <p:sp>
        <p:nvSpPr>
          <p:cNvPr id="11" name="TextBox 10"/>
          <p:cNvSpPr txBox="1"/>
          <p:nvPr/>
        </p:nvSpPr>
        <p:spPr>
          <a:xfrm>
            <a:off x="3480178" y="5626799"/>
            <a:ext cx="7877907" cy="58477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Câu chuyện kết thúc thế nào?</a:t>
            </a:r>
          </a:p>
        </p:txBody>
      </p:sp>
      <p:sp>
        <p:nvSpPr>
          <p:cNvPr id="12" name="Rounded Rectangle 11"/>
          <p:cNvSpPr/>
          <p:nvPr/>
        </p:nvSpPr>
        <p:spPr>
          <a:xfrm>
            <a:off x="3480178" y="2179241"/>
            <a:ext cx="8111600" cy="110546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Họa mi, vẹt và quạ gặp chim hoàng oanh để xin hoàng oanh dạy hát cho mình.</a:t>
            </a:r>
          </a:p>
        </p:txBody>
      </p:sp>
      <p:sp>
        <p:nvSpPr>
          <p:cNvPr id="13" name="Rounded Rectangle 12"/>
          <p:cNvSpPr/>
          <p:nvPr/>
        </p:nvSpPr>
        <p:spPr>
          <a:xfrm>
            <a:off x="3480178" y="3770901"/>
            <a:ext cx="8111600" cy="1105469"/>
          </a:xfrm>
          <a:prstGeom prst="roundRect">
            <a:avLst/>
          </a:pr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Quạ bỏ các bạn bay đi vì cậu thấy chán, chỉ luyện giọng mà không được học hát.</a:t>
            </a:r>
          </a:p>
        </p:txBody>
      </p:sp>
      <p:sp>
        <p:nvSpPr>
          <p:cNvPr id="14" name="Rounded Rectangle 13"/>
          <p:cNvSpPr/>
          <p:nvPr/>
        </p:nvSpPr>
        <p:spPr>
          <a:xfrm>
            <a:off x="3480178" y="5406143"/>
            <a:ext cx="8111600" cy="1105469"/>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Họa mi và vẹt đã có giọng hát rất ấm áp còn quạ chỉ phát ra âm thanh: quạ…quạ…quạ…</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54971316"/>
      </p:ext>
    </p:extLst>
  </p:cSld>
  <p:clrMapOvr>
    <a:masterClrMapping/>
  </p:clrMapOvr>
  <mc:AlternateContent xmlns:mc="http://schemas.openxmlformats.org/markup-compatibility/2006" xmlns:p14="http://schemas.microsoft.com/office/powerpoint/2010/main">
    <mc:Choice Requires="p14">
      <p:transition spd="slow" p14:dur="2000" advTm="84711"/>
    </mc:Choice>
    <mc:Fallback xmlns="">
      <p:transition spd="slow" advTm="8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0" nodeType="clickEffect">
                                  <p:stCondLst>
                                    <p:cond delay="0"/>
                                  </p:stCondLst>
                                  <p:childTnLst>
                                    <p:animEffect transition="out" filter="blinds(horizontal)">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7"/>
                </p:tgtEl>
              </p:cMediaNode>
            </p:audio>
          </p:childTnLst>
        </p:cTn>
      </p:par>
    </p:tnLst>
    <p:bldLst>
      <p:bldP spid="6" grpId="0" animBg="1"/>
      <p:bldP spid="8" grpId="0"/>
      <p:bldP spid="9" grpId="0"/>
      <p:bldP spid="10" grpId="0"/>
      <p:bldP spid="11" grpId="0"/>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8566" y="187179"/>
            <a:ext cx="968819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2. Chọn kể 1- 2 đoạn của câu chuyện theo tranh.</a:t>
            </a:r>
          </a:p>
        </p:txBody>
      </p:sp>
      <p:pic>
        <p:nvPicPr>
          <p:cNvPr id="5" name="Picture 4"/>
          <p:cNvPicPr>
            <a:picLocks noChangeAspect="1"/>
          </p:cNvPicPr>
          <p:nvPr/>
        </p:nvPicPr>
        <p:blipFill>
          <a:blip r:embed="rId5"/>
          <a:stretch>
            <a:fillRect/>
          </a:stretch>
        </p:blipFill>
        <p:spPr>
          <a:xfrm>
            <a:off x="1800723" y="926461"/>
            <a:ext cx="7916483" cy="5621094"/>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91950957"/>
      </p:ext>
    </p:extLst>
  </p:cSld>
  <p:clrMapOvr>
    <a:masterClrMapping/>
  </p:clrMapOvr>
  <mc:AlternateContent xmlns:mc="http://schemas.openxmlformats.org/markup-compatibility/2006" xmlns:p14="http://schemas.microsoft.com/office/powerpoint/2010/main">
    <mc:Choice Requires="p14">
      <p:transition spd="slow" p14:dur="2000" advTm="12653"/>
    </mc:Choice>
    <mc:Fallback xmlns="">
      <p:transition spd="slow" advTm="12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 name="Group 6">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8" name="PA_图片 6">
              <a:extLst>
                <a:ext uri="{FF2B5EF4-FFF2-40B4-BE49-F238E27FC236}">
                  <a16:creationId xmlns:a16="http://schemas.microsoft.com/office/drawing/2014/main" id="{32759546-28A9-4DC2-9605-8623813D24D4}"/>
                </a:ext>
              </a:extLst>
            </p:cNvPr>
            <p:cNvPicPr>
              <a:picLocks noChangeAspect="1"/>
            </p:cNvPicPr>
            <p:nvPr>
              <p:custDataLst>
                <p:tags r:id="rId5"/>
              </p:custDataLst>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9" name="TextBox 8">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tin,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cử</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điệu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11" name="PA_图片 6">
              <a:extLst>
                <a:ext uri="{FF2B5EF4-FFF2-40B4-BE49-F238E27FC236}">
                  <a16:creationId xmlns:a16="http://schemas.microsoft.com/office/drawing/2014/main" id="{9555258F-28AA-45E9-99AE-D6F9D4D697FA}"/>
                </a:ext>
              </a:extLst>
            </p:cNvPr>
            <p:cNvPicPr>
              <a:picLocks noChangeAspect="1"/>
            </p:cNvPicPr>
            <p:nvPr>
              <p:custDataLst>
                <p:tags r:id="rId4"/>
              </p:custDataLst>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12" name="TextBox 11">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14" name="PA_图片 6">
              <a:extLst>
                <a:ext uri="{FF2B5EF4-FFF2-40B4-BE49-F238E27FC236}">
                  <a16:creationId xmlns:a16="http://schemas.microsoft.com/office/drawing/2014/main" id="{5DF38753-0D78-45E1-9FB4-360550AA63F5}"/>
                </a:ext>
              </a:extLst>
            </p:cNvPr>
            <p:cNvPicPr>
              <a:picLocks noChangeAspect="1"/>
            </p:cNvPicPr>
            <p:nvPr>
              <p:custDataLst>
                <p:tags r:id="rId3"/>
              </p:custDataLst>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15" name="TextBox 14">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a:t>
              </a:r>
            </a:p>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8443969"/>
      </p:ext>
    </p:extLst>
  </p:cSld>
  <p:clrMapOvr>
    <a:masterClrMapping/>
  </p:clrMapOvr>
  <mc:AlternateContent xmlns:mc="http://schemas.openxmlformats.org/markup-compatibility/2006" xmlns:p14="http://schemas.microsoft.com/office/powerpoint/2010/main">
    <mc:Choice Requires="p14">
      <p:transition spd="slow" p14:dur="2000" advTm="17932"/>
    </mc:Choice>
    <mc:Fallback xmlns="">
      <p:transition spd="slow" advTm="1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0F9D28B9-63A5-4AC1-8A49-0FCDFAD7C98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512072" y="770293"/>
            <a:ext cx="1538716" cy="1939664"/>
          </a:xfrm>
          <a:prstGeom prst="rect">
            <a:avLst/>
          </a:prstGeom>
        </p:spPr>
      </p:pic>
      <p:pic>
        <p:nvPicPr>
          <p:cNvPr id="7" name="Picture 6">
            <a:extLst>
              <a:ext uri="{FF2B5EF4-FFF2-40B4-BE49-F238E27FC236}">
                <a16:creationId xmlns:a16="http://schemas.microsoft.com/office/drawing/2014/main" id="{65BFF372-B6BA-4688-92BD-5FAD399402B9}"/>
              </a:ext>
            </a:extLst>
          </p:cNvPr>
          <p:cNvPicPr>
            <a:picLocks noChangeAspect="1"/>
          </p:cNvPicPr>
          <p:nvPr/>
        </p:nvPicPr>
        <p:blipFill>
          <a:blip r:embed="rId10"/>
          <a:stretch>
            <a:fillRect/>
          </a:stretch>
        </p:blipFill>
        <p:spPr>
          <a:xfrm>
            <a:off x="0" y="3451872"/>
            <a:ext cx="2322664" cy="2307483"/>
          </a:xfrm>
          <a:prstGeom prst="rect">
            <a:avLst/>
          </a:prstGeom>
        </p:spPr>
      </p:pic>
      <p:grpSp>
        <p:nvGrpSpPr>
          <p:cNvPr id="9" name="Group 8">
            <a:extLst>
              <a:ext uri="{FF2B5EF4-FFF2-40B4-BE49-F238E27FC236}">
                <a16:creationId xmlns:a16="http://schemas.microsoft.com/office/drawing/2014/main" id="{3012AD46-2552-419D-A70B-A6E42D8FC514}"/>
              </a:ext>
            </a:extLst>
          </p:cNvPr>
          <p:cNvGrpSpPr/>
          <p:nvPr/>
        </p:nvGrpSpPr>
        <p:grpSpPr>
          <a:xfrm>
            <a:off x="1665027" y="290114"/>
            <a:ext cx="9109533" cy="3735976"/>
            <a:chOff x="5813967" y="540947"/>
            <a:chExt cx="5694730" cy="2293564"/>
          </a:xfrm>
        </p:grpSpPr>
        <p:pic>
          <p:nvPicPr>
            <p:cNvPr id="10" name="PA_图片 6">
              <a:extLst>
                <a:ext uri="{FF2B5EF4-FFF2-40B4-BE49-F238E27FC236}">
                  <a16:creationId xmlns:a16="http://schemas.microsoft.com/office/drawing/2014/main" id="{273C5EE2-E360-46F5-BF6E-F05F2C13F051}"/>
                </a:ext>
              </a:extLst>
            </p:cNvPr>
            <p:cNvPicPr>
              <a:picLocks noChangeAspect="1"/>
            </p:cNvPicPr>
            <p:nvPr>
              <p:custDataLst>
                <p:tags r:id="rId4"/>
              </p:custDataLst>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13967" y="540947"/>
              <a:ext cx="5694730" cy="2293564"/>
            </a:xfrm>
            <a:prstGeom prst="rect">
              <a:avLst/>
            </a:prstGeom>
          </p:spPr>
        </p:pic>
        <p:sp>
          <p:nvSpPr>
            <p:cNvPr id="11" name="TextBox 10">
              <a:extLst>
                <a:ext uri="{FF2B5EF4-FFF2-40B4-BE49-F238E27FC236}">
                  <a16:creationId xmlns:a16="http://schemas.microsoft.com/office/drawing/2014/main" id="{13C086A4-A30D-4661-A368-FD913D013250}"/>
                </a:ext>
              </a:extLst>
            </p:cNvPr>
            <p:cNvSpPr txBox="1"/>
            <p:nvPr/>
          </p:nvSpPr>
          <p:spPr>
            <a:xfrm>
              <a:off x="6575559" y="1328004"/>
              <a:ext cx="4415435" cy="1016318"/>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Họa mi, vẹt và quạ muốn</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lnSpc>
                  <a:spcPct val="15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2" name="Text Box 1736">
            <a:extLst>
              <a:ext uri="{FF2B5EF4-FFF2-40B4-BE49-F238E27FC236}">
                <a16:creationId xmlns:a16="http://schemas.microsoft.com/office/drawing/2014/main" id="{8B259294-33DD-4FD5-A3CF-63D4DCF4D407}"/>
              </a:ext>
            </a:extLst>
          </p:cNvPr>
          <p:cNvSpPr txBox="1">
            <a:spLocks noChangeArrowheads="1"/>
          </p:cNvSpPr>
          <p:nvPr/>
        </p:nvSpPr>
        <p:spPr bwMode="auto">
          <a:xfrm>
            <a:off x="1433817" y="4444932"/>
            <a:ext cx="101078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 chuyện khuyên chúng ta cần phải kiên nhẫn, chăm chỉ vì kiên nhẫn, chăm chỉ mới giúp chúng ta thành công.</a:t>
            </a:r>
            <a:endParaRPr lang="vi-VN"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07715897"/>
      </p:ext>
    </p:extLst>
  </p:cSld>
  <p:clrMapOvr>
    <a:masterClrMapping/>
  </p:clrMapOvr>
  <mc:AlternateContent xmlns:mc="http://schemas.openxmlformats.org/markup-compatibility/2006" xmlns:p14="http://schemas.microsoft.com/office/powerpoint/2010/main">
    <mc:Choice Requires="p14">
      <p:transition spd="slow" p14:dur="2000" advTm="30469"/>
    </mc:Choice>
    <mc:Fallback xmlns="">
      <p:transition spd="slow" advTm="3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4"/>
                </p:tgtEl>
              </p:cMediaNode>
            </p:audio>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996" descr="14"/>
          <p:cNvPicPr>
            <a:picLocks noChangeAspect="1"/>
          </p:cNvPicPr>
          <p:nvPr/>
        </p:nvPicPr>
        <p:blipFill>
          <a:blip r:embed="rId5"/>
          <a:stretch>
            <a:fillRect/>
          </a:stretch>
        </p:blipFill>
        <p:spPr>
          <a:xfrm>
            <a:off x="1869743" y="13159"/>
            <a:ext cx="8038532" cy="6833688"/>
          </a:xfrm>
          <a:prstGeom prst="rect">
            <a:avLst/>
          </a:prstGeom>
          <a:noFill/>
          <a:ln w="9525">
            <a:noFill/>
          </a:ln>
        </p:spPr>
      </p:pic>
      <p:sp>
        <p:nvSpPr>
          <p:cNvPr id="4" name="Rounded Rectangle 3"/>
          <p:cNvSpPr/>
          <p:nvPr/>
        </p:nvSpPr>
        <p:spPr>
          <a:xfrm>
            <a:off x="2895599" y="2985448"/>
            <a:ext cx="6373505" cy="33982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chemeClr val="tx1"/>
                </a:solidFill>
                <a:latin typeface="Times New Roman" panose="02020603050405020304" pitchFamily="18" charset="0"/>
                <a:cs typeface="Times New Roman" panose="02020603050405020304" pitchFamily="18" charset="0"/>
              </a:rPr>
              <a:t>Kiên nhẫn và chăm chỉ là đức tính rất tốt.  Các con đã rèn luyện tính kiên nhẫn và chăm chỉ như thế nào?</a:t>
            </a:r>
          </a:p>
        </p:txBody>
      </p:sp>
      <p:pic>
        <p:nvPicPr>
          <p:cNvPr id="5" name="图片 41997" descr="1"/>
          <p:cNvPicPr>
            <a:picLocks noChangeAspect="1"/>
          </p:cNvPicPr>
          <p:nvPr/>
        </p:nvPicPr>
        <p:blipFill>
          <a:blip r:embed="rId6"/>
          <a:stretch>
            <a:fillRect/>
          </a:stretch>
        </p:blipFill>
        <p:spPr>
          <a:xfrm>
            <a:off x="0" y="5868537"/>
            <a:ext cx="12192000" cy="1030406"/>
          </a:xfrm>
          <a:prstGeom prst="rect">
            <a:avLst/>
          </a:prstGeom>
          <a:noFill/>
          <a:ln w="9525">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1365416"/>
      </p:ext>
    </p:extLst>
  </p:cSld>
  <p:clrMapOvr>
    <a:masterClrMapping/>
  </p:clrMapOvr>
  <mc:AlternateContent xmlns:mc="http://schemas.openxmlformats.org/markup-compatibility/2006" xmlns:p14="http://schemas.microsoft.com/office/powerpoint/2010/main">
    <mc:Choice Requires="p14">
      <p:transition spd="slow" p14:dur="2000" advTm="11375"/>
    </mc:Choice>
    <mc:Fallback xmlns="">
      <p:transition spd="slow" advTm="1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37"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Vertical)">
                                      <p:cBhvr>
                                        <p:cTn id="9"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98502" y="343471"/>
            <a:ext cx="5745498" cy="77792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HOẠT ĐỘNG SAU GIỜ HỌC</a:t>
            </a:r>
          </a:p>
        </p:txBody>
      </p:sp>
      <p:sp>
        <p:nvSpPr>
          <p:cNvPr id="3" name="Rounded Rectangle 2"/>
          <p:cNvSpPr/>
          <p:nvPr/>
        </p:nvSpPr>
        <p:spPr>
          <a:xfrm>
            <a:off x="1119116" y="1544473"/>
            <a:ext cx="9744502" cy="1321557"/>
          </a:xfrm>
          <a:prstGeom prst="roundRect">
            <a:avLst/>
          </a:prstGeom>
          <a:solidFill>
            <a:schemeClr val="bg1"/>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Kể cho người thân nghe về câu chuyện </a:t>
            </a:r>
            <a:r>
              <a:rPr lang="en-US" sz="3200" b="1">
                <a:solidFill>
                  <a:schemeClr val="tx1"/>
                </a:solidFill>
                <a:latin typeface="Times New Roman" panose="02020603050405020304" pitchFamily="18" charset="0"/>
                <a:cs typeface="Times New Roman" panose="02020603050405020304" pitchFamily="18" charset="0"/>
              </a:rPr>
              <a:t>Họa mi, vẹt và quạ.</a:t>
            </a:r>
          </a:p>
        </p:txBody>
      </p:sp>
      <p:sp>
        <p:nvSpPr>
          <p:cNvPr id="4" name="TextBox 3"/>
          <p:cNvSpPr txBox="1"/>
          <p:nvPr/>
        </p:nvSpPr>
        <p:spPr>
          <a:xfrm>
            <a:off x="1119115" y="3289110"/>
            <a:ext cx="9744502" cy="2062103"/>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G:</a:t>
            </a:r>
          </a:p>
          <a:p>
            <a:pPr marL="285750" indent="-285750" algn="just">
              <a:buFontTx/>
              <a:buChar char="-"/>
            </a:pPr>
            <a:r>
              <a:rPr lang="en-US" sz="3200">
                <a:latin typeface="Times New Roman" panose="02020603050405020304" pitchFamily="18" charset="0"/>
                <a:cs typeface="Times New Roman" panose="02020603050405020304" pitchFamily="18" charset="0"/>
              </a:rPr>
              <a:t>Xem lại các bức tranh, nhớ lại nội dung câu chuyện và kể cho người thân nghe 1 – 2 đoạn của câu chuyện.</a:t>
            </a:r>
          </a:p>
          <a:p>
            <a:pPr marL="285750" indent="-285750" algn="just">
              <a:buFontTx/>
              <a:buChar char="-"/>
            </a:pPr>
            <a:r>
              <a:rPr lang="en-US" sz="3200">
                <a:latin typeface="Times New Roman" panose="02020603050405020304" pitchFamily="18" charset="0"/>
                <a:cs typeface="Times New Roman" panose="02020603050405020304" pitchFamily="18" charset="0"/>
              </a:rPr>
              <a:t>Chia sẻ với người thân về nội dung, ý nghĩa câu chuyện.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652183"/>
      </p:ext>
    </p:extLst>
  </p:cSld>
  <p:clrMapOvr>
    <a:masterClrMapping/>
  </p:clrMapOvr>
  <mc:AlternateContent xmlns:mc="http://schemas.openxmlformats.org/markup-compatibility/2006" xmlns:p14="http://schemas.microsoft.com/office/powerpoint/2010/main">
    <mc:Choice Requires="p14">
      <p:transition spd="slow" p14:dur="2000" advTm="27941"/>
    </mc:Choice>
    <mc:Fallback xmlns="">
      <p:transition spd="slow" advTm="2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996" descr="14"/>
          <p:cNvPicPr>
            <a:picLocks noChangeAspect="1"/>
          </p:cNvPicPr>
          <p:nvPr/>
        </p:nvPicPr>
        <p:blipFill>
          <a:blip r:embed="rId6"/>
          <a:stretch>
            <a:fillRect/>
          </a:stretch>
        </p:blipFill>
        <p:spPr>
          <a:xfrm>
            <a:off x="1998133" y="0"/>
            <a:ext cx="7272867" cy="6182784"/>
          </a:xfrm>
          <a:prstGeom prst="rect">
            <a:avLst/>
          </a:prstGeom>
          <a:noFill/>
          <a:ln w="9525">
            <a:noFill/>
          </a:ln>
        </p:spPr>
      </p:pic>
      <p:pic>
        <p:nvPicPr>
          <p:cNvPr id="4" name="图片 41997" descr="1"/>
          <p:cNvPicPr>
            <a:picLocks noChangeAspect="1"/>
          </p:cNvPicPr>
          <p:nvPr/>
        </p:nvPicPr>
        <p:blipFill>
          <a:blip r:embed="rId7"/>
          <a:stretch>
            <a:fillRect/>
          </a:stretch>
        </p:blipFill>
        <p:spPr>
          <a:xfrm>
            <a:off x="0" y="5658576"/>
            <a:ext cx="12192000" cy="1240367"/>
          </a:xfrm>
          <a:prstGeom prst="rect">
            <a:avLst/>
          </a:prstGeom>
          <a:noFill/>
          <a:ln w="9525">
            <a:noFill/>
          </a:ln>
        </p:spPr>
      </p:pic>
      <p:sp>
        <p:nvSpPr>
          <p:cNvPr id="5"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Box 6"/>
          <p:cNvSpPr txBox="1"/>
          <p:nvPr/>
        </p:nvSpPr>
        <p:spPr>
          <a:xfrm>
            <a:off x="2637367" y="3619814"/>
            <a:ext cx="5994400" cy="769441"/>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Chào</a:t>
            </a:r>
            <a:r>
              <a:rPr kumimoji="0" lang="en-US" sz="44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tạm biệt các con!</a:t>
            </a:r>
            <a:endParaRPr kumimoji="0"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70637316"/>
      </p:ext>
    </p:extLst>
  </p:cSld>
  <p:clrMapOvr>
    <a:masterClrMapping/>
  </p:clrMapOvr>
  <mc:AlternateContent xmlns:mc="http://schemas.openxmlformats.org/markup-compatibility/2006" xmlns:p14="http://schemas.microsoft.com/office/powerpoint/2010/main">
    <mc:Choice Requires="p14">
      <p:transition spd="slow" p14:dur="2000" advTm="9263"/>
    </mc:Choice>
    <mc:Fallback xmlns="">
      <p:transition spd="slow" advTm="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37"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Vertical)">
                                      <p:cBhvr>
                                        <p:cTn id="9"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730760" y="87084"/>
            <a:ext cx="3439886" cy="53702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cs typeface="Times New Roman" panose="02020603050405020304" pitchFamily="18" charset="0"/>
              </a:rPr>
              <a:t>Họa mi, vẹt và quạ</a:t>
            </a:r>
          </a:p>
        </p:txBody>
      </p:sp>
      <p:sp>
        <p:nvSpPr>
          <p:cNvPr id="4" name="TextBox 3"/>
          <p:cNvSpPr txBox="1"/>
          <p:nvPr/>
        </p:nvSpPr>
        <p:spPr>
          <a:xfrm>
            <a:off x="6473372" y="624113"/>
            <a:ext cx="654594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(Theo 100 truyện ngụ ngôn về đạo đức)</a:t>
            </a:r>
          </a:p>
        </p:txBody>
      </p:sp>
      <p:sp>
        <p:nvSpPr>
          <p:cNvPr id="5" name="TextBox 4"/>
          <p:cNvSpPr txBox="1"/>
          <p:nvPr/>
        </p:nvSpPr>
        <p:spPr>
          <a:xfrm>
            <a:off x="192782" y="801328"/>
            <a:ext cx="654594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1. Nghe kể chuyện</a:t>
            </a:r>
          </a:p>
        </p:txBody>
      </p:sp>
      <p:sp>
        <p:nvSpPr>
          <p:cNvPr id="6" name="TextBox 5"/>
          <p:cNvSpPr txBox="1"/>
          <p:nvPr/>
        </p:nvSpPr>
        <p:spPr>
          <a:xfrm>
            <a:off x="192783" y="1487680"/>
            <a:ext cx="3492113"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Hãy đoán xem trong câu chuyện này có những nhân vật nào?</a:t>
            </a:r>
          </a:p>
        </p:txBody>
      </p:sp>
      <p:sp>
        <p:nvSpPr>
          <p:cNvPr id="7" name="TextBox 6"/>
          <p:cNvSpPr txBox="1"/>
          <p:nvPr/>
        </p:nvSpPr>
        <p:spPr>
          <a:xfrm>
            <a:off x="192782" y="3137658"/>
            <a:ext cx="3492113" cy="2246769"/>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Hãy lắng nghe câu chuyện để biết được loài chim nào chăm học để có giọng hát hay.</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10" name="Picture 9"/>
          <p:cNvPicPr>
            <a:picLocks noChangeAspect="1"/>
          </p:cNvPicPr>
          <p:nvPr/>
        </p:nvPicPr>
        <p:blipFill>
          <a:blip r:embed="rId6"/>
          <a:stretch>
            <a:fillRect/>
          </a:stretch>
        </p:blipFill>
        <p:spPr>
          <a:xfrm>
            <a:off x="3847887" y="1076586"/>
            <a:ext cx="7916483" cy="5621094"/>
          </a:xfrm>
          <a:prstGeom prst="rect">
            <a:avLst/>
          </a:prstGeom>
        </p:spPr>
      </p:pic>
    </p:spTree>
    <p:custDataLst>
      <p:tags r:id="rId1"/>
    </p:custDataLst>
    <p:extLst>
      <p:ext uri="{BB962C8B-B14F-4D97-AF65-F5344CB8AC3E}">
        <p14:creationId xmlns:p14="http://schemas.microsoft.com/office/powerpoint/2010/main" val="1155801880"/>
      </p:ext>
    </p:extLst>
  </p:cSld>
  <p:clrMapOvr>
    <a:masterClrMapping/>
  </p:clrMapOvr>
  <mc:AlternateContent xmlns:mc="http://schemas.openxmlformats.org/markup-compatibility/2006" xmlns:p14="http://schemas.microsoft.com/office/powerpoint/2010/main">
    <mc:Choice Requires="p14">
      <p:transition spd="slow" p14:dur="2000" advTm="37160"/>
    </mc:Choice>
    <mc:Fallback xmlns="">
      <p:transition spd="slow" advTm="37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79332" y="0"/>
            <a:ext cx="3439886" cy="53702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cs typeface="Times New Roman" panose="02020603050405020304" pitchFamily="18" charset="0"/>
              </a:rPr>
              <a:t>Họa mi, vẹt và quạ</a:t>
            </a:r>
          </a:p>
        </p:txBody>
      </p:sp>
      <p:sp>
        <p:nvSpPr>
          <p:cNvPr id="4" name="TextBox 3"/>
          <p:cNvSpPr txBox="1"/>
          <p:nvPr/>
        </p:nvSpPr>
        <p:spPr>
          <a:xfrm>
            <a:off x="5021944" y="537029"/>
            <a:ext cx="654594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(Theo 100 truyện ngụ ngôn về đạo đức)</a:t>
            </a:r>
          </a:p>
        </p:txBody>
      </p:sp>
      <p:sp>
        <p:nvSpPr>
          <p:cNvPr id="5" name="TextBox 4"/>
          <p:cNvSpPr txBox="1"/>
          <p:nvPr/>
        </p:nvSpPr>
        <p:spPr>
          <a:xfrm>
            <a:off x="192782" y="537029"/>
            <a:ext cx="654594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1. Nghe kể chuyện</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7" name="Picture 6"/>
          <p:cNvPicPr>
            <a:picLocks noChangeAspect="1"/>
          </p:cNvPicPr>
          <p:nvPr/>
        </p:nvPicPr>
        <p:blipFill>
          <a:blip r:embed="rId6"/>
          <a:stretch>
            <a:fillRect/>
          </a:stretch>
        </p:blipFill>
        <p:spPr>
          <a:xfrm>
            <a:off x="2041033" y="1060249"/>
            <a:ext cx="7916483" cy="5621094"/>
          </a:xfrm>
          <a:prstGeom prst="rect">
            <a:avLst/>
          </a:prstGeom>
        </p:spPr>
      </p:pic>
    </p:spTree>
    <p:custDataLst>
      <p:tags r:id="rId1"/>
    </p:custDataLst>
    <p:extLst>
      <p:ext uri="{BB962C8B-B14F-4D97-AF65-F5344CB8AC3E}">
        <p14:creationId xmlns:p14="http://schemas.microsoft.com/office/powerpoint/2010/main" val="13843115"/>
      </p:ext>
    </p:extLst>
  </p:cSld>
  <p:clrMapOvr>
    <a:masterClrMapping/>
  </p:clrMapOvr>
  <mc:AlternateContent xmlns:mc="http://schemas.openxmlformats.org/markup-compatibility/2006" xmlns:p14="http://schemas.microsoft.com/office/powerpoint/2010/main">
    <mc:Choice Requires="p14">
      <p:transition spd="slow" p14:dur="2000" advTm="101743"/>
    </mc:Choice>
    <mc:Fallback xmlns="">
      <p:transition spd="slow" advTm="10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79332" y="101600"/>
            <a:ext cx="3439886" cy="43542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Times New Roman" panose="02020603050405020304" pitchFamily="18" charset="0"/>
                <a:cs typeface="Times New Roman" panose="02020603050405020304" pitchFamily="18" charset="0"/>
              </a:rPr>
              <a:t>Họa mi, vẹt và quạ</a:t>
            </a:r>
          </a:p>
        </p:txBody>
      </p:sp>
      <p:sp>
        <p:nvSpPr>
          <p:cNvPr id="4" name="TextBox 3"/>
          <p:cNvSpPr txBox="1"/>
          <p:nvPr/>
        </p:nvSpPr>
        <p:spPr>
          <a:xfrm>
            <a:off x="5021944" y="537029"/>
            <a:ext cx="6545943"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(Theo 100 truyện ngụ ngôn về đạo đức)</a:t>
            </a:r>
          </a:p>
        </p:txBody>
      </p:sp>
      <p:sp>
        <p:nvSpPr>
          <p:cNvPr id="5" name="TextBox 4"/>
          <p:cNvSpPr txBox="1"/>
          <p:nvPr/>
        </p:nvSpPr>
        <p:spPr>
          <a:xfrm>
            <a:off x="192782" y="537029"/>
            <a:ext cx="654594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1. Nghe kể chuyện</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8" name="Picture 7"/>
          <p:cNvPicPr>
            <a:picLocks noChangeAspect="1"/>
          </p:cNvPicPr>
          <p:nvPr/>
        </p:nvPicPr>
        <p:blipFill>
          <a:blip r:embed="rId6"/>
          <a:stretch>
            <a:fillRect/>
          </a:stretch>
        </p:blipFill>
        <p:spPr>
          <a:xfrm>
            <a:off x="2041033" y="1060249"/>
            <a:ext cx="7916483" cy="5621094"/>
          </a:xfrm>
          <a:prstGeom prst="rect">
            <a:avLst/>
          </a:prstGeom>
        </p:spPr>
      </p:pic>
    </p:spTree>
    <p:custDataLst>
      <p:tags r:id="rId1"/>
    </p:custDataLst>
    <p:extLst>
      <p:ext uri="{BB962C8B-B14F-4D97-AF65-F5344CB8AC3E}">
        <p14:creationId xmlns:p14="http://schemas.microsoft.com/office/powerpoint/2010/main" val="272866536"/>
      </p:ext>
    </p:extLst>
  </p:cSld>
  <p:clrMapOvr>
    <a:masterClrMapping/>
  </p:clrMapOvr>
  <mc:AlternateContent xmlns:mc="http://schemas.openxmlformats.org/markup-compatibility/2006" xmlns:p14="http://schemas.microsoft.com/office/powerpoint/2010/main">
    <mc:Choice Requires="p14">
      <p:transition spd="slow" p14:dur="2000" advTm="29494"/>
    </mc:Choice>
    <mc:Fallback xmlns="">
      <p:transition spd="slow" advTm="29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4969" y="1214508"/>
            <a:ext cx="5208956" cy="2866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6209730" y="1214508"/>
            <a:ext cx="522027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Họa mi nói gì với </a:t>
            </a:r>
            <a:r>
              <a:rPr lang="vi-VN" sz="3200" b="1">
                <a:latin typeface="Times New Roman" panose="02020603050405020304" pitchFamily="18" charset="0"/>
                <a:cs typeface="Times New Roman" panose="02020603050405020304" pitchFamily="18" charset="0"/>
              </a:rPr>
              <a:t>các bạn</a:t>
            </a:r>
            <a:r>
              <a:rPr lang="en-US" sz="3200" b="1">
                <a:latin typeface="Times New Roman" panose="02020603050405020304" pitchFamily="18" charset="0"/>
                <a:cs typeface="Times New Roman" panose="02020603050405020304" pitchFamily="18" charset="0"/>
              </a:rPr>
              <a:t>?</a:t>
            </a:r>
          </a:p>
        </p:txBody>
      </p:sp>
      <p:sp>
        <p:nvSpPr>
          <p:cNvPr id="6" name="TextBox 5"/>
          <p:cNvSpPr txBox="1"/>
          <p:nvPr/>
        </p:nvSpPr>
        <p:spPr>
          <a:xfrm>
            <a:off x="6209731" y="2190322"/>
            <a:ext cx="4612944"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Ý kiến của vẹt thế nào?</a:t>
            </a:r>
          </a:p>
        </p:txBody>
      </p:sp>
      <p:sp>
        <p:nvSpPr>
          <p:cNvPr id="8" name="TextBox 7"/>
          <p:cNvSpPr txBox="1"/>
          <p:nvPr/>
        </p:nvSpPr>
        <p:spPr>
          <a:xfrm>
            <a:off x="6209730" y="3166137"/>
            <a:ext cx="4612945" cy="1077218"/>
          </a:xfrm>
          <a:prstGeom prst="rect">
            <a:avLst/>
          </a:prstGeom>
          <a:noFill/>
        </p:spPr>
        <p:txBody>
          <a:bodyPr wrap="square" rtlCol="0">
            <a:spAutoFit/>
          </a:bodyPr>
          <a:lstStyle/>
          <a:p>
            <a:pPr algn="just"/>
            <a:r>
              <a:rPr lang="vi-V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Hai bạn có đồng ý với ý kiến của vẹt không?</a:t>
            </a:r>
          </a:p>
        </p:txBody>
      </p:sp>
      <p:sp>
        <p:nvSpPr>
          <p:cNvPr id="10" name="Rounded Rectangle 9"/>
          <p:cNvSpPr/>
          <p:nvPr/>
        </p:nvSpPr>
        <p:spPr>
          <a:xfrm>
            <a:off x="4226885" y="328846"/>
            <a:ext cx="3439886" cy="43542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Họa mi, vẹt và quạ</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9472504"/>
      </p:ext>
    </p:extLst>
  </p:cSld>
  <p:clrMapOvr>
    <a:masterClrMapping/>
  </p:clrMapOvr>
  <mc:AlternateContent xmlns:mc="http://schemas.openxmlformats.org/markup-compatibility/2006" xmlns:p14="http://schemas.microsoft.com/office/powerpoint/2010/main">
    <mc:Choice Requires="p14">
      <p:transition spd="slow" p14:dur="2000" advTm="36040"/>
    </mc:Choice>
    <mc:Fallback xmlns="">
      <p:transition spd="slow" advTm="3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4969" y="1214508"/>
            <a:ext cx="5208956" cy="2866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6209730" y="1214508"/>
            <a:ext cx="522027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Họa mi nói gì với </a:t>
            </a:r>
            <a:r>
              <a:rPr lang="vi-VN" sz="3200" b="1">
                <a:latin typeface="Times New Roman" panose="02020603050405020304" pitchFamily="18" charset="0"/>
                <a:cs typeface="Times New Roman" panose="02020603050405020304" pitchFamily="18" charset="0"/>
              </a:rPr>
              <a:t>các bạn</a:t>
            </a:r>
            <a:r>
              <a:rPr lang="en-US" sz="3200" b="1">
                <a:latin typeface="Times New Roman" panose="02020603050405020304" pitchFamily="18" charset="0"/>
                <a:cs typeface="Times New Roman" panose="02020603050405020304" pitchFamily="18" charset="0"/>
              </a:rPr>
              <a:t>?</a:t>
            </a:r>
          </a:p>
        </p:txBody>
      </p:sp>
      <p:sp>
        <p:nvSpPr>
          <p:cNvPr id="6" name="TextBox 5"/>
          <p:cNvSpPr txBox="1"/>
          <p:nvPr/>
        </p:nvSpPr>
        <p:spPr>
          <a:xfrm>
            <a:off x="6209731" y="2190322"/>
            <a:ext cx="4612944"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Ý kiến của vẹt thế nào?</a:t>
            </a:r>
          </a:p>
        </p:txBody>
      </p:sp>
      <p:sp>
        <p:nvSpPr>
          <p:cNvPr id="8" name="TextBox 7"/>
          <p:cNvSpPr txBox="1"/>
          <p:nvPr/>
        </p:nvSpPr>
        <p:spPr>
          <a:xfrm>
            <a:off x="6209730" y="3166137"/>
            <a:ext cx="4612945" cy="1077218"/>
          </a:xfrm>
          <a:prstGeom prst="rect">
            <a:avLst/>
          </a:prstGeom>
          <a:noFill/>
        </p:spPr>
        <p:txBody>
          <a:bodyPr wrap="square" rtlCol="0">
            <a:spAutoFit/>
          </a:bodyPr>
          <a:lstStyle/>
          <a:p>
            <a:pPr algn="just"/>
            <a:r>
              <a:rPr lang="vi-V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Hai bạn có đồng ý với ý kiến của vẹt không?</a:t>
            </a:r>
          </a:p>
        </p:txBody>
      </p:sp>
      <p:sp>
        <p:nvSpPr>
          <p:cNvPr id="10" name="Rounded Rectangle 9"/>
          <p:cNvSpPr/>
          <p:nvPr/>
        </p:nvSpPr>
        <p:spPr>
          <a:xfrm>
            <a:off x="4226885" y="328846"/>
            <a:ext cx="3439886" cy="43542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Họa mi, vẹt và quạ</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9700595"/>
      </p:ext>
    </p:extLst>
  </p:cSld>
  <p:clrMapOvr>
    <a:masterClrMapping/>
  </p:clrMapOvr>
  <mc:AlternateContent xmlns:mc="http://schemas.openxmlformats.org/markup-compatibility/2006" xmlns:p14="http://schemas.microsoft.com/office/powerpoint/2010/main">
    <mc:Choice Requires="p14">
      <p:transition spd="slow" p14:dur="2000" advTm="19770"/>
    </mc:Choice>
    <mc:Fallback xmlns="">
      <p:transition spd="slow" advTm="1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393083" y="1914581"/>
            <a:ext cx="5208956" cy="2866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6209731" y="297450"/>
            <a:ext cx="5827594"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Họa mi nói gì với </a:t>
            </a:r>
            <a:r>
              <a:rPr lang="vi-VN" sz="3200" b="1">
                <a:latin typeface="Times New Roman" panose="02020603050405020304" pitchFamily="18" charset="0"/>
                <a:cs typeface="Times New Roman" panose="02020603050405020304" pitchFamily="18" charset="0"/>
              </a:rPr>
              <a:t>các bạn</a:t>
            </a:r>
            <a:r>
              <a:rPr lang="en-US" sz="3200" b="1">
                <a:latin typeface="Times New Roman" panose="02020603050405020304" pitchFamily="18" charset="0"/>
                <a:cs typeface="Times New Roman" panose="02020603050405020304" pitchFamily="18" charset="0"/>
              </a:rPr>
              <a:t>?</a:t>
            </a:r>
          </a:p>
        </p:txBody>
      </p:sp>
      <p:sp>
        <p:nvSpPr>
          <p:cNvPr id="5" name="TextBox 4"/>
          <p:cNvSpPr txBox="1"/>
          <p:nvPr/>
        </p:nvSpPr>
        <p:spPr>
          <a:xfrm>
            <a:off x="6199493" y="807718"/>
            <a:ext cx="5418163"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Họa mi nói: Tôi thấy hoàng oanh hát rất hay. Thật đáng ngưỡng mộ.</a:t>
            </a:r>
          </a:p>
        </p:txBody>
      </p:sp>
      <p:sp>
        <p:nvSpPr>
          <p:cNvPr id="6" name="TextBox 5"/>
          <p:cNvSpPr txBox="1"/>
          <p:nvPr/>
        </p:nvSpPr>
        <p:spPr>
          <a:xfrm>
            <a:off x="6199493" y="2454322"/>
            <a:ext cx="4394579"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Ý kiến của vẹt thế nào?</a:t>
            </a:r>
          </a:p>
        </p:txBody>
      </p:sp>
      <p:sp>
        <p:nvSpPr>
          <p:cNvPr id="7" name="TextBox 6"/>
          <p:cNvSpPr txBox="1"/>
          <p:nvPr/>
        </p:nvSpPr>
        <p:spPr>
          <a:xfrm>
            <a:off x="6199493" y="3081359"/>
            <a:ext cx="5448159"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Hay chúng mình đến gặp hoàng oanh và nhờ cậu ấy dạy hát.</a:t>
            </a:r>
          </a:p>
        </p:txBody>
      </p:sp>
      <p:sp>
        <p:nvSpPr>
          <p:cNvPr id="8" name="TextBox 7"/>
          <p:cNvSpPr txBox="1"/>
          <p:nvPr/>
        </p:nvSpPr>
        <p:spPr>
          <a:xfrm>
            <a:off x="6199492" y="4232090"/>
            <a:ext cx="4394579"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Hai bạn có đồng ý với ý kiến của vẹt không?</a:t>
            </a:r>
          </a:p>
        </p:txBody>
      </p:sp>
      <p:sp>
        <p:nvSpPr>
          <p:cNvPr id="9" name="TextBox 8"/>
          <p:cNvSpPr txBox="1"/>
          <p:nvPr/>
        </p:nvSpPr>
        <p:spPr>
          <a:xfrm>
            <a:off x="6209731" y="5557391"/>
            <a:ext cx="4892723"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Hai bạn đồng ý và cả ba bạn đi đến chỗ hoàng oanh.</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83762146"/>
      </p:ext>
    </p:extLst>
  </p:cSld>
  <p:clrMapOvr>
    <a:masterClrMapping/>
  </p:clrMapOvr>
  <mc:AlternateContent xmlns:mc="http://schemas.openxmlformats.org/markup-compatibility/2006" xmlns:p14="http://schemas.microsoft.com/office/powerpoint/2010/main">
    <mc:Choice Requires="p14">
      <p:transition spd="slow" p14:dur="2000" advTm="28023"/>
    </mc:Choice>
    <mc:Fallback xmlns="">
      <p:transition spd="slow" advTm="2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bldLst>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880280" y="1579515"/>
            <a:ext cx="3962400"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5389516" y="1688826"/>
            <a:ext cx="5909480"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Hoàng oanh nói gì với ba bạn?</a:t>
            </a:r>
          </a:p>
        </p:txBody>
      </p:sp>
      <p:sp>
        <p:nvSpPr>
          <p:cNvPr id="10" name="TextBox 9"/>
          <p:cNvSpPr txBox="1"/>
          <p:nvPr/>
        </p:nvSpPr>
        <p:spPr>
          <a:xfrm>
            <a:off x="5354044" y="2548932"/>
            <a:ext cx="6075956"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Hoàng oanh đã nói: Học hát rất vất vả, các bạn phải chịu khó nhé.</a:t>
            </a: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49401602"/>
      </p:ext>
    </p:extLst>
  </p:cSld>
  <p:clrMapOvr>
    <a:masterClrMapping/>
  </p:clrMapOvr>
  <mc:AlternateContent xmlns:mc="http://schemas.openxmlformats.org/markup-compatibility/2006" xmlns:p14="http://schemas.microsoft.com/office/powerpoint/2010/main">
    <mc:Choice Requires="p14">
      <p:transition spd="slow" p14:dur="2000" advTm="36228"/>
    </mc:Choice>
    <mc:Fallback xmlns="">
      <p:transition spd="slow" advTm="3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36055" y="1603779"/>
            <a:ext cx="4764128" cy="2627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5691116" y="526560"/>
            <a:ext cx="4977806" cy="1077218"/>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Sau mấy ngày luyện giọng, quạ đã nghĩ gì?</a:t>
            </a:r>
          </a:p>
        </p:txBody>
      </p:sp>
      <p:sp>
        <p:nvSpPr>
          <p:cNvPr id="7" name="TextBox 6"/>
          <p:cNvSpPr txBox="1"/>
          <p:nvPr/>
        </p:nvSpPr>
        <p:spPr>
          <a:xfrm>
            <a:off x="5597861" y="1732834"/>
            <a:ext cx="5470475"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Hôm nào cũng luyện giọng thế này, bao giờ mới hát được chứ?</a:t>
            </a:r>
          </a:p>
        </p:txBody>
      </p:sp>
      <p:sp>
        <p:nvSpPr>
          <p:cNvPr id="8" name="TextBox 7"/>
          <p:cNvSpPr txBox="1"/>
          <p:nvPr/>
        </p:nvSpPr>
        <p:spPr>
          <a:xfrm>
            <a:off x="5693393" y="2981631"/>
            <a:ext cx="5279407"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Sau vài ngày quạ đã làm gì?</a:t>
            </a:r>
          </a:p>
        </p:txBody>
      </p:sp>
      <p:sp>
        <p:nvSpPr>
          <p:cNvPr id="9" name="TextBox 8"/>
          <p:cNvSpPr txBox="1"/>
          <p:nvPr/>
        </p:nvSpPr>
        <p:spPr>
          <a:xfrm>
            <a:off x="5597861" y="3867041"/>
            <a:ext cx="5832140"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Sau vài ngày, quạ càu nhàu “Sao cứ luyện giọng mãi thế?” rồi bay đi.</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64638119"/>
      </p:ext>
    </p:extLst>
  </p:cSld>
  <p:clrMapOvr>
    <a:masterClrMapping/>
  </p:clrMapOvr>
  <mc:AlternateContent xmlns:mc="http://schemas.openxmlformats.org/markup-compatibility/2006" xmlns:p14="http://schemas.microsoft.com/office/powerpoint/2010/main">
    <mc:Choice Requires="p14">
      <p:transition spd="slow" p14:dur="2000" advTm="73902"/>
    </mc:Choice>
    <mc:Fallback xmlns="">
      <p:transition spd="slow" advTm="73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5|6.8|10.2"/>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TIMING" val="|18.6|1.3"/>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14.5|6.8|10.2"/>
</p:tagLst>
</file>

<file path=ppt/tags/tag3.xml><?xml version="1.0" encoding="utf-8"?>
<p:tagLst xmlns:a="http://schemas.openxmlformats.org/drawingml/2006/main" xmlns:r="http://schemas.openxmlformats.org/officeDocument/2006/relationships" xmlns:p="http://schemas.openxmlformats.org/presentationml/2006/main">
  <p:tag name="TIMING" val="|14.5|6.8|10.2"/>
</p:tagLst>
</file>

<file path=ppt/tags/tag4.xml><?xml version="1.0" encoding="utf-8"?>
<p:tagLst xmlns:a="http://schemas.openxmlformats.org/drawingml/2006/main" xmlns:r="http://schemas.openxmlformats.org/officeDocument/2006/relationships" xmlns:p="http://schemas.openxmlformats.org/presentationml/2006/main">
  <p:tag name="TIMING" val="|3|8.5|8.4"/>
</p:tagLst>
</file>

<file path=ppt/tags/tag5.xml><?xml version="1.0" encoding="utf-8"?>
<p:tagLst xmlns:a="http://schemas.openxmlformats.org/drawingml/2006/main" xmlns:r="http://schemas.openxmlformats.org/officeDocument/2006/relationships" xmlns:p="http://schemas.openxmlformats.org/presentationml/2006/main">
  <p:tag name="TIMING" val="|26.8|1.4"/>
</p:tagLst>
</file>

<file path=ppt/tags/tag6.xml><?xml version="1.0" encoding="utf-8"?>
<p:tagLst xmlns:a="http://schemas.openxmlformats.org/drawingml/2006/main" xmlns:r="http://schemas.openxmlformats.org/officeDocument/2006/relationships" xmlns:p="http://schemas.openxmlformats.org/presentationml/2006/main">
  <p:tag name="TIMING" val="|44.1|10.6"/>
</p:tagLst>
</file>

<file path=ppt/tags/tag7.xml><?xml version="1.0" encoding="utf-8"?>
<p:tagLst xmlns:a="http://schemas.openxmlformats.org/drawingml/2006/main" xmlns:r="http://schemas.openxmlformats.org/officeDocument/2006/relationships" xmlns:p="http://schemas.openxmlformats.org/presentationml/2006/main">
  <p:tag name="TIMING" val="|17.6|1.1|12.3|1|11.3|1|11.5|1.2"/>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745</Words>
  <Application>Microsoft Office PowerPoint</Application>
  <PresentationFormat>Widescreen</PresentationFormat>
  <Paragraphs>60</Paragraphs>
  <Slides>18</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Vip855</cp:lastModifiedBy>
  <cp:revision>32</cp:revision>
  <dcterms:created xsi:type="dcterms:W3CDTF">2021-10-18T05:09:03Z</dcterms:created>
  <dcterms:modified xsi:type="dcterms:W3CDTF">2025-10-31T16:15:53Z</dcterms:modified>
</cp:coreProperties>
</file>