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sldIdLst>
    <p:sldId id="257" r:id="rId3"/>
    <p:sldId id="259" r:id="rId4"/>
    <p:sldId id="260" r:id="rId5"/>
    <p:sldId id="263" r:id="rId6"/>
    <p:sldId id="264" r:id="rId7"/>
    <p:sldId id="265" r:id="rId8"/>
    <p:sldId id="261" r:id="rId9"/>
    <p:sldId id="266" r:id="rId10"/>
    <p:sldId id="267" r:id="rId11"/>
    <p:sldId id="268" r:id="rId12"/>
    <p:sldId id="269" r:id="rId13"/>
    <p:sldId id="270" r:id="rId14"/>
    <p:sldId id="271" r:id="rId15"/>
    <p:sldId id="262"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61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16027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333164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946892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0581499"/>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925964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45126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527353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3843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214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77293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261321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8.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xmlns=""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xmlns=""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xmlns=""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xmlns=""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xmlns=""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xmlns=""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xmlns=""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xmlns=""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xmlns=""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xmlns=""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xmlns=""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13506722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1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1.png"/><Relationship Id="rId12" Type="http://schemas.microsoft.com/office/2007/relationships/hdphoto" Target="../media/hdphoto4.wdp"/><Relationship Id="rId17" Type="http://schemas.openxmlformats.org/officeDocument/2006/relationships/image" Target="../media/image16.png"/><Relationship Id="rId2" Type="http://schemas.openxmlformats.org/officeDocument/2006/relationships/image" Target="../media/image7.jpe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2.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sp>
        <p:nvSpPr>
          <p:cNvPr id="17" name="圆角矩形 16">
            <a:extLst>
              <a:ext uri="{FF2B5EF4-FFF2-40B4-BE49-F238E27FC236}">
                <a16:creationId xmlns:a16="http://schemas.microsoft.com/office/drawing/2014/main" xmlns="" id="{8E78A7AD-A602-2D4F-A1E5-A87E811DF330}"/>
              </a:ext>
            </a:extLst>
          </p:cNvPr>
          <p:cNvSpPr/>
          <p:nvPr/>
        </p:nvSpPr>
        <p:spPr>
          <a:xfrm>
            <a:off x="3855029" y="4531199"/>
            <a:ext cx="5213000" cy="686599"/>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Normal"/>
              <a:cs typeface="+mn-cs"/>
            </a:endParaRPr>
          </a:p>
        </p:txBody>
      </p:sp>
      <p:pic>
        <p:nvPicPr>
          <p:cNvPr id="22" name="图片 21">
            <a:extLst>
              <a:ext uri="{FF2B5EF4-FFF2-40B4-BE49-F238E27FC236}">
                <a16:creationId xmlns:a16="http://schemas.microsoft.com/office/drawing/2014/main" xmlns=""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xmlns="" id="{F2569DBB-33B0-4474-A123-CC063D3BCFE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xmlns="" id="{F6D9DDF5-8049-4CBF-B011-9B560560E3C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xmlns="" id="{782C4F4F-D12D-4A1C-AD16-37E9D5657C9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xmlns="" id="{5546C407-DB4A-4454-B5C2-C246494FF5B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9" name="Picture 4" descr="Red apples in a basket isolated on white Vector Image"/>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9596828" y="2481475"/>
            <a:ext cx="2559982" cy="24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9,670 Food Scale Illustrations &amp;amp; Clip Art - iStock"/>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1009" y="4276692"/>
            <a:ext cx="2891620" cy="2881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a:stretch>
            <a:fillRect/>
          </a:stretch>
        </p:blipFill>
        <p:spPr>
          <a:xfrm>
            <a:off x="-1627279" y="-180834"/>
            <a:ext cx="3072650" cy="2091109"/>
          </a:xfrm>
          <a:prstGeom prst="rect">
            <a:avLst/>
          </a:prstGeom>
        </p:spPr>
      </p:pic>
      <p:pic>
        <p:nvPicPr>
          <p:cNvPr id="20" name="Picture 19"/>
          <p:cNvPicPr>
            <a:picLocks noChangeAspect="1"/>
          </p:cNvPicPr>
          <p:nvPr/>
        </p:nvPicPr>
        <p:blipFill>
          <a:blip r:embed="rId18"/>
          <a:stretch>
            <a:fillRect/>
          </a:stretch>
        </p:blipFill>
        <p:spPr>
          <a:xfrm>
            <a:off x="2704641" y="1648008"/>
            <a:ext cx="7487630" cy="3846699"/>
          </a:xfrm>
          <a:prstGeom prst="rect">
            <a:avLst/>
          </a:prstGeom>
        </p:spPr>
      </p:pic>
    </p:spTree>
    <p:extLst>
      <p:ext uri="{BB962C8B-B14F-4D97-AF65-F5344CB8AC3E}">
        <p14:creationId xmlns:p14="http://schemas.microsoft.com/office/powerpoint/2010/main" val="424842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7"/>
                                        </p:tgtEl>
                                        <p:attrNameLst>
                                          <p:attrName>r</p:attrName>
                                        </p:attrNameLst>
                                      </p:cBhvr>
                                    </p:animRot>
                                    <p:animRot by="-240000">
                                      <p:cBhvr>
                                        <p:cTn id="47" dur="200" fill="hold">
                                          <p:stCondLst>
                                            <p:cond delay="200"/>
                                          </p:stCondLst>
                                        </p:cTn>
                                        <p:tgtEl>
                                          <p:spTgt spid="7"/>
                                        </p:tgtEl>
                                        <p:attrNameLst>
                                          <p:attrName>r</p:attrName>
                                        </p:attrNameLst>
                                      </p:cBhvr>
                                    </p:animRot>
                                    <p:animRot by="240000">
                                      <p:cBhvr>
                                        <p:cTn id="48" dur="200" fill="hold">
                                          <p:stCondLst>
                                            <p:cond delay="400"/>
                                          </p:stCondLst>
                                        </p:cTn>
                                        <p:tgtEl>
                                          <p:spTgt spid="7"/>
                                        </p:tgtEl>
                                        <p:attrNameLst>
                                          <p:attrName>r</p:attrName>
                                        </p:attrNameLst>
                                      </p:cBhvr>
                                    </p:animRot>
                                    <p:animRot by="-240000">
                                      <p:cBhvr>
                                        <p:cTn id="49" dur="200" fill="hold">
                                          <p:stCondLst>
                                            <p:cond delay="600"/>
                                          </p:stCondLst>
                                        </p:cTn>
                                        <p:tgtEl>
                                          <p:spTgt spid="7"/>
                                        </p:tgtEl>
                                        <p:attrNameLst>
                                          <p:attrName>r</p:attrName>
                                        </p:attrNameLst>
                                      </p:cBhvr>
                                    </p:animRot>
                                    <p:animRot by="120000">
                                      <p:cBhvr>
                                        <p:cTn id="50" dur="200" fill="hold">
                                          <p:stCondLst>
                                            <p:cond delay="800"/>
                                          </p:stCondLst>
                                        </p:cTn>
                                        <p:tgtEl>
                                          <p:spTgt spid="7"/>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8"/>
                                        </p:tgtEl>
                                        <p:attrNameLst>
                                          <p:attrName>r</p:attrName>
                                        </p:attrNameLst>
                                      </p:cBhvr>
                                    </p:animRot>
                                    <p:animRot by="-240000">
                                      <p:cBhvr>
                                        <p:cTn id="53" dur="200" fill="hold">
                                          <p:stCondLst>
                                            <p:cond delay="200"/>
                                          </p:stCondLst>
                                        </p:cTn>
                                        <p:tgtEl>
                                          <p:spTgt spid="8"/>
                                        </p:tgtEl>
                                        <p:attrNameLst>
                                          <p:attrName>r</p:attrName>
                                        </p:attrNameLst>
                                      </p:cBhvr>
                                    </p:animRot>
                                    <p:animRot by="240000">
                                      <p:cBhvr>
                                        <p:cTn id="54" dur="200" fill="hold">
                                          <p:stCondLst>
                                            <p:cond delay="400"/>
                                          </p:stCondLst>
                                        </p:cTn>
                                        <p:tgtEl>
                                          <p:spTgt spid="8"/>
                                        </p:tgtEl>
                                        <p:attrNameLst>
                                          <p:attrName>r</p:attrName>
                                        </p:attrNameLst>
                                      </p:cBhvr>
                                    </p:animRot>
                                    <p:animRot by="-240000">
                                      <p:cBhvr>
                                        <p:cTn id="55" dur="200" fill="hold">
                                          <p:stCondLst>
                                            <p:cond delay="600"/>
                                          </p:stCondLst>
                                        </p:cTn>
                                        <p:tgtEl>
                                          <p:spTgt spid="8"/>
                                        </p:tgtEl>
                                        <p:attrNameLst>
                                          <p:attrName>r</p:attrName>
                                        </p:attrNameLst>
                                      </p:cBhvr>
                                    </p:animRot>
                                    <p:animRot by="120000">
                                      <p:cBhvr>
                                        <p:cTn id="56" dur="200" fill="hold">
                                          <p:stCondLst>
                                            <p:cond delay="800"/>
                                          </p:stCondLst>
                                        </p:cTn>
                                        <p:tgtEl>
                                          <p:spTgt spid="8"/>
                                        </p:tgtEl>
                                        <p:attrNameLst>
                                          <p:attrName>r</p:attrName>
                                        </p:attrNameLst>
                                      </p:cBhvr>
                                    </p:animRot>
                                  </p:childTnLst>
                                </p:cTn>
                              </p:par>
                            </p:childTnLst>
                          </p:cTn>
                        </p:par>
                        <p:par>
                          <p:cTn id="57" fill="hold">
                            <p:stCondLst>
                              <p:cond delay="2500"/>
                            </p:stCondLst>
                            <p:childTnLst>
                              <p:par>
                                <p:cTn id="58" presetID="5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Scale>
                                      <p:cBhvr>
                                        <p:cTn id="6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9"/>
                                        </p:tgtEl>
                                        <p:attrNameLst>
                                          <p:attrName>ppt_x</p:attrName>
                                          <p:attrName>ppt_y</p:attrName>
                                        </p:attrNameLst>
                                      </p:cBhvr>
                                    </p:animMotion>
                                    <p:animEffect transition="in" filter="fade">
                                      <p:cBhvr>
                                        <p:cTn id="62" dur="1000"/>
                                        <p:tgtEl>
                                          <p:spTgt spid="9"/>
                                        </p:tgtEl>
                                      </p:cBhvr>
                                    </p:animEffect>
                                  </p:childTnLst>
                                </p:cTn>
                              </p:par>
                              <p:par>
                                <p:cTn id="63" presetID="5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0"/>
                                        </p:tgtEl>
                                        <p:attrNameLst>
                                          <p:attrName>ppt_x</p:attrName>
                                          <p:attrName>ppt_y</p:attrName>
                                        </p:attrNameLst>
                                      </p:cBhvr>
                                    </p:animMotion>
                                    <p:animEffect transition="in" filter="fade">
                                      <p:cBhvr>
                                        <p:cTn id="67" dur="1000"/>
                                        <p:tgtEl>
                                          <p:spTgt spid="10"/>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15" y="1972491"/>
            <a:ext cx="11073297" cy="4465039"/>
          </a:xfrm>
          <a:prstGeom prst="rect">
            <a:avLst/>
          </a:prstGeom>
        </p:spPr>
      </p:pic>
    </p:spTree>
    <p:extLst>
      <p:ext uri="{BB962C8B-B14F-4D97-AF65-F5344CB8AC3E}">
        <p14:creationId xmlns:p14="http://schemas.microsoft.com/office/powerpoint/2010/main" val="62198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1084217"/>
            <a:ext cx="10502537" cy="1938992"/>
          </a:xfrm>
          <a:prstGeom prst="rect">
            <a:avLst/>
          </a:prstGeom>
          <a:noFill/>
        </p:spPr>
        <p:txBody>
          <a:bodyPr wrap="square" rtlCol="0">
            <a:spAutoFit/>
          </a:bodyPr>
          <a:lstStyle/>
          <a:p>
            <a:pPr algn="just"/>
            <a:r>
              <a:rPr lang="en-US" sz="4000" b="1" smtClean="0">
                <a:latin typeface="Cambria" panose="02040503050406030204" pitchFamily="18" charset="0"/>
                <a:ea typeface="Cambria" panose="02040503050406030204" pitchFamily="18" charset="0"/>
              </a:rPr>
              <a:t>Để đo khối lượng các vật nặng hàng chục, hàng trăm, hàng nghìn ki-lô-gam, người ta còn dùng những đơn vị: </a:t>
            </a:r>
            <a:r>
              <a:rPr lang="en-US" sz="4000" b="1" smtClean="0">
                <a:solidFill>
                  <a:srgbClr val="0070C0"/>
                </a:solidFill>
                <a:latin typeface="Cambria" panose="02040503050406030204" pitchFamily="18" charset="0"/>
                <a:ea typeface="Cambria" panose="02040503050406030204" pitchFamily="18" charset="0"/>
              </a:rPr>
              <a:t>yến, tạ, tấn</a:t>
            </a:r>
            <a:r>
              <a:rPr lang="en-US" sz="4000" b="1" smtClean="0">
                <a:latin typeface="Cambria" panose="02040503050406030204" pitchFamily="18" charset="0"/>
                <a:ea typeface="Cambria" panose="02040503050406030204" pitchFamily="18" charset="0"/>
              </a:rPr>
              <a:t>.</a:t>
            </a:r>
            <a:endParaRPr lang="en-US" sz="4000" b="1">
              <a:latin typeface="Cambria" panose="02040503050406030204" pitchFamily="18" charset="0"/>
              <a:ea typeface="Cambria" panose="02040503050406030204" pitchFamily="18" charset="0"/>
            </a:endParaRPr>
          </a:p>
        </p:txBody>
      </p:sp>
      <p:grpSp>
        <p:nvGrpSpPr>
          <p:cNvPr id="7" name="Group 6"/>
          <p:cNvGrpSpPr/>
          <p:nvPr/>
        </p:nvGrpSpPr>
        <p:grpSpPr>
          <a:xfrm>
            <a:off x="471568" y="3488652"/>
            <a:ext cx="11159599" cy="1323441"/>
            <a:chOff x="718458" y="2791095"/>
            <a:chExt cx="10781212" cy="1323441"/>
          </a:xfrm>
        </p:grpSpPr>
        <p:sp>
          <p:nvSpPr>
            <p:cNvPr id="3" name="TextBox 2"/>
            <p:cNvSpPr txBox="1"/>
            <p:nvPr/>
          </p:nvSpPr>
          <p:spPr>
            <a:xfrm>
              <a:off x="718458" y="2791097"/>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yến</a:t>
              </a:r>
              <a:r>
                <a:rPr lang="en-US" sz="4000" b="1" dirty="0" smtClean="0">
                  <a:solidFill>
                    <a:srgbClr val="C00000"/>
                  </a:solidFill>
                  <a:latin typeface="Cambria" panose="02040503050406030204" pitchFamily="18" charset="0"/>
                  <a:ea typeface="Cambria" panose="02040503050406030204" pitchFamily="18" charset="0"/>
                </a:rPr>
                <a:t> = 10 kg</a:t>
              </a:r>
            </a:p>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tạ</a:t>
              </a:r>
              <a:r>
                <a:rPr lang="en-US" sz="4000" b="1" dirty="0" smtClean="0">
                  <a:solidFill>
                    <a:srgbClr val="C00000"/>
                  </a:solidFill>
                  <a:latin typeface="Cambria" panose="02040503050406030204" pitchFamily="18" charset="0"/>
                  <a:ea typeface="Cambria" panose="02040503050406030204" pitchFamily="18" charset="0"/>
                </a:rPr>
                <a:t> = 10 </a:t>
              </a:r>
              <a:r>
                <a:rPr lang="en-US" sz="4000" b="1" dirty="0" err="1" smtClean="0">
                  <a:solidFill>
                    <a:srgbClr val="C00000"/>
                  </a:solidFill>
                  <a:latin typeface="Cambria" panose="02040503050406030204" pitchFamily="18" charset="0"/>
                  <a:ea typeface="Cambria" panose="02040503050406030204" pitchFamily="18" charset="0"/>
                </a:rPr>
                <a:t>yến</a:t>
              </a:r>
              <a:endParaRPr lang="en-US" sz="4000" b="1"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4306390" y="2791096"/>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tạ</a:t>
              </a:r>
              <a:r>
                <a:rPr lang="en-US" sz="4000" b="1" dirty="0" smtClean="0">
                  <a:solidFill>
                    <a:srgbClr val="C00000"/>
                  </a:solidFill>
                  <a:latin typeface="Cambria" panose="02040503050406030204" pitchFamily="18" charset="0"/>
                  <a:ea typeface="Cambria" panose="02040503050406030204" pitchFamily="18" charset="0"/>
                </a:rPr>
                <a:t> = 100 kg</a:t>
              </a:r>
            </a:p>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tấn</a:t>
              </a:r>
              <a:r>
                <a:rPr lang="en-US" sz="4000" b="1" dirty="0" smtClean="0">
                  <a:solidFill>
                    <a:srgbClr val="C00000"/>
                  </a:solidFill>
                  <a:latin typeface="Cambria" panose="02040503050406030204" pitchFamily="18" charset="0"/>
                  <a:ea typeface="Cambria" panose="02040503050406030204" pitchFamily="18" charset="0"/>
                </a:rPr>
                <a:t> = 10 </a:t>
              </a:r>
              <a:r>
                <a:rPr lang="en-US" sz="4000" b="1" dirty="0" err="1" smtClean="0">
                  <a:solidFill>
                    <a:srgbClr val="C00000"/>
                  </a:solidFill>
                  <a:latin typeface="Cambria" panose="02040503050406030204" pitchFamily="18" charset="0"/>
                  <a:ea typeface="Cambria" panose="02040503050406030204" pitchFamily="18" charset="0"/>
                </a:rPr>
                <a:t>tạ</a:t>
              </a:r>
              <a:endParaRPr lang="en-US" sz="40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737568" y="2791095"/>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tấn</a:t>
              </a:r>
              <a:r>
                <a:rPr lang="en-US" sz="4000" b="1" dirty="0" smtClean="0">
                  <a:solidFill>
                    <a:srgbClr val="C00000"/>
                  </a:solidFill>
                  <a:latin typeface="Cambria" panose="02040503050406030204" pitchFamily="18" charset="0"/>
                  <a:ea typeface="Cambria" panose="02040503050406030204" pitchFamily="18" charset="0"/>
                </a:rPr>
                <a:t> = 1 000 kg</a:t>
              </a:r>
            </a:p>
          </p:txBody>
        </p:sp>
      </p:grpSp>
    </p:spTree>
    <p:extLst>
      <p:ext uri="{BB962C8B-B14F-4D97-AF65-F5344CB8AC3E}">
        <p14:creationId xmlns:p14="http://schemas.microsoft.com/office/powerpoint/2010/main" val="402559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796834"/>
            <a:ext cx="3558812" cy="47450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96" y="562015"/>
            <a:ext cx="4098198" cy="5267607"/>
          </a:xfrm>
          <a:prstGeom prst="rect">
            <a:avLst/>
          </a:prstGeom>
        </p:spPr>
      </p:pic>
      <p:sp>
        <p:nvSpPr>
          <p:cNvPr id="4" name="Rectangle 3"/>
          <p:cNvSpPr/>
          <p:nvPr/>
        </p:nvSpPr>
        <p:spPr>
          <a:xfrm>
            <a:off x="2129246" y="4924697"/>
            <a:ext cx="1737360"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a:t>
            </a:r>
            <a:endParaRPr lang="en-US" sz="4000" b="1">
              <a:solidFill>
                <a:srgbClr val="0070C0"/>
              </a:solidFill>
              <a:latin typeface="Cambria" panose="02040503050406030204" pitchFamily="18" charset="0"/>
              <a:ea typeface="Cambria" panose="02040503050406030204" pitchFamily="18" charset="0"/>
            </a:endParaRPr>
          </a:p>
        </p:txBody>
      </p:sp>
      <p:sp>
        <p:nvSpPr>
          <p:cNvPr id="5" name="Rectangle 4"/>
          <p:cNvSpPr/>
          <p:nvPr/>
        </p:nvSpPr>
        <p:spPr>
          <a:xfrm>
            <a:off x="9779727" y="4307477"/>
            <a:ext cx="1598022"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a:t>
            </a:r>
            <a:endParaRPr lang="en-US" sz="4000" b="1">
              <a:solidFill>
                <a:srgbClr val="0070C0"/>
              </a:solidFill>
              <a:latin typeface="Cambria" panose="02040503050406030204" pitchFamily="18" charset="0"/>
              <a:ea typeface="Cambria" panose="02040503050406030204" pitchFamily="18" charset="0"/>
            </a:endParaRPr>
          </a:p>
        </p:txBody>
      </p:sp>
      <p:sp>
        <p:nvSpPr>
          <p:cNvPr id="6" name="Rectangle 5"/>
          <p:cNvSpPr/>
          <p:nvPr/>
        </p:nvSpPr>
        <p:spPr>
          <a:xfrm>
            <a:off x="3791907" y="5790433"/>
            <a:ext cx="4068806"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 = </a:t>
            </a:r>
            <a:r>
              <a:rPr lang="en-US" sz="4000" b="1" smtClean="0">
                <a:solidFill>
                  <a:srgbClr val="002060"/>
                </a:solidFill>
                <a:latin typeface="Cambria" panose="02040503050406030204" pitchFamily="18" charset="0"/>
                <a:ea typeface="Cambria" panose="02040503050406030204" pitchFamily="18" charset="0"/>
              </a:rPr>
              <a:t>5 yến</a:t>
            </a:r>
            <a:endParaRPr lang="en-US" sz="4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022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031"/>
                    </a14:imgEffect>
                  </a14:imgLayer>
                </a14:imgProps>
              </a:ext>
              <a:ext uri="{28A0092B-C50C-407E-A947-70E740481C1C}">
                <a14:useLocalDpi xmlns:a14="http://schemas.microsoft.com/office/drawing/2010/main" val="0"/>
              </a:ext>
            </a:extLst>
          </a:blip>
          <a:stretch>
            <a:fillRect/>
          </a:stretch>
        </p:blipFill>
        <p:spPr>
          <a:xfrm>
            <a:off x="4007927" y="1515292"/>
            <a:ext cx="4084260" cy="3108958"/>
          </a:xfrm>
          <a:prstGeom prst="rect">
            <a:avLst/>
          </a:prstGeom>
        </p:spPr>
      </p:pic>
      <p:pic>
        <p:nvPicPr>
          <p:cNvPr id="2" name="Picture 6" descr="19,670 Food Scale Illustrations &amp;amp; Clip Art - i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1992" y="3976951"/>
            <a:ext cx="2891620" cy="288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083" y="695919"/>
            <a:ext cx="8989947"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Con heo nặng </a:t>
            </a:r>
            <a:r>
              <a:rPr lang="en-US" sz="4000" b="1" smtClean="0">
                <a:solidFill>
                  <a:schemeClr val="accent6">
                    <a:lumMod val="75000"/>
                  </a:schemeClr>
                </a:solidFill>
                <a:latin typeface="Cambria" panose="02040503050406030204" pitchFamily="18" charset="0"/>
                <a:ea typeface="Cambria" panose="02040503050406030204" pitchFamily="18" charset="0"/>
              </a:rPr>
              <a:t>100 kg </a:t>
            </a:r>
            <a:r>
              <a:rPr lang="en-US" sz="4000" b="1" smtClean="0">
                <a:solidFill>
                  <a:srgbClr val="0070C0"/>
                </a:solidFill>
                <a:latin typeface="Cambria" panose="02040503050406030204" pitchFamily="18" charset="0"/>
                <a:ea typeface="Cambria" panose="02040503050406030204" pitchFamily="18" charset="0"/>
              </a:rPr>
              <a:t>= </a:t>
            </a:r>
            <a:r>
              <a:rPr lang="en-US" sz="4000" b="1" smtClean="0">
                <a:solidFill>
                  <a:srgbClr val="002060"/>
                </a:solidFill>
                <a:latin typeface="Cambria" panose="02040503050406030204" pitchFamily="18" charset="0"/>
                <a:ea typeface="Cambria" panose="02040503050406030204" pitchFamily="18" charset="0"/>
              </a:rPr>
              <a:t>10 yến = </a:t>
            </a:r>
            <a:r>
              <a:rPr lang="en-US" sz="4000" b="1" smtClean="0">
                <a:solidFill>
                  <a:srgbClr val="C00000"/>
                </a:solidFill>
                <a:latin typeface="Cambria" panose="02040503050406030204" pitchFamily="18" charset="0"/>
                <a:ea typeface="Cambria" panose="02040503050406030204" pitchFamily="18" charset="0"/>
              </a:rPr>
              <a:t>1 tạ</a:t>
            </a:r>
            <a:endParaRPr lang="en-US" sz="40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915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665635" y="2225765"/>
            <a:ext cx="7743460" cy="3137660"/>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extBox 5"/>
          <p:cNvSpPr txBox="1"/>
          <p:nvPr/>
        </p:nvSpPr>
        <p:spPr>
          <a:xfrm>
            <a:off x="1171099" y="680062"/>
            <a:ext cx="10859792" cy="584775"/>
          </a:xfrm>
          <a:prstGeom prst="rect">
            <a:avLst/>
          </a:prstGeom>
          <a:noFill/>
        </p:spPr>
        <p:txBody>
          <a:bodyPr wrap="square" rtlCol="0">
            <a:spAutoFit/>
          </a:bodyPr>
          <a:lstStyle/>
          <a:p>
            <a:pPr algn="just">
              <a:lnSpc>
                <a:spcPct val="80000"/>
              </a:lnSpc>
            </a:pPr>
            <a:r>
              <a:rPr lang="en-US" sz="3900" b="1" smtClean="0">
                <a:latin typeface="Cambria" panose="02040503050406030204" pitchFamily="18" charset="0"/>
                <a:ea typeface="Cambria" panose="02040503050406030204" pitchFamily="18" charset="0"/>
              </a:rPr>
              <a:t>Chọn số cân nặng thích hợp với mỗi con vật.</a:t>
            </a:r>
            <a:endParaRPr lang="en-US" sz="3900" b="1">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2063932"/>
            <a:ext cx="10980463" cy="3668645"/>
          </a:xfrm>
          <a:prstGeom prst="rect">
            <a:avLst/>
          </a:prstGeom>
        </p:spPr>
      </p:pic>
      <p:cxnSp>
        <p:nvCxnSpPr>
          <p:cNvPr id="9" name="Straight Connector 8"/>
          <p:cNvCxnSpPr/>
          <p:nvPr/>
        </p:nvCxnSpPr>
        <p:spPr>
          <a:xfrm>
            <a:off x="1476103" y="4167051"/>
            <a:ext cx="312202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9983" y="4167051"/>
            <a:ext cx="5292737"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37360" y="4167051"/>
            <a:ext cx="558933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71954" y="4082142"/>
            <a:ext cx="2137955" cy="9078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7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Số ?</a:t>
            </a:r>
            <a:endParaRPr lang="en-US" sz="4400" b="1">
              <a:latin typeface="Cambria" panose="02040503050406030204" pitchFamily="18" charset="0"/>
              <a:ea typeface="Cambria" panose="02040503050406030204" pitchFamily="18" charset="0"/>
            </a:endParaRPr>
          </a:p>
        </p:txBody>
      </p:sp>
      <p:sp>
        <p:nvSpPr>
          <p:cNvPr id="5" name="TextBox 4"/>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Số ?</a:t>
            </a:r>
            <a:endParaRPr lang="en-US" sz="4400" b="1">
              <a:solidFill>
                <a:srgbClr val="002060"/>
              </a:solidFill>
              <a:latin typeface="Cambria" panose="02040503050406030204" pitchFamily="18" charset="0"/>
              <a:ea typeface="Cambria" panose="02040503050406030204" pitchFamily="18" charset="0"/>
            </a:endParaRPr>
          </a:p>
        </p:txBody>
      </p:sp>
      <p:grpSp>
        <p:nvGrpSpPr>
          <p:cNvPr id="9" name="Group 8"/>
          <p:cNvGrpSpPr/>
          <p:nvPr/>
        </p:nvGrpSpPr>
        <p:grpSpPr>
          <a:xfrm>
            <a:off x="627403" y="1346598"/>
            <a:ext cx="4480174" cy="769441"/>
            <a:chOff x="627403" y="1346598"/>
            <a:chExt cx="4480174" cy="769441"/>
          </a:xfrm>
        </p:grpSpPr>
        <p:sp>
          <p:nvSpPr>
            <p:cNvPr id="7" name="TextBox 6"/>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a) 2 yến =         kg</a:t>
              </a:r>
              <a:endParaRPr lang="en-US" sz="4400" b="1">
                <a:latin typeface="Cambria" panose="02040503050406030204" pitchFamily="18" charset="0"/>
                <a:ea typeface="Cambria" panose="02040503050406030204" pitchFamily="18" charset="0"/>
              </a:endParaRPr>
            </a:p>
          </p:txBody>
        </p:sp>
        <p:sp>
          <p:nvSpPr>
            <p:cNvPr id="8" name="Rounded Rectangle 7"/>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0" name="Group 9"/>
          <p:cNvGrpSpPr/>
          <p:nvPr/>
        </p:nvGrpSpPr>
        <p:grpSpPr>
          <a:xfrm>
            <a:off x="6187826" y="1319982"/>
            <a:ext cx="4836806" cy="769441"/>
            <a:chOff x="627403" y="1346598"/>
            <a:chExt cx="4836806" cy="769441"/>
          </a:xfrm>
        </p:grpSpPr>
        <p:sp>
          <p:nvSpPr>
            <p:cNvPr id="11" name="TextBox 10"/>
            <p:cNvSpPr txBox="1"/>
            <p:nvPr/>
          </p:nvSpPr>
          <p:spPr>
            <a:xfrm>
              <a:off x="627403" y="1346598"/>
              <a:ext cx="4836806"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20 kg =         yến</a:t>
              </a:r>
              <a:endParaRPr lang="en-US" sz="4400" b="1">
                <a:latin typeface="Cambria" panose="02040503050406030204" pitchFamily="18" charset="0"/>
                <a:ea typeface="Cambria" panose="02040503050406030204" pitchFamily="18" charset="0"/>
              </a:endParaRPr>
            </a:p>
          </p:txBody>
        </p:sp>
        <p:sp>
          <p:nvSpPr>
            <p:cNvPr id="12" name="Rounded Rectangle 11"/>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4" name="Group 13"/>
          <p:cNvGrpSpPr/>
          <p:nvPr/>
        </p:nvGrpSpPr>
        <p:grpSpPr>
          <a:xfrm>
            <a:off x="727937" y="2374649"/>
            <a:ext cx="4849655" cy="769441"/>
            <a:chOff x="727937" y="1345619"/>
            <a:chExt cx="4849655" cy="769441"/>
          </a:xfrm>
        </p:grpSpPr>
        <p:sp>
          <p:nvSpPr>
            <p:cNvPr id="15" name="TextBox 14"/>
            <p:cNvSpPr txBox="1"/>
            <p:nvPr/>
          </p:nvSpPr>
          <p:spPr>
            <a:xfrm>
              <a:off x="727937" y="1345619"/>
              <a:ext cx="4849655"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b</a:t>
              </a:r>
              <a:r>
                <a:rPr lang="en-US" sz="4400" b="1" smtClean="0">
                  <a:latin typeface="Cambria" panose="02040503050406030204" pitchFamily="18" charset="0"/>
                  <a:ea typeface="Cambria" panose="02040503050406030204" pitchFamily="18" charset="0"/>
                </a:rPr>
                <a:t>)   3 tạ =          kg</a:t>
              </a:r>
              <a:endParaRPr lang="en-US" sz="4400" b="1">
                <a:latin typeface="Cambria" panose="02040503050406030204" pitchFamily="18" charset="0"/>
                <a:ea typeface="Cambria" panose="02040503050406030204" pitchFamily="18" charset="0"/>
              </a:endParaRPr>
            </a:p>
          </p:txBody>
        </p:sp>
        <p:sp>
          <p:nvSpPr>
            <p:cNvPr id="16" name="Rounded Rectangle 1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7" name="Group 16"/>
          <p:cNvGrpSpPr/>
          <p:nvPr/>
        </p:nvGrpSpPr>
        <p:grpSpPr>
          <a:xfrm>
            <a:off x="6187826" y="2349012"/>
            <a:ext cx="4480174" cy="769441"/>
            <a:chOff x="627403" y="1346598"/>
            <a:chExt cx="4480174" cy="769441"/>
          </a:xfrm>
        </p:grpSpPr>
        <p:sp>
          <p:nvSpPr>
            <p:cNvPr id="18" name="TextBox 17"/>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300 kg =         tạ</a:t>
              </a:r>
              <a:endParaRPr lang="en-US" sz="4400" b="1">
                <a:latin typeface="Cambria" panose="02040503050406030204" pitchFamily="18" charset="0"/>
                <a:ea typeface="Cambria" panose="02040503050406030204" pitchFamily="18" charset="0"/>
              </a:endParaRPr>
            </a:p>
          </p:txBody>
        </p:sp>
        <p:sp>
          <p:nvSpPr>
            <p:cNvPr id="19" name="Rounded Rectangle 1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1" name="Group 20"/>
          <p:cNvGrpSpPr/>
          <p:nvPr/>
        </p:nvGrpSpPr>
        <p:grpSpPr>
          <a:xfrm>
            <a:off x="627403" y="3091838"/>
            <a:ext cx="4950191" cy="769441"/>
            <a:chOff x="627402" y="1346598"/>
            <a:chExt cx="4950191" cy="769441"/>
          </a:xfrm>
        </p:grpSpPr>
        <p:sp>
          <p:nvSpPr>
            <p:cNvPr id="22" name="TextBox 21"/>
            <p:cNvSpPr txBox="1"/>
            <p:nvPr/>
          </p:nvSpPr>
          <p:spPr>
            <a:xfrm>
              <a:off x="627402" y="1346598"/>
              <a:ext cx="4950191"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a:t>
              </a:r>
              <a:r>
                <a:rPr lang="en-US" sz="4400" b="1" smtClean="0">
                  <a:latin typeface="Cambria" panose="02040503050406030204" pitchFamily="18" charset="0"/>
                  <a:ea typeface="Cambria" panose="02040503050406030204" pitchFamily="18" charset="0"/>
                </a:rPr>
                <a:t>      4 tạ  =          yến</a:t>
              </a:r>
              <a:endParaRPr lang="en-US" sz="4400" b="1">
                <a:latin typeface="Cambria" panose="02040503050406030204" pitchFamily="18" charset="0"/>
                <a:ea typeface="Cambria" panose="02040503050406030204" pitchFamily="18" charset="0"/>
              </a:endParaRPr>
            </a:p>
          </p:txBody>
        </p:sp>
        <p:sp>
          <p:nvSpPr>
            <p:cNvPr id="23" name="Rounded Rectangle 2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4" name="Group 23"/>
          <p:cNvGrpSpPr/>
          <p:nvPr/>
        </p:nvGrpSpPr>
        <p:grpSpPr>
          <a:xfrm>
            <a:off x="6213952" y="3090859"/>
            <a:ext cx="4480174" cy="769441"/>
            <a:chOff x="627403" y="1346598"/>
            <a:chExt cx="4480174" cy="769441"/>
          </a:xfrm>
        </p:grpSpPr>
        <p:sp>
          <p:nvSpPr>
            <p:cNvPr id="25" name="TextBox 24"/>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40 yến =         tạ</a:t>
              </a:r>
              <a:endParaRPr lang="en-US" sz="4400" b="1">
                <a:latin typeface="Cambria" panose="02040503050406030204" pitchFamily="18" charset="0"/>
                <a:ea typeface="Cambria" panose="02040503050406030204" pitchFamily="18" charset="0"/>
              </a:endParaRPr>
            </a:p>
          </p:txBody>
        </p:sp>
        <p:sp>
          <p:nvSpPr>
            <p:cNvPr id="26" name="Rounded Rectangle 2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8" name="Group 27"/>
          <p:cNvGrpSpPr/>
          <p:nvPr/>
        </p:nvGrpSpPr>
        <p:grpSpPr>
          <a:xfrm>
            <a:off x="623048" y="4328860"/>
            <a:ext cx="5534578" cy="769441"/>
            <a:chOff x="627402" y="1346598"/>
            <a:chExt cx="5534578" cy="769441"/>
          </a:xfrm>
        </p:grpSpPr>
        <p:sp>
          <p:nvSpPr>
            <p:cNvPr id="29" name="TextBox 28"/>
            <p:cNvSpPr txBox="1"/>
            <p:nvPr/>
          </p:nvSpPr>
          <p:spPr>
            <a:xfrm>
              <a:off x="627402" y="1346598"/>
              <a:ext cx="5534578"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c) 2 tấn  =             kg</a:t>
              </a:r>
              <a:endParaRPr lang="en-US" sz="4400" b="1">
                <a:latin typeface="Cambria" panose="02040503050406030204" pitchFamily="18" charset="0"/>
                <a:ea typeface="Cambria" panose="02040503050406030204" pitchFamily="18" charset="0"/>
              </a:endParaRPr>
            </a:p>
          </p:txBody>
        </p:sp>
        <p:sp>
          <p:nvSpPr>
            <p:cNvPr id="30" name="Rounded Rectangle 29"/>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1" name="Group 30"/>
          <p:cNvGrpSpPr/>
          <p:nvPr/>
        </p:nvGrpSpPr>
        <p:grpSpPr>
          <a:xfrm>
            <a:off x="5996098" y="4302244"/>
            <a:ext cx="4972208" cy="769441"/>
            <a:chOff x="440029" y="1346598"/>
            <a:chExt cx="4972208" cy="769441"/>
          </a:xfrm>
        </p:grpSpPr>
        <p:sp>
          <p:nvSpPr>
            <p:cNvPr id="32" name="TextBox 31"/>
            <p:cNvSpPr txBox="1"/>
            <p:nvPr/>
          </p:nvSpPr>
          <p:spPr>
            <a:xfrm>
              <a:off x="440029" y="1346598"/>
              <a:ext cx="4972208"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2 000 kg =         tấn</a:t>
              </a:r>
              <a:endParaRPr lang="en-US" sz="4400" b="1">
                <a:latin typeface="Cambria" panose="02040503050406030204" pitchFamily="18" charset="0"/>
                <a:ea typeface="Cambria" panose="02040503050406030204" pitchFamily="18" charset="0"/>
              </a:endParaRPr>
            </a:p>
          </p:txBody>
        </p:sp>
        <p:sp>
          <p:nvSpPr>
            <p:cNvPr id="33" name="Rounded Rectangle 3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4" name="Group 33"/>
          <p:cNvGrpSpPr/>
          <p:nvPr/>
        </p:nvGrpSpPr>
        <p:grpSpPr>
          <a:xfrm>
            <a:off x="627403" y="5046049"/>
            <a:ext cx="5312369" cy="769441"/>
            <a:chOff x="627402" y="1346598"/>
            <a:chExt cx="5312369" cy="769441"/>
          </a:xfrm>
        </p:grpSpPr>
        <p:sp>
          <p:nvSpPr>
            <p:cNvPr id="35" name="TextBox 34"/>
            <p:cNvSpPr txBox="1"/>
            <p:nvPr/>
          </p:nvSpPr>
          <p:spPr>
            <a:xfrm>
              <a:off x="627402" y="1346598"/>
              <a:ext cx="5312369"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a:t>
              </a:r>
              <a:r>
                <a:rPr lang="en-US" sz="4400" b="1" smtClean="0">
                  <a:latin typeface="Cambria" panose="02040503050406030204" pitchFamily="18" charset="0"/>
                  <a:ea typeface="Cambria" panose="02040503050406030204" pitchFamily="18" charset="0"/>
                </a:rPr>
                <a:t>    3 tấn  =         tạ</a:t>
              </a:r>
              <a:endParaRPr lang="en-US" sz="4400" b="1">
                <a:latin typeface="Cambria" panose="02040503050406030204" pitchFamily="18" charset="0"/>
                <a:ea typeface="Cambria" panose="02040503050406030204" pitchFamily="18" charset="0"/>
              </a:endParaRPr>
            </a:p>
          </p:txBody>
        </p:sp>
        <p:sp>
          <p:nvSpPr>
            <p:cNvPr id="36" name="Rounded Rectangle 3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7" name="Group 36"/>
          <p:cNvGrpSpPr/>
          <p:nvPr/>
        </p:nvGrpSpPr>
        <p:grpSpPr>
          <a:xfrm>
            <a:off x="6213952" y="5045070"/>
            <a:ext cx="4810680" cy="769441"/>
            <a:chOff x="627403" y="1346598"/>
            <a:chExt cx="4810680" cy="769441"/>
          </a:xfrm>
        </p:grpSpPr>
        <p:sp>
          <p:nvSpPr>
            <p:cNvPr id="38" name="TextBox 37"/>
            <p:cNvSpPr txBox="1"/>
            <p:nvPr/>
          </p:nvSpPr>
          <p:spPr>
            <a:xfrm>
              <a:off x="627403" y="1346598"/>
              <a:ext cx="4810680"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30 tạ =          tấn</a:t>
              </a:r>
              <a:endParaRPr lang="en-US" sz="4400" b="1">
                <a:latin typeface="Cambria" panose="02040503050406030204" pitchFamily="18" charset="0"/>
                <a:ea typeface="Cambria" panose="02040503050406030204" pitchFamily="18" charset="0"/>
              </a:endParaRPr>
            </a:p>
          </p:txBody>
        </p:sp>
        <p:sp>
          <p:nvSpPr>
            <p:cNvPr id="39" name="Rounded Rectangle 3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sp>
        <p:nvSpPr>
          <p:cNvPr id="40" name="Rounded Rectangle 39"/>
          <p:cNvSpPr/>
          <p:nvPr/>
        </p:nvSpPr>
        <p:spPr>
          <a:xfrm>
            <a:off x="3261360" y="1416455"/>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20</a:t>
            </a:r>
            <a:endParaRPr lang="en-US" sz="4000">
              <a:solidFill>
                <a:srgbClr val="FF0000"/>
              </a:solidFill>
            </a:endParaRPr>
          </a:p>
        </p:txBody>
      </p:sp>
      <p:sp>
        <p:nvSpPr>
          <p:cNvPr id="41" name="Rounded Rectangle 40"/>
          <p:cNvSpPr/>
          <p:nvPr/>
        </p:nvSpPr>
        <p:spPr>
          <a:xfrm>
            <a:off x="8840832" y="139662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a:t>
            </a:r>
            <a:endParaRPr lang="en-US" sz="4000">
              <a:solidFill>
                <a:srgbClr val="FF0000"/>
              </a:solidFill>
            </a:endParaRPr>
          </a:p>
        </p:txBody>
      </p:sp>
      <p:sp>
        <p:nvSpPr>
          <p:cNvPr id="42" name="Rounded Rectangle 41"/>
          <p:cNvSpPr/>
          <p:nvPr/>
        </p:nvSpPr>
        <p:spPr>
          <a:xfrm>
            <a:off x="3201488" y="2446405"/>
            <a:ext cx="11038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300</a:t>
            </a:r>
            <a:endParaRPr lang="en-US" sz="4000">
              <a:solidFill>
                <a:srgbClr val="FF0000"/>
              </a:solidFill>
            </a:endParaRPr>
          </a:p>
        </p:txBody>
      </p:sp>
      <p:sp>
        <p:nvSpPr>
          <p:cNvPr id="43" name="Rounded Rectangle 42"/>
          <p:cNvSpPr/>
          <p:nvPr/>
        </p:nvSpPr>
        <p:spPr>
          <a:xfrm>
            <a:off x="8821782" y="242563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44" name="Rounded Rectangle 43"/>
          <p:cNvSpPr/>
          <p:nvPr/>
        </p:nvSpPr>
        <p:spPr>
          <a:xfrm>
            <a:off x="3264537" y="3163740"/>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40</a:t>
            </a:r>
            <a:endParaRPr lang="en-US" sz="4000">
              <a:solidFill>
                <a:srgbClr val="FF0000"/>
              </a:solidFill>
            </a:endParaRPr>
          </a:p>
        </p:txBody>
      </p:sp>
      <p:sp>
        <p:nvSpPr>
          <p:cNvPr id="45" name="Rounded Rectangle 44"/>
          <p:cNvSpPr/>
          <p:nvPr/>
        </p:nvSpPr>
        <p:spPr>
          <a:xfrm>
            <a:off x="8865871" y="3144836"/>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a:t>
            </a:r>
          </a:p>
        </p:txBody>
      </p:sp>
      <p:sp>
        <p:nvSpPr>
          <p:cNvPr id="46" name="Rounded Rectangle 45"/>
          <p:cNvSpPr/>
          <p:nvPr/>
        </p:nvSpPr>
        <p:spPr>
          <a:xfrm>
            <a:off x="3245486" y="4402230"/>
            <a:ext cx="15459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2 000</a:t>
            </a:r>
            <a:endParaRPr lang="en-US" sz="4000" dirty="0">
              <a:solidFill>
                <a:srgbClr val="FF0000"/>
              </a:solidFill>
            </a:endParaRPr>
          </a:p>
        </p:txBody>
      </p:sp>
      <p:sp>
        <p:nvSpPr>
          <p:cNvPr id="47" name="Rounded Rectangle 46"/>
          <p:cNvSpPr/>
          <p:nvPr/>
        </p:nvSpPr>
        <p:spPr>
          <a:xfrm>
            <a:off x="8804366" y="4366172"/>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a:t>
            </a:r>
            <a:endParaRPr lang="en-US" sz="4000">
              <a:solidFill>
                <a:srgbClr val="FF0000"/>
              </a:solidFill>
            </a:endParaRPr>
          </a:p>
        </p:txBody>
      </p:sp>
      <p:sp>
        <p:nvSpPr>
          <p:cNvPr id="48" name="Rounded Rectangle 47"/>
          <p:cNvSpPr/>
          <p:nvPr/>
        </p:nvSpPr>
        <p:spPr>
          <a:xfrm>
            <a:off x="3264536" y="510586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30</a:t>
            </a:r>
            <a:endParaRPr lang="en-US" sz="4000">
              <a:solidFill>
                <a:srgbClr val="FF0000"/>
              </a:solidFill>
            </a:endParaRPr>
          </a:p>
        </p:txBody>
      </p:sp>
      <p:sp>
        <p:nvSpPr>
          <p:cNvPr id="49" name="Rounded Rectangle 48"/>
          <p:cNvSpPr/>
          <p:nvPr/>
        </p:nvSpPr>
        <p:spPr>
          <a:xfrm>
            <a:off x="8868047" y="511709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Tree>
    <p:extLst>
      <p:ext uri="{BB962C8B-B14F-4D97-AF65-F5344CB8AC3E}">
        <p14:creationId xmlns:p14="http://schemas.microsoft.com/office/powerpoint/2010/main" val="37903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Tính </a:t>
            </a:r>
            <a:endParaRPr lang="en-US" sz="4400" b="1">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800100" y="1660711"/>
            <a:ext cx="470535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a) 45 tấn – 18 tấn </a:t>
              </a:r>
              <a:endParaRPr lang="en-US" sz="4000" b="1">
                <a:latin typeface="Cambria" panose="02040503050406030204" pitchFamily="18" charset="0"/>
                <a:ea typeface="Cambria" panose="02040503050406030204" pitchFamily="18" charset="0"/>
              </a:endParaRPr>
            </a:p>
          </p:txBody>
        </p:sp>
      </p:grpSp>
      <p:grpSp>
        <p:nvGrpSpPr>
          <p:cNvPr id="7" name="Group 6"/>
          <p:cNvGrpSpPr/>
          <p:nvPr/>
        </p:nvGrpSpPr>
        <p:grpSpPr>
          <a:xfrm>
            <a:off x="6129618" y="1661831"/>
            <a:ext cx="4705350"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a:t>
              </a:r>
              <a:r>
                <a:rPr lang="en-US" sz="4000" b="1" smtClean="0">
                  <a:latin typeface="Cambria" panose="02040503050406030204" pitchFamily="18" charset="0"/>
                  <a:ea typeface="Cambria" panose="02040503050406030204" pitchFamily="18" charset="0"/>
                </a:rPr>
                <a:t>) 17 tạ + 36 tạ</a:t>
              </a:r>
              <a:endParaRPr lang="en-US" sz="4000" b="1">
                <a:latin typeface="Cambria" panose="02040503050406030204" pitchFamily="18" charset="0"/>
                <a:ea typeface="Cambria" panose="02040503050406030204" pitchFamily="18" charset="0"/>
              </a:endParaRPr>
            </a:p>
          </p:txBody>
        </p:sp>
      </p:grpSp>
      <p:grpSp>
        <p:nvGrpSpPr>
          <p:cNvPr id="10" name="Group 9"/>
          <p:cNvGrpSpPr/>
          <p:nvPr/>
        </p:nvGrpSpPr>
        <p:grpSpPr>
          <a:xfrm>
            <a:off x="800100" y="3938866"/>
            <a:ext cx="470535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a:t>
              </a:r>
              <a:r>
                <a:rPr lang="en-US" sz="4000" b="1" smtClean="0">
                  <a:latin typeface="Cambria" panose="02040503050406030204" pitchFamily="18" charset="0"/>
                  <a:ea typeface="Cambria" panose="02040503050406030204" pitchFamily="18" charset="0"/>
                </a:rPr>
                <a:t>) </a:t>
              </a:r>
              <a:r>
                <a:rPr lang="en-US" sz="4000" b="1" smtClean="0">
                  <a:latin typeface="Cambria" panose="02040503050406030204" pitchFamily="18" charset="0"/>
                  <a:ea typeface="Cambria" panose="02040503050406030204" pitchFamily="18" charset="0"/>
                </a:rPr>
                <a:t>25 </a:t>
              </a:r>
              <a:r>
                <a:rPr lang="en-US" sz="4000" b="1" dirty="0" err="1" smtClean="0">
                  <a:latin typeface="Cambria" panose="02040503050406030204" pitchFamily="18" charset="0"/>
                  <a:ea typeface="Cambria" panose="02040503050406030204" pitchFamily="18" charset="0"/>
                </a:rPr>
                <a:t>yến</a:t>
              </a:r>
              <a:r>
                <a:rPr lang="en-US" sz="4000" b="1" dirty="0" smtClean="0">
                  <a:latin typeface="Cambria" panose="02040503050406030204" pitchFamily="18" charset="0"/>
                  <a:ea typeface="Cambria" panose="02040503050406030204" pitchFamily="18" charset="0"/>
                </a:rPr>
                <a:t> x 4</a:t>
              </a:r>
              <a:endParaRPr lang="en-US" sz="4000" b="1" dirty="0">
                <a:latin typeface="Cambria" panose="02040503050406030204" pitchFamily="18" charset="0"/>
                <a:ea typeface="Cambria" panose="02040503050406030204" pitchFamily="18" charset="0"/>
              </a:endParaRPr>
            </a:p>
          </p:txBody>
        </p:sp>
      </p:grpSp>
      <p:grpSp>
        <p:nvGrpSpPr>
          <p:cNvPr id="13" name="Group 12"/>
          <p:cNvGrpSpPr/>
          <p:nvPr/>
        </p:nvGrpSpPr>
        <p:grpSpPr>
          <a:xfrm>
            <a:off x="6129618" y="3938866"/>
            <a:ext cx="4705350"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a:t>
              </a:r>
              <a:r>
                <a:rPr lang="en-US" sz="4000" b="1" smtClean="0">
                  <a:latin typeface="Cambria" panose="02040503050406030204" pitchFamily="18" charset="0"/>
                  <a:ea typeface="Cambria" panose="02040503050406030204" pitchFamily="18" charset="0"/>
                </a:rPr>
                <a:t>) 138 tấn : 3</a:t>
              </a:r>
              <a:endParaRPr lang="en-US" sz="40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02268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Tính </a:t>
            </a:r>
            <a:endParaRPr lang="en-US" sz="4400" b="1">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1432109" y="1660711"/>
            <a:ext cx="7738782"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a) 45 tấn – 18 tấn  </a:t>
              </a:r>
              <a:endParaRPr lang="en-US" sz="4000" b="1">
                <a:latin typeface="Cambria" panose="02040503050406030204" pitchFamily="18" charset="0"/>
                <a:ea typeface="Cambria" panose="02040503050406030204" pitchFamily="18" charset="0"/>
              </a:endParaRPr>
            </a:p>
          </p:txBody>
        </p:sp>
      </p:grpSp>
      <p:grpSp>
        <p:nvGrpSpPr>
          <p:cNvPr id="7" name="Group 6"/>
          <p:cNvGrpSpPr/>
          <p:nvPr/>
        </p:nvGrpSpPr>
        <p:grpSpPr>
          <a:xfrm>
            <a:off x="1432109" y="2782713"/>
            <a:ext cx="7738782" cy="726141"/>
            <a:chOff x="800100" y="1445559"/>
            <a:chExt cx="7738782"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a:t>
              </a:r>
              <a:r>
                <a:rPr lang="en-US" sz="4000" b="1" smtClean="0">
                  <a:latin typeface="Cambria" panose="02040503050406030204" pitchFamily="18" charset="0"/>
                  <a:ea typeface="Cambria" panose="02040503050406030204" pitchFamily="18" charset="0"/>
                </a:rPr>
                <a:t>) 17 tạ + 36 tạ</a:t>
              </a:r>
              <a:endParaRPr lang="en-US" sz="4000" b="1">
                <a:latin typeface="Cambria" panose="02040503050406030204" pitchFamily="18" charset="0"/>
                <a:ea typeface="Cambria" panose="02040503050406030204" pitchFamily="18" charset="0"/>
              </a:endParaRPr>
            </a:p>
          </p:txBody>
        </p:sp>
      </p:grpSp>
      <p:grpSp>
        <p:nvGrpSpPr>
          <p:cNvPr id="10" name="Group 9"/>
          <p:cNvGrpSpPr/>
          <p:nvPr/>
        </p:nvGrpSpPr>
        <p:grpSpPr>
          <a:xfrm>
            <a:off x="1432109" y="3938866"/>
            <a:ext cx="7738782" cy="726141"/>
            <a:chOff x="800100" y="1445559"/>
            <a:chExt cx="7738782"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a:t>
              </a:r>
              <a:r>
                <a:rPr lang="en-US" sz="4000" b="1" smtClean="0">
                  <a:latin typeface="Cambria" panose="02040503050406030204" pitchFamily="18" charset="0"/>
                  <a:ea typeface="Cambria" panose="02040503050406030204" pitchFamily="18" charset="0"/>
                </a:rPr>
                <a:t>) 24 yến x 4</a:t>
              </a:r>
              <a:endParaRPr lang="en-US" sz="4000" b="1">
                <a:latin typeface="Cambria" panose="02040503050406030204" pitchFamily="18" charset="0"/>
                <a:ea typeface="Cambria" panose="02040503050406030204" pitchFamily="18" charset="0"/>
              </a:endParaRPr>
            </a:p>
          </p:txBody>
        </p:sp>
      </p:grpSp>
      <p:grpSp>
        <p:nvGrpSpPr>
          <p:cNvPr id="13" name="Group 12"/>
          <p:cNvGrpSpPr/>
          <p:nvPr/>
        </p:nvGrpSpPr>
        <p:grpSpPr>
          <a:xfrm>
            <a:off x="1432109" y="5117103"/>
            <a:ext cx="7738782" cy="726141"/>
            <a:chOff x="800100" y="1445559"/>
            <a:chExt cx="7738782" cy="726141"/>
          </a:xfrm>
        </p:grpSpPr>
        <p:sp>
          <p:nvSpPr>
            <p:cNvPr id="14" name="Rounded Rectangle 13"/>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a:t>
              </a:r>
              <a:r>
                <a:rPr lang="en-US" sz="4000" b="1" smtClean="0">
                  <a:latin typeface="Cambria" panose="02040503050406030204" pitchFamily="18" charset="0"/>
                  <a:ea typeface="Cambria" panose="02040503050406030204" pitchFamily="18" charset="0"/>
                </a:rPr>
                <a:t>) 138 tấn : 3</a:t>
              </a:r>
              <a:endParaRPr lang="en-US" sz="4000" b="1">
                <a:latin typeface="Cambria" panose="02040503050406030204" pitchFamily="18" charset="0"/>
                <a:ea typeface="Cambria" panose="02040503050406030204" pitchFamily="18" charset="0"/>
              </a:endParaRPr>
            </a:p>
          </p:txBody>
        </p:sp>
      </p:grpSp>
      <p:sp>
        <p:nvSpPr>
          <p:cNvPr id="16" name="TextBox 15"/>
          <p:cNvSpPr txBox="1"/>
          <p:nvPr/>
        </p:nvSpPr>
        <p:spPr>
          <a:xfrm>
            <a:off x="5827616" y="1688094"/>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27 tấn </a:t>
            </a:r>
            <a:endParaRPr lang="en-US" sz="4000" b="1">
              <a:solidFill>
                <a:srgbClr val="FF0000"/>
              </a:solidFill>
              <a:latin typeface="Cambria" panose="02040503050406030204" pitchFamily="18" charset="0"/>
              <a:ea typeface="Cambria" panose="02040503050406030204" pitchFamily="18" charset="0"/>
            </a:endParaRPr>
          </a:p>
        </p:txBody>
      </p:sp>
      <p:sp>
        <p:nvSpPr>
          <p:cNvPr id="17" name="TextBox 16"/>
          <p:cNvSpPr txBox="1"/>
          <p:nvPr/>
        </p:nvSpPr>
        <p:spPr>
          <a:xfrm>
            <a:off x="5301500" y="2810096"/>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53 tạ </a:t>
            </a:r>
            <a:endParaRPr lang="en-US" sz="4000" b="1">
              <a:solidFill>
                <a:srgbClr val="FF0000"/>
              </a:solidFill>
              <a:latin typeface="Cambria" panose="02040503050406030204" pitchFamily="18" charset="0"/>
              <a:ea typeface="Cambria" panose="02040503050406030204" pitchFamily="18" charset="0"/>
            </a:endParaRPr>
          </a:p>
        </p:txBody>
      </p:sp>
      <p:sp>
        <p:nvSpPr>
          <p:cNvPr id="19" name="TextBox 18"/>
          <p:cNvSpPr txBox="1"/>
          <p:nvPr/>
        </p:nvSpPr>
        <p:spPr>
          <a:xfrm>
            <a:off x="4591146" y="3943674"/>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96 yến</a:t>
            </a:r>
            <a:endParaRPr lang="en-US" sz="4000" b="1">
              <a:solidFill>
                <a:srgbClr val="FF0000"/>
              </a:solidFill>
              <a:latin typeface="Cambria" panose="02040503050406030204" pitchFamily="18" charset="0"/>
              <a:ea typeface="Cambria" panose="02040503050406030204" pitchFamily="18" charset="0"/>
            </a:endParaRPr>
          </a:p>
        </p:txBody>
      </p:sp>
      <p:sp>
        <p:nvSpPr>
          <p:cNvPr id="20" name="TextBox 19"/>
          <p:cNvSpPr txBox="1"/>
          <p:nvPr/>
        </p:nvSpPr>
        <p:spPr>
          <a:xfrm>
            <a:off x="4875677" y="5101579"/>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46 tấn</a:t>
            </a:r>
            <a:endParaRPr lang="en-US" sz="40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7362839" cy="769441"/>
          </a:xfrm>
          <a:prstGeom prst="rect">
            <a:avLst/>
          </a:prstGeom>
          <a:noFill/>
        </p:spPr>
        <p:txBody>
          <a:bodyPr wrap="square" rtlCol="0">
            <a:spAutoFit/>
          </a:bodyPr>
          <a:lstStyle/>
          <a:p>
            <a:r>
              <a:rPr lang="en-US" sz="4400" b="1" i="1" smtClean="0">
                <a:solidFill>
                  <a:srgbClr val="002060"/>
                </a:solidFill>
                <a:latin typeface="Cambria" panose="02040503050406030204" pitchFamily="18" charset="0"/>
                <a:ea typeface="Cambria" panose="02040503050406030204" pitchFamily="18" charset="0"/>
              </a:rPr>
              <a:t>Chọn câu trả lời đúng. </a:t>
            </a:r>
            <a:endParaRPr lang="en-US" sz="4400" b="1" i="1">
              <a:solidFill>
                <a:srgbClr val="002060"/>
              </a:solidFill>
              <a:latin typeface="Cambria" panose="02040503050406030204" pitchFamily="18" charset="0"/>
              <a:ea typeface="Cambria" panose="02040503050406030204" pitchFamily="18" charset="0"/>
            </a:endParaRPr>
          </a:p>
        </p:txBody>
      </p:sp>
      <p:sp>
        <p:nvSpPr>
          <p:cNvPr id="4" name="TextBox 3"/>
          <p:cNvSpPr txBox="1"/>
          <p:nvPr/>
        </p:nvSpPr>
        <p:spPr>
          <a:xfrm>
            <a:off x="627403" y="1179868"/>
            <a:ext cx="10883279" cy="2308324"/>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Có một con voi vừa chào đời ở vườn quốc gia. Bằng cách làm tròn đến hàng chục, người quản lí nói voi con nặng khoảng 120kg. Vậy trên thực tế, số đo nào dưới đây có thể là số đo cân nặng của voi con?</a:t>
            </a:r>
            <a:endParaRPr lang="en-US" sz="3600" b="1">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xmlns="" id="{8F5F092C-8148-A68F-0E9F-2939CB256417}"/>
              </a:ext>
            </a:extLst>
          </p:cNvPr>
          <p:cNvGrpSpPr/>
          <p:nvPr/>
        </p:nvGrpSpPr>
        <p:grpSpPr>
          <a:xfrm>
            <a:off x="6792342" y="3724668"/>
            <a:ext cx="4537107" cy="1129886"/>
            <a:chOff x="6830721" y="2864057"/>
            <a:chExt cx="4537107" cy="1129886"/>
          </a:xfrm>
        </p:grpSpPr>
        <p:sp>
          <p:nvSpPr>
            <p:cNvPr id="6" name="Rectangle: Rounded Corners 24">
              <a:extLst>
                <a:ext uri="{FF2B5EF4-FFF2-40B4-BE49-F238E27FC236}">
                  <a16:creationId xmlns:a16="http://schemas.microsoft.com/office/drawing/2014/main" xmlns=""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17 kg</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xmlns="" id="{4998F50A-6F94-FE80-E068-C76608D55CD7}"/>
              </a:ext>
            </a:extLst>
          </p:cNvPr>
          <p:cNvGrpSpPr/>
          <p:nvPr/>
        </p:nvGrpSpPr>
        <p:grpSpPr>
          <a:xfrm>
            <a:off x="942996" y="3724668"/>
            <a:ext cx="4537107" cy="1129886"/>
            <a:chOff x="981375" y="2864057"/>
            <a:chExt cx="4537107" cy="1129886"/>
          </a:xfrm>
        </p:grpSpPr>
        <p:sp>
          <p:nvSpPr>
            <p:cNvPr id="9" name="Rectangle: Rounded Corners 21">
              <a:extLst>
                <a:ext uri="{FF2B5EF4-FFF2-40B4-BE49-F238E27FC236}">
                  <a16:creationId xmlns:a16="http://schemas.microsoft.com/office/drawing/2014/main" xmlns=""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3 yến</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xmlns="" id="{84477869-13A9-6519-4355-8710D3D30DA1}"/>
              </a:ext>
            </a:extLst>
          </p:cNvPr>
          <p:cNvGrpSpPr/>
          <p:nvPr/>
        </p:nvGrpSpPr>
        <p:grpSpPr>
          <a:xfrm>
            <a:off x="918556" y="5216388"/>
            <a:ext cx="4537107" cy="1129886"/>
            <a:chOff x="981375" y="4872764"/>
            <a:chExt cx="4537107" cy="1129886"/>
          </a:xfrm>
        </p:grpSpPr>
        <p:sp>
          <p:nvSpPr>
            <p:cNvPr id="12" name="Rectangle: Rounded Corners 26">
              <a:extLst>
                <a:ext uri="{FF2B5EF4-FFF2-40B4-BE49-F238E27FC236}">
                  <a16:creationId xmlns:a16="http://schemas.microsoft.com/office/drawing/2014/main" xmlns=""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2 kg</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xmlns="" id="{220E9211-3C12-45E2-3A96-E20F54E84B00}"/>
              </a:ext>
            </a:extLst>
          </p:cNvPr>
          <p:cNvGrpSpPr/>
          <p:nvPr/>
        </p:nvGrpSpPr>
        <p:grpSpPr>
          <a:xfrm>
            <a:off x="6792342" y="5185448"/>
            <a:ext cx="4537107" cy="1129886"/>
            <a:chOff x="6830721" y="4714800"/>
            <a:chExt cx="4537107" cy="1129886"/>
          </a:xfrm>
        </p:grpSpPr>
        <p:sp>
          <p:nvSpPr>
            <p:cNvPr id="15" name="Rectangle: Rounded Corners 28">
              <a:extLst>
                <a:ext uri="{FF2B5EF4-FFF2-40B4-BE49-F238E27FC236}">
                  <a16:creationId xmlns:a16="http://schemas.microsoft.com/office/drawing/2014/main" xmlns=""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7B13FCE4-291E-4D2D-E8D5-2F1CD55EF9EA}"/>
                </a:ext>
              </a:extLst>
            </p:cNvPr>
            <p:cNvSpPr txBox="1"/>
            <p:nvPr/>
          </p:nvSpPr>
          <p:spPr>
            <a:xfrm>
              <a:off x="7333466" y="4925962"/>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9 kg</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xmlns=""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27773" y="3734145"/>
            <a:ext cx="1518921" cy="1129884"/>
          </a:xfrm>
          <a:prstGeom prst="rect">
            <a:avLst/>
          </a:prstGeom>
        </p:spPr>
      </p:pic>
      <p:pic>
        <p:nvPicPr>
          <p:cNvPr id="18" name="Picture 17">
            <a:extLst>
              <a:ext uri="{FF2B5EF4-FFF2-40B4-BE49-F238E27FC236}">
                <a16:creationId xmlns:a16="http://schemas.microsoft.com/office/drawing/2014/main" xmlns=""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7675" y="5073155"/>
            <a:ext cx="957111" cy="1365353"/>
          </a:xfrm>
          <a:prstGeom prst="rect">
            <a:avLst/>
          </a:prstGeom>
        </p:spPr>
      </p:pic>
      <p:pic>
        <p:nvPicPr>
          <p:cNvPr id="19" name="Picture 18">
            <a:extLst>
              <a:ext uri="{FF2B5EF4-FFF2-40B4-BE49-F238E27FC236}">
                <a16:creationId xmlns:a16="http://schemas.microsoft.com/office/drawing/2014/main" xmlns=""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73333" y="5069622"/>
            <a:ext cx="1238017" cy="1245712"/>
          </a:xfrm>
          <a:prstGeom prst="rect">
            <a:avLst/>
          </a:prstGeom>
        </p:spPr>
      </p:pic>
      <p:pic>
        <p:nvPicPr>
          <p:cNvPr id="20" name="Picture 19">
            <a:extLst>
              <a:ext uri="{FF2B5EF4-FFF2-40B4-BE49-F238E27FC236}">
                <a16:creationId xmlns:a16="http://schemas.microsoft.com/office/drawing/2014/main" xmlns=""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43380" y="3777866"/>
            <a:ext cx="1518921" cy="1129884"/>
          </a:xfrm>
          <a:prstGeom prst="rect">
            <a:avLst/>
          </a:prstGeom>
        </p:spPr>
      </p:pic>
      <p:pic>
        <p:nvPicPr>
          <p:cNvPr id="21" name="Picture 20">
            <a:extLst>
              <a:ext uri="{FF2B5EF4-FFF2-40B4-BE49-F238E27FC236}">
                <a16:creationId xmlns:a16="http://schemas.microsoft.com/office/drawing/2014/main" xmlns=""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889028" y="3928679"/>
            <a:ext cx="953350" cy="857536"/>
          </a:xfrm>
          <a:prstGeom prst="rect">
            <a:avLst/>
          </a:prstGeom>
        </p:spPr>
      </p:pic>
      <p:pic>
        <p:nvPicPr>
          <p:cNvPr id="22" name="Picture 21">
            <a:extLst>
              <a:ext uri="{FF2B5EF4-FFF2-40B4-BE49-F238E27FC236}">
                <a16:creationId xmlns:a16="http://schemas.microsoft.com/office/drawing/2014/main" xmlns=""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19891" y="3777866"/>
            <a:ext cx="891076" cy="896464"/>
          </a:xfrm>
          <a:prstGeom prst="rect">
            <a:avLst/>
          </a:prstGeom>
        </p:spPr>
      </p:pic>
      <p:pic>
        <p:nvPicPr>
          <p:cNvPr id="23" name="Picture 22">
            <a:extLst>
              <a:ext uri="{FF2B5EF4-FFF2-40B4-BE49-F238E27FC236}">
                <a16:creationId xmlns:a16="http://schemas.microsoft.com/office/drawing/2014/main" xmlns=""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90037" y="5346949"/>
            <a:ext cx="891076" cy="896464"/>
          </a:xfrm>
          <a:prstGeom prst="rect">
            <a:avLst/>
          </a:prstGeom>
        </p:spPr>
      </p:pic>
      <p:pic>
        <p:nvPicPr>
          <p:cNvPr id="24" name="Picture 23">
            <a:extLst>
              <a:ext uri="{FF2B5EF4-FFF2-40B4-BE49-F238E27FC236}">
                <a16:creationId xmlns:a16="http://schemas.microsoft.com/office/drawing/2014/main" xmlns=""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0739" y="5302159"/>
            <a:ext cx="891076" cy="896464"/>
          </a:xfrm>
          <a:prstGeom prst="rect">
            <a:avLst/>
          </a:prstGeom>
        </p:spPr>
      </p:pic>
    </p:spTree>
    <p:extLst>
      <p:ext uri="{BB962C8B-B14F-4D97-AF65-F5344CB8AC3E}">
        <p14:creationId xmlns:p14="http://schemas.microsoft.com/office/powerpoint/2010/main" val="237096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5D2DAB1-4E2B-D3BA-EEFF-36D06A6A162B}"/>
              </a:ext>
            </a:extLst>
          </p:cNvPr>
          <p:cNvPicPr>
            <a:picLocks noChangeAspect="1"/>
          </p:cNvPicPr>
          <p:nvPr/>
        </p:nvPicPr>
        <p:blipFill>
          <a:blip r:embed="rId3"/>
          <a:stretch>
            <a:fillRect/>
          </a:stretch>
        </p:blipFill>
        <p:spPr>
          <a:xfrm>
            <a:off x="686076" y="402500"/>
            <a:ext cx="7206214" cy="1508443"/>
          </a:xfrm>
          <a:prstGeom prst="rect">
            <a:avLst/>
          </a:prstGeom>
        </p:spPr>
      </p:pic>
      <p:sp>
        <p:nvSpPr>
          <p:cNvPr id="3" name="TextBox 2"/>
          <p:cNvSpPr txBox="1"/>
          <p:nvPr/>
        </p:nvSpPr>
        <p:spPr>
          <a:xfrm>
            <a:off x="1384663" y="1606731"/>
            <a:ext cx="9940834" cy="4093428"/>
          </a:xfrm>
          <a:prstGeom prst="rect">
            <a:avLst/>
          </a:prstGeom>
          <a:noFill/>
        </p:spPr>
        <p:txBody>
          <a:bodyPr wrap="square" rtlCol="0">
            <a:spAutoFit/>
          </a:bodyPr>
          <a:lstStyle/>
          <a:p>
            <a:pPr algn="just"/>
            <a:r>
              <a:rPr lang="en-US" sz="2600" b="1">
                <a:solidFill>
                  <a:srgbClr val="006699"/>
                </a:solidFill>
                <a:latin typeface="Cambria" panose="02040503050406030204" pitchFamily="18" charset="0"/>
                <a:ea typeface="Cambria" panose="02040503050406030204" pitchFamily="18" charset="0"/>
              </a:rPr>
              <a:t>* Năng lực đặc thù:</a:t>
            </a:r>
          </a:p>
          <a:p>
            <a:pPr algn="just"/>
            <a:r>
              <a:rPr lang="en-US" sz="2600" b="1">
                <a:solidFill>
                  <a:srgbClr val="008080"/>
                </a:solidFill>
                <a:latin typeface="Cambria" panose="02040503050406030204" pitchFamily="18" charset="0"/>
                <a:ea typeface="Cambria" panose="02040503050406030204" pitchFamily="18" charset="0"/>
              </a:rPr>
              <a:t>- Nhận biết được các đơn vị đo khối lượng: Yến, tạ, tấn và quan hệ giữa các đơn vị đó với ki – lô – gam.</a:t>
            </a:r>
          </a:p>
          <a:p>
            <a:pPr algn="just"/>
            <a:r>
              <a:rPr lang="en-US" sz="2600" b="1">
                <a:solidFill>
                  <a:srgbClr val="008080"/>
                </a:solidFill>
                <a:latin typeface="Cambria" panose="02040503050406030204" pitchFamily="18" charset="0"/>
                <a:ea typeface="Cambria" panose="02040503050406030204" pitchFamily="18" charset="0"/>
              </a:rPr>
              <a:t>- Thực hiện được việc ước lượng các kết quả đo lường trong một số trường hợp đơn giản.</a:t>
            </a:r>
          </a:p>
          <a:p>
            <a:pPr algn="just"/>
            <a:r>
              <a:rPr lang="en-US" sz="2600" b="1">
                <a:solidFill>
                  <a:srgbClr val="008080"/>
                </a:solidFill>
                <a:latin typeface="Cambria" panose="02040503050406030204" pitchFamily="18" charset="0"/>
                <a:ea typeface="Cambria" panose="02040503050406030204" pitchFamily="18" charset="0"/>
              </a:rPr>
              <a:t>- Giải quyết được một số vấn đề thực tế liên quan đến đo khối lượng.  </a:t>
            </a:r>
          </a:p>
          <a:p>
            <a:pPr algn="just"/>
            <a:r>
              <a:rPr lang="en-US" sz="2600" b="1">
                <a:solidFill>
                  <a:srgbClr val="006699"/>
                </a:solidFill>
                <a:latin typeface="Cambria" panose="02040503050406030204" pitchFamily="18" charset="0"/>
                <a:ea typeface="Cambria" panose="02040503050406030204" pitchFamily="18" charset="0"/>
              </a:rPr>
              <a:t>* Năng lực chung: </a:t>
            </a:r>
            <a:r>
              <a:rPr lang="en-US" sz="2600" b="1">
                <a:solidFill>
                  <a:srgbClr val="008080"/>
                </a:solidFill>
                <a:latin typeface="Cambria" panose="02040503050406030204" pitchFamily="18" charset="0"/>
                <a:ea typeface="Cambria" panose="02040503050406030204" pitchFamily="18" charset="0"/>
              </a:rPr>
              <a:t>năng lực tư duy, lập luận toán học, giải quyết vấn đề, giao tiếp hợp tác.</a:t>
            </a:r>
          </a:p>
          <a:p>
            <a:pPr algn="just"/>
            <a:r>
              <a:rPr lang="en-US" sz="2600" b="1">
                <a:solidFill>
                  <a:srgbClr val="006699"/>
                </a:solidFill>
                <a:latin typeface="Cambria" panose="02040503050406030204" pitchFamily="18" charset="0"/>
                <a:ea typeface="Cambria" panose="02040503050406030204" pitchFamily="18" charset="0"/>
              </a:rPr>
              <a:t>* Phẩm chất: </a:t>
            </a:r>
            <a:r>
              <a:rPr lang="en-US" sz="2600" b="1">
                <a:solidFill>
                  <a:srgbClr val="008080"/>
                </a:solidFill>
                <a:latin typeface="Cambria" panose="02040503050406030204" pitchFamily="18" charset="0"/>
                <a:ea typeface="Cambria" panose="02040503050406030204" pitchFamily="18" charset="0"/>
              </a:rPr>
              <a:t>chăm chỉ, trách nhiệm</a:t>
            </a:r>
            <a:r>
              <a:rPr lang="en-US" sz="2600" b="1" smtClean="0">
                <a:solidFill>
                  <a:srgbClr val="008080"/>
                </a:solidFill>
                <a:latin typeface="Cambria" panose="02040503050406030204" pitchFamily="18" charset="0"/>
                <a:ea typeface="Cambria" panose="02040503050406030204" pitchFamily="18" charset="0"/>
              </a:rPr>
              <a:t>.</a:t>
            </a:r>
            <a:endParaRPr lang="en-US" sz="2600" b="1">
              <a:solidFill>
                <a:srgbClr val="008080"/>
              </a:solidFill>
              <a:latin typeface="Cambria" panose="02040503050406030204" pitchFamily="18" charset="0"/>
              <a:ea typeface="Cambria" panose="02040503050406030204" pitchFamily="18" charset="0"/>
            </a:endParaRPr>
          </a:p>
        </p:txBody>
      </p:sp>
      <p:pic>
        <p:nvPicPr>
          <p:cNvPr id="4" name="图片 12">
            <a:extLst>
              <a:ext uri="{FF2B5EF4-FFF2-40B4-BE49-F238E27FC236}">
                <a16:creationId xmlns:a16="http://schemas.microsoft.com/office/drawing/2014/main" xmlns=""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spTree>
    <p:extLst>
      <p:ext uri="{BB962C8B-B14F-4D97-AF65-F5344CB8AC3E}">
        <p14:creationId xmlns:p14="http://schemas.microsoft.com/office/powerpoint/2010/main" val="14338167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p:cNvPicPr>
            <a:picLocks noChangeAspect="1"/>
          </p:cNvPicPr>
          <p:nvPr/>
        </p:nvPicPr>
        <p:blipFill>
          <a:blip r:embed="rId4"/>
          <a:stretch>
            <a:fillRect/>
          </a:stretch>
        </p:blipFill>
        <p:spPr>
          <a:xfrm>
            <a:off x="2610212" y="1056803"/>
            <a:ext cx="4292246" cy="1951631"/>
          </a:xfrm>
          <a:prstGeom prst="rect">
            <a:avLst/>
          </a:prstGeom>
        </p:spPr>
      </p:pic>
      <p:sp>
        <p:nvSpPr>
          <p:cNvPr id="5" name="TextBox 4">
            <a:extLst>
              <a:ext uri="{FF2B5EF4-FFF2-40B4-BE49-F238E27FC236}">
                <a16:creationId xmlns:a16="http://schemas.microsoft.com/office/drawing/2014/main" xmlns="" id="{A0C8EFDC-9F68-E142-3452-C4222B19AA14}"/>
              </a:ext>
            </a:extLst>
          </p:cNvPr>
          <p:cNvSpPr txBox="1"/>
          <p:nvPr/>
        </p:nvSpPr>
        <p:spPr>
          <a:xfrm>
            <a:off x="1653988" y="2640433"/>
            <a:ext cx="687144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a:t>
            </a:r>
            <a:r>
              <a:rPr lang="en-US" sz="3600" b="1" smtClean="0">
                <a:solidFill>
                  <a:srgbClr val="008080"/>
                </a:solidFill>
                <a:latin typeface="Cambria" panose="02040503050406030204" pitchFamily="18" charset="0"/>
                <a:ea typeface="Cambria" panose="02040503050406030204" pitchFamily="18" charset="0"/>
              </a:rPr>
              <a:t>17 (tiết 2) – Luyện tập</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68691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xmlns=""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xmlns=""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xmlns=""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9573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49531" y="762553"/>
            <a:ext cx="9914709" cy="1200329"/>
          </a:xfrm>
          <a:prstGeom prst="rect">
            <a:avLst/>
          </a:prstGeom>
          <a:noFill/>
        </p:spPr>
        <p:txBody>
          <a:bodyPr wrap="square" rtlCol="0">
            <a:spAutoFit/>
          </a:bodyPr>
          <a:lstStyle/>
          <a:p>
            <a:pPr algn="ctr"/>
            <a:r>
              <a:rPr lang="en-US" sz="3600" b="1" smtClean="0">
                <a:solidFill>
                  <a:srgbClr val="C00000"/>
                </a:solidFill>
                <a:latin typeface="Cambria" panose="02040503050406030204" pitchFamily="18" charset="0"/>
                <a:ea typeface="Cambria" panose="02040503050406030204" pitchFamily="18" charset="0"/>
              </a:rPr>
              <a:t>Câu 1. </a:t>
            </a:r>
            <a:r>
              <a:rPr lang="en-US" sz="3600" b="1" smtClean="0">
                <a:solidFill>
                  <a:prstClr val="black"/>
                </a:solidFill>
                <a:latin typeface="Cambria" panose="02040503050406030204" pitchFamily="18" charset="0"/>
                <a:ea typeface="Cambria" panose="02040503050406030204" pitchFamily="18" charset="0"/>
              </a:rPr>
              <a:t>Số </a:t>
            </a:r>
            <a:r>
              <a:rPr lang="vi-VN" sz="3600" b="1">
                <a:latin typeface="Cambria" panose="02040503050406030204" pitchFamily="18" charset="0"/>
                <a:ea typeface="Cambria" panose="02040503050406030204" pitchFamily="18" charset="0"/>
              </a:rPr>
              <a:t>gồm 6 trăm nghìn, 2 chục nghìn, 4 nghìn, 5 trăm, 7 chục, 8 đơn vị.</a:t>
            </a:r>
            <a:endParaRPr lang="en-US" sz="36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xmlns=""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624 578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xmlns=""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xmlns=""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624 478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xmlns=""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xmlns=""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625 478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xmlns=""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xmlns=""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625 748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xmlns=""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xmlns=""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xmlns=""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xmlns=""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xmlns=""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xmlns=""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xmlns=""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xmlns=""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smtClean="0">
                <a:solidFill>
                  <a:srgbClr val="C00000"/>
                </a:solidFill>
                <a:latin typeface="Cambria" panose="02040503050406030204" pitchFamily="18" charset="0"/>
                <a:ea typeface="Cambria" panose="02040503050406030204" pitchFamily="18" charset="0"/>
              </a:rPr>
              <a:t>Câu 2. </a:t>
            </a:r>
            <a:r>
              <a:rPr lang="fr-FR" sz="4400" b="1">
                <a:latin typeface="Cambria" panose="02040503050406030204" pitchFamily="18" charset="0"/>
                <a:ea typeface="Cambria" panose="02040503050406030204" pitchFamily="18" charset="0"/>
              </a:rPr>
              <a:t>Số liền sau của </a:t>
            </a:r>
            <a:r>
              <a:rPr lang="fr-FR" sz="4400" b="1">
                <a:solidFill>
                  <a:srgbClr val="006699"/>
                </a:solidFill>
                <a:latin typeface="Cambria" panose="02040503050406030204" pitchFamily="18" charset="0"/>
                <a:ea typeface="Cambria" panose="02040503050406030204" pitchFamily="18" charset="0"/>
              </a:rPr>
              <a:t>134 </a:t>
            </a:r>
            <a:r>
              <a:rPr lang="fr-FR" sz="4400" b="1" smtClean="0">
                <a:solidFill>
                  <a:srgbClr val="006699"/>
                </a:solidFill>
                <a:latin typeface="Cambria" panose="02040503050406030204" pitchFamily="18" charset="0"/>
                <a:ea typeface="Cambria" panose="02040503050406030204" pitchFamily="18" charset="0"/>
              </a:rPr>
              <a:t>689 </a:t>
            </a:r>
            <a:r>
              <a:rPr lang="fr-FR" sz="4400" b="1" smtClean="0">
                <a:latin typeface="Cambria" panose="02040503050406030204" pitchFamily="18" charset="0"/>
                <a:ea typeface="Cambria" panose="02040503050406030204" pitchFamily="18" charset="0"/>
              </a:rPr>
              <a:t>là:</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xmlns=""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134 690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xmlns=""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xmlns=""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134 700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xmlns=""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xmlns=""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134 680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xmlns=""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xmlns=""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134 688</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xmlns=""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xmlns=""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xmlns=""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xmlns=""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xmlns=""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xmlns=""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xmlns=""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xmlns=""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75657" y="853994"/>
            <a:ext cx="9914709" cy="1323439"/>
          </a:xfrm>
          <a:prstGeom prst="rect">
            <a:avLst/>
          </a:prstGeom>
          <a:noFill/>
        </p:spPr>
        <p:txBody>
          <a:bodyPr wrap="square" rtlCol="0">
            <a:spAutoFit/>
          </a:bodyPr>
          <a:lstStyle/>
          <a:p>
            <a:pPr algn="ctr"/>
            <a:r>
              <a:rPr lang="en-US" sz="4000" b="1" dirty="0" err="1" smtClean="0">
                <a:solidFill>
                  <a:srgbClr val="C00000"/>
                </a:solidFill>
                <a:latin typeface="Cambria" panose="02040503050406030204" pitchFamily="18" charset="0"/>
                <a:ea typeface="Cambria" panose="02040503050406030204" pitchFamily="18" charset="0"/>
              </a:rPr>
              <a:t>Câu</a:t>
            </a:r>
            <a:r>
              <a:rPr lang="en-US" sz="4000" b="1" dirty="0" smtClean="0">
                <a:solidFill>
                  <a:srgbClr val="C00000"/>
                </a:solidFill>
                <a:latin typeface="Cambria" panose="02040503050406030204" pitchFamily="18" charset="0"/>
                <a:ea typeface="Cambria" panose="02040503050406030204" pitchFamily="18" charset="0"/>
              </a:rPr>
              <a:t> 3. </a:t>
            </a:r>
            <a:r>
              <a:rPr lang="en-US" sz="4000" b="1" dirty="0" err="1" smtClean="0">
                <a:latin typeface="Cambria" panose="02040503050406030204" pitchFamily="18" charset="0"/>
                <a:ea typeface="Cambria" panose="02040503050406030204" pitchFamily="18" charset="0"/>
              </a:rPr>
              <a:t>Từ</a:t>
            </a:r>
            <a:r>
              <a:rPr lang="en-US" sz="4000" b="1" dirty="0" smtClean="0">
                <a:latin typeface="Cambria" panose="02040503050406030204" pitchFamily="18" charset="0"/>
                <a:ea typeface="Cambria" panose="02040503050406030204" pitchFamily="18" charset="0"/>
              </a:rPr>
              <a:t> 100 </a:t>
            </a:r>
            <a:r>
              <a:rPr lang="en-US" sz="4000" b="1" dirty="0" err="1" smtClean="0">
                <a:latin typeface="Cambria" panose="02040503050406030204" pitchFamily="18" charset="0"/>
                <a:ea typeface="Cambria" panose="02040503050406030204" pitchFamily="18" charset="0"/>
              </a:rPr>
              <a:t>đến</a:t>
            </a:r>
            <a:r>
              <a:rPr lang="en-US" sz="4000" b="1" dirty="0" smtClean="0">
                <a:latin typeface="Cambria" panose="02040503050406030204" pitchFamily="18" charset="0"/>
                <a:ea typeface="Cambria" panose="02040503050406030204" pitchFamily="18" charset="0"/>
              </a:rPr>
              <a:t> 999 </a:t>
            </a:r>
            <a:r>
              <a:rPr lang="en-US" sz="4000" b="1" dirty="0" err="1" smtClean="0">
                <a:latin typeface="Cambria" panose="02040503050406030204" pitchFamily="18" charset="0"/>
                <a:ea typeface="Cambria" panose="02040503050406030204" pitchFamily="18" charset="0"/>
              </a:rPr>
              <a:t>có</a:t>
            </a:r>
            <a:r>
              <a:rPr lang="en-US" sz="4000" b="1" dirty="0" smtClean="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bao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nhiêu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chữ</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grpSp>
        <p:nvGrpSpPr>
          <p:cNvPr id="4" name="Group 3">
            <a:extLst>
              <a:ext uri="{FF2B5EF4-FFF2-40B4-BE49-F238E27FC236}">
                <a16:creationId xmlns:a16="http://schemas.microsoft.com/office/drawing/2014/main" xmlns=""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xmlns=""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smtClean="0">
                  <a:solidFill>
                    <a:prstClr val="black"/>
                  </a:solidFill>
                  <a:latin typeface="Cambria" panose="02040503050406030204" pitchFamily="18" charset="0"/>
                </a:rPr>
                <a:t>900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xmlns=""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xmlns=""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800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xmlns=""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xmlns=""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889</a:t>
              </a:r>
              <a:r>
                <a:rPr kumimoji="0" lang="en-US" sz="4400" b="1" i="0" u="none" strike="noStrike" kern="0" cap="none" spc="0" normalizeH="0" noProof="0" smtClean="0">
                  <a:ln>
                    <a:noFill/>
                  </a:ln>
                  <a:solidFill>
                    <a:prstClr val="black"/>
                  </a:solidFill>
                  <a:effectLst/>
                  <a:uLnTx/>
                  <a:uFillTx/>
                  <a:latin typeface="Cambria" panose="02040503050406030204" pitchFamily="18" charset="0"/>
                </a:rPr>
                <a:t>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xmlns=""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xmlns=""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901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xmlns=""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xmlns=""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xmlns=""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xmlns=""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xmlns=""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xmlns=""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xmlns=""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xmlns=""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838500" y="2340204"/>
            <a:ext cx="7613977" cy="2908782"/>
          </a:xfrm>
          <a:prstGeom prst="rect">
            <a:avLst/>
          </a:prstGeom>
        </p:spPr>
      </p:pic>
    </p:spTree>
    <p:extLst>
      <p:ext uri="{BB962C8B-B14F-4D97-AF65-F5344CB8AC3E}">
        <p14:creationId xmlns:p14="http://schemas.microsoft.com/office/powerpoint/2010/main" val="3582441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xmlns=""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xmlns=""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6699"/>
                </a:solidFill>
                <a:latin typeface="Cambria" panose="02040503050406030204" pitchFamily="18" charset="0"/>
                <a:ea typeface="Cambria" panose="02040503050406030204" pitchFamily="18" charset="0"/>
              </a:rPr>
              <a:t>Để đo khối lượng </a:t>
            </a:r>
            <a:endParaRPr lang="en-US" sz="4000" b="1" smtClean="0">
              <a:solidFill>
                <a:srgbClr val="006699"/>
              </a:solidFill>
              <a:latin typeface="Cambria" panose="02040503050406030204" pitchFamily="18" charset="0"/>
              <a:ea typeface="Cambria" panose="02040503050406030204" pitchFamily="18" charset="0"/>
            </a:endParaRPr>
          </a:p>
          <a:p>
            <a:pPr algn="ctr"/>
            <a:r>
              <a:rPr lang="en-US" sz="4000" b="1" smtClean="0">
                <a:solidFill>
                  <a:srgbClr val="006699"/>
                </a:solidFill>
                <a:latin typeface="Cambria" panose="02040503050406030204" pitchFamily="18" charset="0"/>
                <a:ea typeface="Cambria" panose="02040503050406030204" pitchFamily="18" charset="0"/>
              </a:rPr>
              <a:t>của một người thì </a:t>
            </a:r>
            <a:r>
              <a:rPr lang="en-US" sz="4000" b="1">
                <a:solidFill>
                  <a:srgbClr val="006699"/>
                </a:solidFill>
                <a:latin typeface="Cambria" panose="02040503050406030204" pitchFamily="18" charset="0"/>
                <a:ea typeface="Cambria" panose="02040503050406030204" pitchFamily="18" charset="0"/>
              </a:rPr>
              <a:t>ta </a:t>
            </a:r>
            <a:endParaRPr lang="en-US" sz="4000" b="1" smtClean="0">
              <a:solidFill>
                <a:srgbClr val="006699"/>
              </a:solidFill>
              <a:latin typeface="Cambria" panose="02040503050406030204" pitchFamily="18" charset="0"/>
              <a:ea typeface="Cambria" panose="02040503050406030204" pitchFamily="18" charset="0"/>
            </a:endParaRPr>
          </a:p>
          <a:p>
            <a:pPr algn="ctr"/>
            <a:r>
              <a:rPr lang="en-US" sz="4000" b="1" smtClean="0">
                <a:solidFill>
                  <a:srgbClr val="006699"/>
                </a:solidFill>
                <a:latin typeface="Cambria" panose="02040503050406030204" pitchFamily="18" charset="0"/>
                <a:ea typeface="Cambria" panose="02040503050406030204" pitchFamily="18" charset="0"/>
              </a:rPr>
              <a:t>dùng </a:t>
            </a:r>
            <a:r>
              <a:rPr lang="en-US" sz="4000" b="1">
                <a:solidFill>
                  <a:srgbClr val="006699"/>
                </a:solidFill>
                <a:latin typeface="Cambria" panose="02040503050406030204" pitchFamily="18" charset="0"/>
                <a:ea typeface="Cambria" panose="02040503050406030204" pitchFamily="18" charset="0"/>
              </a:rPr>
              <a:t>đơn vị nào? </a:t>
            </a:r>
            <a:endParaRPr lang="en-US" sz="4800" b="1">
              <a:solidFill>
                <a:srgbClr val="006699"/>
              </a:solidFill>
              <a:latin typeface="Cambria" panose="02040503050406030204" pitchFamily="18" charset="0"/>
              <a:ea typeface="Cambria" panose="02040503050406030204" pitchFamily="18" charset="0"/>
            </a:endParaRPr>
          </a:p>
        </p:txBody>
      </p:sp>
      <p:sp>
        <p:nvSpPr>
          <p:cNvPr id="4" name="TextBox 3"/>
          <p:cNvSpPr txBox="1"/>
          <p:nvPr/>
        </p:nvSpPr>
        <p:spPr>
          <a:xfrm>
            <a:off x="5068389" y="4950823"/>
            <a:ext cx="5878286" cy="923330"/>
          </a:xfrm>
          <a:prstGeom prst="rect">
            <a:avLst/>
          </a:prstGeom>
          <a:noFill/>
        </p:spPr>
        <p:txBody>
          <a:bodyPr wrap="square" rtlCol="0">
            <a:spAutoFit/>
          </a:bodyPr>
          <a:lstStyle/>
          <a:p>
            <a:r>
              <a:rPr lang="en-US" sz="5400" b="1" smtClean="0">
                <a:solidFill>
                  <a:srgbClr val="FF0000"/>
                </a:solidFill>
                <a:latin typeface="Cambria" panose="02040503050406030204" pitchFamily="18" charset="0"/>
                <a:ea typeface="Cambria" panose="02040503050406030204" pitchFamily="18" charset="0"/>
              </a:rPr>
              <a:t>ki-lô-gam (kg)</a:t>
            </a:r>
            <a:endParaRPr lang="en-US" sz="54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369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xmlns=""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xmlns=""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a:solidFill>
                  <a:srgbClr val="008080"/>
                </a:solidFill>
                <a:latin typeface="Cambria" panose="02040503050406030204" pitchFamily="18" charset="0"/>
                <a:ea typeface="Cambria" panose="02040503050406030204" pitchFamily="18" charset="0"/>
              </a:rPr>
              <a:t>Để đo khối lượng </a:t>
            </a:r>
            <a:endParaRPr lang="en-US" sz="3600" b="1" smtClean="0">
              <a:solidFill>
                <a:srgbClr val="008080"/>
              </a:solidFill>
              <a:latin typeface="Cambria" panose="02040503050406030204" pitchFamily="18" charset="0"/>
              <a:ea typeface="Cambria" panose="02040503050406030204" pitchFamily="18" charset="0"/>
            </a:endParaRPr>
          </a:p>
          <a:p>
            <a:pPr algn="ctr"/>
            <a:r>
              <a:rPr lang="en-US" sz="3600" b="1" smtClean="0">
                <a:solidFill>
                  <a:srgbClr val="008080"/>
                </a:solidFill>
                <a:latin typeface="Cambria" panose="02040503050406030204" pitchFamily="18" charset="0"/>
                <a:ea typeface="Cambria" panose="02040503050406030204" pitchFamily="18" charset="0"/>
              </a:rPr>
              <a:t>của </a:t>
            </a:r>
            <a:r>
              <a:rPr lang="en-US" sz="3600" b="1">
                <a:solidFill>
                  <a:srgbClr val="008080"/>
                </a:solidFill>
                <a:latin typeface="Cambria" panose="02040503050406030204" pitchFamily="18" charset="0"/>
                <a:ea typeface="Cambria" panose="02040503050406030204" pitchFamily="18" charset="0"/>
              </a:rPr>
              <a:t>những vật có khối lượng lớn gấp 10, 100, 1000 lần con người ta sẽ dùng </a:t>
            </a:r>
            <a:r>
              <a:rPr lang="en-US" sz="3600" b="1" smtClean="0">
                <a:solidFill>
                  <a:srgbClr val="008080"/>
                </a:solidFill>
                <a:latin typeface="Cambria" panose="02040503050406030204" pitchFamily="18" charset="0"/>
                <a:ea typeface="Cambria" panose="02040503050406030204" pitchFamily="18" charset="0"/>
              </a:rPr>
              <a:t>đơn </a:t>
            </a:r>
            <a:r>
              <a:rPr lang="en-US" sz="3600" b="1">
                <a:solidFill>
                  <a:srgbClr val="008080"/>
                </a:solidFill>
                <a:latin typeface="Cambria" panose="02040503050406030204" pitchFamily="18" charset="0"/>
                <a:ea typeface="Cambria" panose="02040503050406030204" pitchFamily="18" charset="0"/>
              </a:rPr>
              <a:t>vị nào? </a:t>
            </a:r>
            <a:endParaRPr lang="en-US" sz="8000" b="1">
              <a:solidFill>
                <a:srgbClr val="00808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762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574</Words>
  <Application>Microsoft Office PowerPoint</Application>
  <PresentationFormat>Custom</PresentationFormat>
  <Paragraphs>98</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Mrs Trang</cp:lastModifiedBy>
  <cp:revision>27</cp:revision>
  <dcterms:created xsi:type="dcterms:W3CDTF">2023-09-10T14:54:16Z</dcterms:created>
  <dcterms:modified xsi:type="dcterms:W3CDTF">2025-10-29T03:48:55Z</dcterms:modified>
</cp:coreProperties>
</file>