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3" r:id="rId2"/>
    <p:sldMasterId id="2147483688" r:id="rId3"/>
  </p:sldMasterIdLst>
  <p:notesMasterIdLst>
    <p:notesMasterId r:id="rId26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90" r:id="rId18"/>
    <p:sldId id="272" r:id="rId19"/>
    <p:sldId id="273" r:id="rId20"/>
    <p:sldId id="283" r:id="rId21"/>
    <p:sldId id="291" r:id="rId22"/>
    <p:sldId id="275" r:id="rId23"/>
    <p:sldId id="288" r:id="rId24"/>
    <p:sldId id="292" r:id="rId25"/>
  </p:sldIdLst>
  <p:sldSz cx="12192000" cy="6858000"/>
  <p:notesSz cx="6858000" cy="9144000"/>
  <p:embeddedFontLs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SVN-Dancing Script" panose="02040603050506020204" pitchFamily="18" charset="0"/>
      <p:regular r:id="rId31"/>
    </p:embeddedFont>
    <p:embeddedFont>
      <p:font typeface="#9Slide07 HoneyCream" pitchFamily="2" charset="0"/>
      <p:regular r:id="rId32"/>
    </p:embeddedFont>
    <p:embeddedFont>
      <p:font typeface="UVF Blenda Script" panose="02040603050506020204" pitchFamily="18" charset="0"/>
      <p:regular r:id="rId33"/>
    </p:embeddedFont>
    <p:embeddedFont>
      <p:font typeface="#9Slide05 Bodega Script" pitchFamily="2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SVN-Newton" panose="02040603050506020204" pitchFamily="18" charset="0"/>
      <p:regular r:id="rId39"/>
    </p:embeddedFont>
    <p:embeddedFont>
      <p:font typeface="UTM LinotypeZapfino KT" panose="02040603050506020204" pitchFamily="18" charset="0"/>
      <p:regular r:id="rId40"/>
    </p:embeddedFont>
    <p:embeddedFont>
      <p:font typeface="UTM Kabel KT" panose="02040603050506020204" pitchFamily="18" charset="0"/>
      <p:regular r:id="rId41"/>
    </p:embeddedFont>
    <p:embeddedFont>
      <p:font typeface="UTM Times" panose="02040603050506020204" pitchFamily="18" charset="0"/>
      <p:regular r:id="rId42"/>
      <p:bold r:id="rId43"/>
      <p:italic r:id="rId44"/>
      <p:boldItalic r:id="rId45"/>
    </p:embeddedFont>
    <p:embeddedFont>
      <p:font typeface="UTM Avo" panose="02040603050506020204" pitchFamily="18" charset="0"/>
      <p:regular r:id="rId46"/>
      <p:bold r:id="rId47"/>
      <p:italic r:id="rId48"/>
      <p:boldItalic r:id="rId49"/>
    </p:embeddedFont>
    <p:embeddedFont>
      <p:font typeface="Cambria" panose="02040503050406030204" pitchFamily="18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UTM Edwardian" panose="02040603050506020204" pitchFamily="18" charset="0"/>
      <p:regular r:id="rId56"/>
      <p:bold r:id="rId57"/>
    </p:embeddedFont>
    <p:embeddedFont>
      <p:font typeface="UTM Helve" panose="02040603050506020204" pitchFamily="18" charset="0"/>
      <p:regular r:id="rId58"/>
      <p:bold r:id="rId59"/>
      <p:italic r:id="rId60"/>
      <p:boldItalic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B45"/>
    <a:srgbClr val="EEAE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1" autoAdjust="0"/>
    <p:restoredTop sz="94660"/>
  </p:normalViewPr>
  <p:slideViewPr>
    <p:cSldViewPr snapToGrid="0">
      <p:cViewPr>
        <p:scale>
          <a:sx n="50" d="100"/>
          <a:sy n="50" d="100"/>
        </p:scale>
        <p:origin x="1258" y="8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3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font" Target="fonts/font32.fntdata"/><Relationship Id="rId5" Type="http://schemas.openxmlformats.org/officeDocument/2006/relationships/slide" Target="slides/slide2.xml"/><Relationship Id="rId61" Type="http://schemas.openxmlformats.org/officeDocument/2006/relationships/font" Target="fonts/font35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2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font" Target="fonts/font33.fntdata"/><Relationship Id="rId20" Type="http://schemas.openxmlformats.org/officeDocument/2006/relationships/slide" Target="slides/slide17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10" Type="http://schemas.openxmlformats.org/officeDocument/2006/relationships/slide" Target="slides/slide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font" Target="fonts/font34.fntdata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67EDD-28DD-4FC1-81A9-7174FAA145CB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FD85C-413D-4CD1-98C1-DAD924B34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38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defTabSz="914400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914400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 defTabSz="914400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 defTabSz="914400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Qùa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400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200" u="sng" dirty="0">
                <a:solidFill>
                  <a:srgbClr val="002060"/>
                </a:solidFill>
              </a:rPr>
              <a:t>0382348780</a:t>
            </a:r>
            <a:r>
              <a:rPr lang="en-US" sz="1200" dirty="0">
                <a:solidFill>
                  <a:srgbClr val="002060"/>
                </a:solidFill>
              </a:rPr>
              <a:t> - </a:t>
            </a:r>
            <a:r>
              <a:rPr lang="en-US" sz="1200" u="sng" dirty="0">
                <a:solidFill>
                  <a:srgbClr val="002060"/>
                </a:solidFill>
              </a:rPr>
              <a:t>0984848929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64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03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104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660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mua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mèo</a:t>
            </a:r>
            <a:r>
              <a:rPr lang="en-US" baseline="0" dirty="0"/>
              <a:t> con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5C53-FF78-489D-B473-4B63B8B7B0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27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53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169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043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44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57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938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6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58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40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2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6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8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3534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FBF0B4F-E5CE-477A-A673-454553CEA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EEFF600-4127-4CD5-8D5B-F39CF3E79364}"/>
              </a:ext>
            </a:extLst>
          </p:cNvPr>
          <p:cNvGrpSpPr/>
          <p:nvPr userDrawn="1"/>
        </p:nvGrpSpPr>
        <p:grpSpPr>
          <a:xfrm>
            <a:off x="3788" y="5033779"/>
            <a:ext cx="12188212" cy="2163708"/>
            <a:chOff x="-69575" y="4694291"/>
            <a:chExt cx="12188212" cy="216370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0A33901-C0FD-4B2E-B7A3-1110664F4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2BC5098-1A16-48BF-952E-080420370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5584FF3-C22C-44DB-A7A7-8AFEBB70B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C83E47CD-5457-442D-9A79-ABD409B842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08069" y="-2142254"/>
            <a:ext cx="6352692" cy="108506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矩形 16"/>
          <p:cNvSpPr/>
          <p:nvPr userDrawn="1"/>
        </p:nvSpPr>
        <p:spPr>
          <a:xfrm flipH="1">
            <a:off x="10857867" y="-38249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693" y="-2161646"/>
            <a:ext cx="2207680" cy="3758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171" y="3185752"/>
            <a:ext cx="2207680" cy="375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4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22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36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0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97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58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64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6"/>
          <p:cNvSpPr/>
          <p:nvPr userDrawn="1"/>
        </p:nvSpPr>
        <p:spPr>
          <a:xfrm flipH="1">
            <a:off x="10860781" y="0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UTM Edwardian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UTM Edwardian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UTM Edwardian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693" y="-2161646"/>
            <a:ext cx="2207680" cy="3758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171" y="3185752"/>
            <a:ext cx="2207680" cy="375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1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矩形 16"/>
          <p:cNvSpPr/>
          <p:nvPr userDrawn="1"/>
        </p:nvSpPr>
        <p:spPr>
          <a:xfrm flipH="1">
            <a:off x="10857867" y="-38249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693" y="-2161646"/>
            <a:ext cx="2207680" cy="37582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171" y="3185752"/>
            <a:ext cx="2207680" cy="3758244"/>
          </a:xfrm>
          <a:prstGeom prst="rect">
            <a:avLst/>
          </a:prstGeom>
        </p:spPr>
      </p:pic>
      <p:sp>
        <p:nvSpPr>
          <p:cNvPr id="10" name="矩形 16">
            <a:extLst>
              <a:ext uri="{FF2B5EF4-FFF2-40B4-BE49-F238E27FC236}">
                <a16:creationId xmlns:a16="http://schemas.microsoft.com/office/drawing/2014/main" id="{FA1AE551-EC7E-421B-A9CF-0D6CD1B8EF5D}"/>
              </a:ext>
            </a:extLst>
          </p:cNvPr>
          <p:cNvSpPr/>
          <p:nvPr userDrawn="1"/>
        </p:nvSpPr>
        <p:spPr>
          <a:xfrm flipH="1">
            <a:off x="96005" y="6259739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19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09355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3.xml"/><Relationship Id="rId5" Type="http://schemas.openxmlformats.org/officeDocument/2006/relationships/image" Target="../media/image34.png"/><Relationship Id="rId4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openxmlformats.org/officeDocument/2006/relationships/slide" Target="slide1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36.png"/><Relationship Id="rId5" Type="http://schemas.openxmlformats.org/officeDocument/2006/relationships/audio" Target="../media/audio8.wav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png"/><Relationship Id="rId7" Type="http://schemas.openxmlformats.org/officeDocument/2006/relationships/image" Target="../media/image55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media1.mp3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2.png"/><Relationship Id="rId4" Type="http://schemas.openxmlformats.org/officeDocument/2006/relationships/tags" Target="../tags/tag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slide" Target="slide5.xml"/><Relationship Id="rId26" Type="http://schemas.openxmlformats.org/officeDocument/2006/relationships/image" Target="../media/image27.png"/><Relationship Id="rId3" Type="http://schemas.openxmlformats.org/officeDocument/2006/relationships/tags" Target="../tags/tag3.xml"/><Relationship Id="rId21" Type="http://schemas.openxmlformats.org/officeDocument/2006/relationships/slide" Target="slide7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29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25.png"/><Relationship Id="rId5" Type="http://schemas.openxmlformats.org/officeDocument/2006/relationships/tags" Target="../tags/tag5.xml"/><Relationship Id="rId15" Type="http://schemas.openxmlformats.org/officeDocument/2006/relationships/audio" Target="../media/audio2.wav"/><Relationship Id="rId23" Type="http://schemas.openxmlformats.org/officeDocument/2006/relationships/slide" Target="slide9.xml"/><Relationship Id="rId28" Type="http://schemas.openxmlformats.org/officeDocument/2006/relationships/audio" Target="../media/audio4.wav"/><Relationship Id="rId10" Type="http://schemas.openxmlformats.org/officeDocument/2006/relationships/tags" Target="../tags/tag10.xml"/><Relationship Id="rId19" Type="http://schemas.openxmlformats.org/officeDocument/2006/relationships/audio" Target="../media/audio3.wav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slideLayout" Target="../slideLayouts/slideLayout3.xml"/><Relationship Id="rId22" Type="http://schemas.openxmlformats.org/officeDocument/2006/relationships/image" Target="../media/image24.png"/><Relationship Id="rId27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30.png"/><Relationship Id="rId18" Type="http://schemas.openxmlformats.org/officeDocument/2006/relationships/image" Target="../media/image32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29.PNG"/><Relationship Id="rId17" Type="http://schemas.openxmlformats.org/officeDocument/2006/relationships/image" Target="../media/image31.png"/><Relationship Id="rId2" Type="http://schemas.openxmlformats.org/officeDocument/2006/relationships/tags" Target="../tags/tag15.xml"/><Relationship Id="rId16" Type="http://schemas.openxmlformats.org/officeDocument/2006/relationships/image" Target="../media/image28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audio" Target="../media/audio5.wav"/><Relationship Id="rId5" Type="http://schemas.openxmlformats.org/officeDocument/2006/relationships/tags" Target="../tags/tag18.xml"/><Relationship Id="rId15" Type="http://schemas.openxmlformats.org/officeDocument/2006/relationships/audio" Target="../media/audio4.wav"/><Relationship Id="rId10" Type="http://schemas.openxmlformats.org/officeDocument/2006/relationships/slideLayout" Target="../slideLayouts/slideLayout3.xml"/><Relationship Id="rId19" Type="http://schemas.openxmlformats.org/officeDocument/2006/relationships/audio" Target="../media/audio6.wav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5" Type="http://schemas.openxmlformats.org/officeDocument/2006/relationships/image" Target="../media/image34.png"/><Relationship Id="rId4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slide" Target="slide4.xml"/><Relationship Id="rId18" Type="http://schemas.openxmlformats.org/officeDocument/2006/relationships/image" Target="../media/image30.pn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29.PNG"/><Relationship Id="rId17" Type="http://schemas.openxmlformats.org/officeDocument/2006/relationships/audio" Target="../media/audio6.wav"/><Relationship Id="rId2" Type="http://schemas.openxmlformats.org/officeDocument/2006/relationships/tags" Target="../tags/tag25.xml"/><Relationship Id="rId16" Type="http://schemas.openxmlformats.org/officeDocument/2006/relationships/image" Target="../media/image32.png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audio" Target="../media/audio5.wav"/><Relationship Id="rId5" Type="http://schemas.openxmlformats.org/officeDocument/2006/relationships/tags" Target="../tags/tag28.xml"/><Relationship Id="rId15" Type="http://schemas.openxmlformats.org/officeDocument/2006/relationships/image" Target="../media/image28.png"/><Relationship Id="rId10" Type="http://schemas.openxmlformats.org/officeDocument/2006/relationships/slideLayout" Target="../slideLayouts/slideLayout3.xml"/><Relationship Id="rId19" Type="http://schemas.openxmlformats.org/officeDocument/2006/relationships/image" Target="../media/image31.png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5" Type="http://schemas.openxmlformats.org/officeDocument/2006/relationships/image" Target="../media/image34.png"/><Relationship Id="rId4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slide" Target="slide4.xml"/><Relationship Id="rId18" Type="http://schemas.openxmlformats.org/officeDocument/2006/relationships/image" Target="../media/image30.png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image" Target="../media/image29.PNG"/><Relationship Id="rId17" Type="http://schemas.openxmlformats.org/officeDocument/2006/relationships/audio" Target="../media/audio6.wav"/><Relationship Id="rId2" Type="http://schemas.openxmlformats.org/officeDocument/2006/relationships/tags" Target="../tags/tag35.xml"/><Relationship Id="rId16" Type="http://schemas.openxmlformats.org/officeDocument/2006/relationships/image" Target="../media/image32.png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audio" Target="../media/audio5.wav"/><Relationship Id="rId5" Type="http://schemas.openxmlformats.org/officeDocument/2006/relationships/tags" Target="../tags/tag38.xml"/><Relationship Id="rId15" Type="http://schemas.openxmlformats.org/officeDocument/2006/relationships/image" Target="../media/image28.png"/><Relationship Id="rId10" Type="http://schemas.openxmlformats.org/officeDocument/2006/relationships/slideLayout" Target="../slideLayouts/slideLayout3.xml"/><Relationship Id="rId19" Type="http://schemas.openxmlformats.org/officeDocument/2006/relationships/image" Target="../media/image31.png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>
            <a:off x="-115907" y="-2081328"/>
            <a:ext cx="12231983" cy="2202195"/>
            <a:chOff x="-16409" y="-6727"/>
            <a:chExt cx="9125471" cy="167779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8E31355A-947A-4780-9237-F3D5A5FE60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408086" y="1794160"/>
            <a:ext cx="852242" cy="6198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4" y="5185201"/>
            <a:ext cx="621445" cy="973912"/>
          </a:xfrm>
          <a:prstGeom prst="rect">
            <a:avLst/>
          </a:prstGeom>
        </p:spPr>
      </p:pic>
      <p:pic>
        <p:nvPicPr>
          <p:cNvPr id="1028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475">
            <a:off x="9478611" y="3804580"/>
            <a:ext cx="2321406" cy="280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86" y="112037"/>
            <a:ext cx="10156816" cy="6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9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-">
            <a:hlinkClick r:id="" action="ppaction://hlinkshowjump?jump=firstslide">
              <a:snd r:embed="rId5" name="Pop Click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3" y="104173"/>
            <a:ext cx="866418" cy="833376"/>
          </a:xfrm>
          <a:prstGeom prst="rect">
            <a:avLst/>
          </a:prstGeom>
        </p:spPr>
      </p:pic>
      <p:pic>
        <p:nvPicPr>
          <p:cNvPr id="18" name="-">
            <a:hlinkClick r:id="rId7" action="ppaction://hlinksldjump"/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1" y="92604"/>
            <a:ext cx="845656" cy="85651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328931" y="1180938"/>
            <a:ext cx="8436722" cy="2862322"/>
            <a:chOff x="2151191" y="325397"/>
            <a:chExt cx="7930822" cy="5517255"/>
          </a:xfrm>
        </p:grpSpPr>
        <p:sp>
          <p:nvSpPr>
            <p:cNvPr id="13" name="TextBox 12"/>
            <p:cNvSpPr txBox="1"/>
            <p:nvPr/>
          </p:nvSpPr>
          <p:spPr>
            <a:xfrm>
              <a:off x="2393324" y="658062"/>
              <a:ext cx="7688689" cy="1957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51191" y="325397"/>
              <a:ext cx="7688689" cy="5517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Cảm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ơn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con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Đã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mua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ăn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chú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mèo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con</a:t>
              </a:r>
              <a:endParaRPr kumimoji="0" lang="vi-VN" sz="6000" b="1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28931" y="1180938"/>
            <a:ext cx="81791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ơn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6000" b="1" i="0" u="none" strike="noStrike" kern="1200" cap="none" spc="0" normalizeH="0" baseline="0" noProof="0" dirty="0" smtClean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vi-VN" sz="6000" b="1" i="0" u="none" strike="noStrike" kern="1200" cap="none" spc="0" normalizeH="0" noProof="0" dirty="0" smtClean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con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mua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mèo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con</a:t>
            </a:r>
            <a:endParaRPr kumimoji="0" lang="vi-VN" sz="6000" b="1" i="0" u="none" strike="noStrike" kern="1200" cap="none" spc="0" normalizeH="0" baseline="0" noProof="0" dirty="0">
              <a:ln w="28575">
                <a:noFill/>
              </a:ln>
              <a:solidFill>
                <a:srgbClr val="F47723"/>
              </a:solidFill>
              <a:effectLst>
                <a:glow rad="2032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77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25384AA6-C59A-47A6-A573-329F6C965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7419" y="306906"/>
            <a:ext cx="3052498" cy="6551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370090" y="2497976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Khám</a:t>
            </a:r>
            <a:endParaRPr kumimoji="0" lang="en-US" altLang="zh-CN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370090" y="3885068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phá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8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027D1CC1-6603-4CAE-AFDC-8F76EAD0B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0035" y="3712190"/>
            <a:ext cx="2911990" cy="3145810"/>
          </a:xfrm>
          <a:prstGeom prst="rect">
            <a:avLst/>
          </a:prstGeom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2506180" y="1096060"/>
            <a:ext cx="764775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4800" b="1" dirty="0" smtClean="0">
                <a:solidFill>
                  <a:srgbClr val="48B66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hướng dẫn và thực hành sử dụng từ điển:</a:t>
            </a:r>
            <a:endParaRPr kumimoji="0" lang="en-US" altLang="vi-VN" sz="4800" b="0" i="0" u="none" strike="noStrike" kern="1200" cap="none" spc="0" normalizeH="0" baseline="0" noProof="0" dirty="0">
              <a:ln>
                <a:noFill/>
              </a:ln>
              <a:solidFill>
                <a:srgbClr val="48B66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6351" y="-146018"/>
            <a:ext cx="3253600" cy="32536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76378" y="1157616"/>
            <a:ext cx="15881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 smtClean="0">
                <a:ln w="28575">
                  <a:solidFill>
                    <a:srgbClr val="FFAEA7"/>
                  </a:solidFill>
                </a:ln>
                <a:solidFill>
                  <a:srgbClr val="593F3D"/>
                </a:solidFill>
                <a:effectLst/>
                <a:uLnTx/>
                <a:uFillTx/>
                <a:latin typeface="UVF Blenda Script" panose="02040603050506020204" pitchFamily="18" charset="0"/>
                <a:ea typeface="+mn-ea"/>
                <a:cs typeface="Times New Roman" panose="02020603050405020304" pitchFamily="18" charset="0"/>
              </a:rPr>
              <a:t>1.</a:t>
            </a:r>
            <a:endParaRPr kumimoji="0" lang="en-US" altLang="vi-VN" sz="7200" b="0" i="0" u="none" strike="noStrike" kern="1200" cap="none" spc="0" normalizeH="0" baseline="0" noProof="0" dirty="0">
              <a:ln w="28575">
                <a:solidFill>
                  <a:srgbClr val="FFAEA7"/>
                </a:solidFill>
              </a:ln>
              <a:solidFill>
                <a:srgbClr val="593F3D"/>
              </a:solidFill>
              <a:effectLst/>
              <a:uLnTx/>
              <a:uFillTx/>
              <a:latin typeface="UVF Blenda Script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矩形 16">
            <a:extLst>
              <a:ext uri="{FF2B5EF4-FFF2-40B4-BE49-F238E27FC236}">
                <a16:creationId xmlns:a16="http://schemas.microsoft.com/office/drawing/2014/main" id="{1F3BDB4D-EE4C-4045-A530-831927839DD2}"/>
              </a:ext>
            </a:extLst>
          </p:cNvPr>
          <p:cNvSpPr/>
          <p:nvPr/>
        </p:nvSpPr>
        <p:spPr>
          <a:xfrm flipH="1">
            <a:off x="10710784" y="5420069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13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027">
            <a:off x="2455949" y="2423257"/>
            <a:ext cx="2649019" cy="320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ừ Điển Tiếng Việt Thông Dụng - Ham Họ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19" y="2914085"/>
            <a:ext cx="1759685" cy="26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ừ Điển Chính Tả Tiếng Việt ( Tác Phẩm Được Viện Ngôn Ngữ Học Thẩm Định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592"/>
          <a:stretch/>
        </p:blipFill>
        <p:spPr bwMode="auto">
          <a:xfrm rot="340251">
            <a:off x="7598050" y="2914085"/>
            <a:ext cx="1787249" cy="258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49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49394" y="2342858"/>
            <a:ext cx="5091196" cy="5091196"/>
            <a:chOff x="5693551" y="-328126"/>
            <a:chExt cx="5091196" cy="5091196"/>
          </a:xfrm>
        </p:grpSpPr>
        <p:pic>
          <p:nvPicPr>
            <p:cNvPr id="21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693551" y="-328126"/>
              <a:ext cx="5091196" cy="5091196"/>
            </a:xfrm>
            <a:prstGeom prst="rect">
              <a:avLst/>
            </a:prstGeom>
          </p:spPr>
        </p:pic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40F9FA12-E66D-431B-A66D-2FAAE9525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9099" y="2217472"/>
              <a:ext cx="3340100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Bef>
                  <a:spcPts val="0"/>
                </a:spcBef>
                <a:defRPr sz="4400" b="0" spc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双线体简" panose="02010600000101010101" pitchFamily="2" charset="-122"/>
                  <a:ea typeface="汉仪双线体简" panose="02010600000101010101" pitchFamily="2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 smtClean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Cách sử dụng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 smtClean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từ điển</a:t>
              </a:r>
              <a:endParaRPr kumimoji="0" lang="en-US" altLang="zh-CN" sz="2800" b="1" i="0" u="none" strike="noStrike" kern="1200" cap="none" spc="0" normalizeH="0" baseline="0" noProof="0" dirty="0">
                <a:ln w="0"/>
                <a:solidFill>
                  <a:srgbClr val="633E3B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70345" y="253474"/>
            <a:ext cx="10791354" cy="1370849"/>
            <a:chOff x="2737381" y="2992529"/>
            <a:chExt cx="7423512" cy="1370849"/>
          </a:xfrm>
        </p:grpSpPr>
        <p:grpSp>
          <p:nvGrpSpPr>
            <p:cNvPr id="35" name="Group 34"/>
            <p:cNvGrpSpPr/>
            <p:nvPr/>
          </p:nvGrpSpPr>
          <p:grpSpPr>
            <a:xfrm>
              <a:off x="2737381" y="2992529"/>
              <a:ext cx="7257519" cy="1007971"/>
              <a:chOff x="2737381" y="2992529"/>
              <a:chExt cx="7257519" cy="1007971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3251200" y="2992529"/>
                <a:ext cx="6743700" cy="1007971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737381" y="2992529"/>
                <a:ext cx="736069" cy="963080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 smtClean="0"/>
                  <a:t>1</a:t>
                </a:r>
                <a:endParaRPr lang="en-US" sz="4400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639443" y="3163049"/>
              <a:ext cx="65214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Chọn từ điển thích hợp với học sinh tiểu học.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492845" y="1455324"/>
            <a:ext cx="6629399" cy="1929489"/>
            <a:chOff x="2211207" y="2950138"/>
            <a:chExt cx="7783694" cy="1200329"/>
          </a:xfrm>
        </p:grpSpPr>
        <p:grpSp>
          <p:nvGrpSpPr>
            <p:cNvPr id="40" name="Group 39"/>
            <p:cNvGrpSpPr/>
            <p:nvPr/>
          </p:nvGrpSpPr>
          <p:grpSpPr>
            <a:xfrm>
              <a:off x="2211207" y="2954429"/>
              <a:ext cx="7783693" cy="1157938"/>
              <a:chOff x="2211207" y="2954429"/>
              <a:chExt cx="7783693" cy="1157938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3251200" y="2954429"/>
                <a:ext cx="6743700" cy="1157938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211207" y="3218192"/>
                <a:ext cx="1262245" cy="674211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 smtClean="0"/>
                  <a:t>2</a:t>
                </a:r>
                <a:endParaRPr lang="en-US" sz="4400" dirty="0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473451" y="2950138"/>
              <a:ext cx="65214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Đọc </a:t>
              </a:r>
              <a:r>
                <a:rPr lang="vi-VN" sz="36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Hướng dẫn sử dụng </a:t>
              </a: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(cách sắp xếp mục từ và các thông tin cần thiết khác)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4" name="Picture 2" descr="https://img.loigiaihay.com/picture/2023/0417/1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26" t="28779" b="31568"/>
          <a:stretch/>
        </p:blipFill>
        <p:spPr bwMode="auto">
          <a:xfrm>
            <a:off x="4718068" y="3552147"/>
            <a:ext cx="6991330" cy="2975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0772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49394" y="2342858"/>
            <a:ext cx="5091196" cy="5091196"/>
            <a:chOff x="5693551" y="-328126"/>
            <a:chExt cx="5091196" cy="5091196"/>
          </a:xfrm>
        </p:grpSpPr>
        <p:pic>
          <p:nvPicPr>
            <p:cNvPr id="21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693551" y="-328126"/>
              <a:ext cx="5091196" cy="5091196"/>
            </a:xfrm>
            <a:prstGeom prst="rect">
              <a:avLst/>
            </a:prstGeom>
          </p:spPr>
        </p:pic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40F9FA12-E66D-431B-A66D-2FAAE9525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9099" y="2217472"/>
              <a:ext cx="3340100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Bef>
                  <a:spcPts val="0"/>
                </a:spcBef>
                <a:defRPr sz="4400" b="0" spc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双线体简" panose="02010600000101010101" pitchFamily="2" charset="-122"/>
                  <a:ea typeface="汉仪双线体简" panose="02010600000101010101" pitchFamily="2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 smtClean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Cách sử dụng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 smtClean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từ điển</a:t>
              </a:r>
              <a:endParaRPr kumimoji="0" lang="en-US" altLang="zh-CN" sz="2800" b="1" i="0" u="none" strike="noStrike" kern="1200" cap="none" spc="0" normalizeH="0" baseline="0" noProof="0" dirty="0">
                <a:ln w="0"/>
                <a:solidFill>
                  <a:srgbClr val="633E3B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70345" y="253474"/>
            <a:ext cx="10791354" cy="1007971"/>
            <a:chOff x="2737381" y="2992529"/>
            <a:chExt cx="7423512" cy="1007971"/>
          </a:xfrm>
        </p:grpSpPr>
        <p:grpSp>
          <p:nvGrpSpPr>
            <p:cNvPr id="35" name="Group 34"/>
            <p:cNvGrpSpPr/>
            <p:nvPr/>
          </p:nvGrpSpPr>
          <p:grpSpPr>
            <a:xfrm>
              <a:off x="2737381" y="2992529"/>
              <a:ext cx="4007544" cy="1007971"/>
              <a:chOff x="2737381" y="2992529"/>
              <a:chExt cx="4007544" cy="1007971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3251200" y="2992529"/>
                <a:ext cx="3493725" cy="1007971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737381" y="2992529"/>
                <a:ext cx="736069" cy="963080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 smtClean="0"/>
                  <a:t>3</a:t>
                </a:r>
                <a:endParaRPr lang="en-US" sz="4400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639443" y="3163049"/>
              <a:ext cx="6521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Đọc bảng chữ viết tắt.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328825" y="4959731"/>
            <a:ext cx="6593519" cy="1083772"/>
            <a:chOff x="2253334" y="2868556"/>
            <a:chExt cx="7741567" cy="674211"/>
          </a:xfrm>
        </p:grpSpPr>
        <p:grpSp>
          <p:nvGrpSpPr>
            <p:cNvPr id="40" name="Group 39"/>
            <p:cNvGrpSpPr/>
            <p:nvPr/>
          </p:nvGrpSpPr>
          <p:grpSpPr>
            <a:xfrm>
              <a:off x="2253334" y="2868556"/>
              <a:ext cx="7741566" cy="674211"/>
              <a:chOff x="2253334" y="2868556"/>
              <a:chExt cx="7741566" cy="674211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3251200" y="2954430"/>
                <a:ext cx="6743700" cy="588337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253334" y="2868556"/>
                <a:ext cx="1262245" cy="674211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 smtClean="0"/>
                  <a:t>4</a:t>
                </a:r>
                <a:endParaRPr lang="en-US" sz="4400" dirty="0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473452" y="3027310"/>
              <a:ext cx="6521449" cy="402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Tra từ cần tìm nghĩa.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98" name="Picture 2" descr="https://img.loigiaihay.com/picture/2023/0417/1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37" t="70415" r="7238"/>
          <a:stretch/>
        </p:blipFill>
        <p:spPr bwMode="auto">
          <a:xfrm>
            <a:off x="3756316" y="1431965"/>
            <a:ext cx="7930410" cy="3231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22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027862" y="1233340"/>
            <a:ext cx="11350422" cy="6119294"/>
            <a:chOff x="-1134966" y="-1390315"/>
            <a:chExt cx="11350422" cy="611929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269966B-89BF-4E91-B71C-337E0A9F6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134966" y="-237477"/>
              <a:ext cx="4966456" cy="496645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352069" y="-1390315"/>
              <a:ext cx="7863387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Dựa</a:t>
              </a:r>
              <a:r>
                <a:rPr kumimoji="0" lang="vi-VN" altLang="vi-VN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vào các bước tìm nghĩa của từ theo ví dụ dưới đây, tìm nhanh nghĩa của các từ </a:t>
              </a:r>
              <a:r>
                <a:rPr kumimoji="0" lang="vi-VN" altLang="vi-VN" sz="4000" b="1" i="1" u="none" strike="noStrike" kern="1200" cap="none" spc="0" normalizeH="0" noProof="0" dirty="0" smtClean="0">
                  <a:ln>
                    <a:noFill/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cao ngất, cheo leo, hoang vu</a:t>
              </a:r>
              <a:r>
                <a:rPr kumimoji="0" lang="vi-VN" altLang="vi-VN" sz="4000" b="1" i="1" u="none" strike="noStrike" kern="1200" cap="none" spc="0" normalizeH="0" noProof="0" dirty="0" smtClean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altLang="vi-VN" sz="4000" b="1" u="none" strike="noStrike" kern="1200" cap="none" spc="0" normalizeH="0" noProof="0" dirty="0" smtClean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từ điển.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D94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027">
            <a:off x="2838627" y="3763628"/>
            <a:ext cx="2302182" cy="27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ừ Điển Tiếng Việt Thông Dụng - Ham Họ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415" y="4196559"/>
            <a:ext cx="1529289" cy="23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Từ Điển Chính Tả Tiếng Việt ( Tác Phẩm Được Viện Ngôn Ngữ Học Thẩm Định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592"/>
          <a:stretch/>
        </p:blipFill>
        <p:spPr bwMode="auto">
          <a:xfrm rot="340251">
            <a:off x="7840172" y="4193237"/>
            <a:ext cx="1553244" cy="224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53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818407"/>
              </p:ext>
            </p:extLst>
          </p:nvPr>
        </p:nvGraphicFramePr>
        <p:xfrm>
          <a:off x="1028700" y="575502"/>
          <a:ext cx="10281145" cy="5933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9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0371">
                <a:tc gridSpan="2">
                  <a:txBody>
                    <a:bodyPr/>
                    <a:lstStyle/>
                    <a:p>
                      <a:pPr algn="ctr"/>
                      <a:r>
                        <a:rPr lang="vi-VN" sz="4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Ví</a:t>
                      </a:r>
                      <a:r>
                        <a:rPr lang="vi-VN" sz="40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dụ tìm nghĩa của từ </a:t>
                      </a:r>
                      <a:r>
                        <a:rPr lang="vi-VN" sz="4000" i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bình minh</a:t>
                      </a:r>
                      <a:endParaRPr lang="vi-VN" sz="4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2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82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810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6825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682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3" name="图片 11">
            <a:extLst>
              <a:ext uri="{FF2B5EF4-FFF2-40B4-BE49-F238E27FC236}">
                <a16:creationId xmlns:a16="http://schemas.microsoft.com/office/drawing/2014/main" id="{FA50429C-FD6D-4949-AEA9-DB36C9A69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7701" flipH="1">
            <a:off x="-173160" y="-469440"/>
            <a:ext cx="1968910" cy="23497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55769" y="1334411"/>
            <a:ext cx="1518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alt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1: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55769" y="2838985"/>
            <a:ext cx="1518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alt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2: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55769" y="4674217"/>
            <a:ext cx="1382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alt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55769" y="5688389"/>
            <a:ext cx="1382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86993" y="1342682"/>
            <a:ext cx="5266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vi-VN" altLang="vi-VN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mục chữ B trong từ điển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01202" y="2452893"/>
            <a:ext cx="78349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vi-VN" altLang="vi-VN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từ </a:t>
            </a:r>
            <a:r>
              <a:rPr kumimoji="0" lang="vi-VN" altLang="vi-VN" sz="3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minh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tiếng </a:t>
            </a:r>
            <a:r>
              <a:rPr lang="vi-VN" sz="32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noProof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tiếng đứng sau </a:t>
            </a:r>
            <a:r>
              <a:rPr lang="vi-VN" sz="3200" b="1" i="1" noProof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bình: </a:t>
            </a:r>
            <a:r>
              <a:rPr lang="vi-VN" sz="3200" b="1" noProof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+ minh </a:t>
            </a:r>
            <a:r>
              <a:rPr lang="vi-VN" sz="3200" b="1" noProof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bình minh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801202" y="4674217"/>
            <a:ext cx="52922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nghĩa của từ </a:t>
            </a:r>
            <a:r>
              <a:rPr lang="vi-VN" sz="32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minh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801202" y="5688388"/>
            <a:ext cx="85086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ví dụ để hiểu thêm ý nghĩa và cách dùng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矩形 16">
            <a:extLst>
              <a:ext uri="{FF2B5EF4-FFF2-40B4-BE49-F238E27FC236}">
                <a16:creationId xmlns:a16="http://schemas.microsoft.com/office/drawing/2014/main" id="{6767DEAC-46E0-4B1C-B0AF-0A19531A8392}"/>
              </a:ext>
            </a:extLst>
          </p:cNvPr>
          <p:cNvSpPr/>
          <p:nvPr/>
        </p:nvSpPr>
        <p:spPr>
          <a:xfrm flipH="1">
            <a:off x="11133623" y="4817806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65071" t="36903" r="14397" b="49291"/>
          <a:stretch/>
        </p:blipFill>
        <p:spPr>
          <a:xfrm>
            <a:off x="6501087" y="1849767"/>
            <a:ext cx="4479563" cy="169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9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/>
      <p:bldP spid="36" grpId="0"/>
      <p:bldP spid="37" grpId="0"/>
      <p:bldP spid="38" grpId="0"/>
      <p:bldP spid="39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6383" y="466929"/>
            <a:ext cx="11031166" cy="59795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947623" y="810696"/>
            <a:ext cx="10394828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Những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nào dưới đây nêu đúng </a:t>
            </a:r>
            <a:endParaRPr kumimoji="0" lang="en-US" sz="4400" b="1" i="0" u="none" strike="noStrike" kern="1200" cap="none" spc="0" normalizeH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 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 của từ điển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47623" y="1816819"/>
            <a:ext cx="1165893" cy="1133107"/>
            <a:chOff x="2339307" y="2422892"/>
            <a:chExt cx="1165893" cy="1133107"/>
          </a:xfrm>
        </p:grpSpPr>
        <p:pic>
          <p:nvPicPr>
            <p:cNvPr id="11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12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682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A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39826" y="2982543"/>
            <a:ext cx="1165893" cy="1133107"/>
            <a:chOff x="2339307" y="2422892"/>
            <a:chExt cx="1165893" cy="1133107"/>
          </a:xfrm>
        </p:grpSpPr>
        <p:pic>
          <p:nvPicPr>
            <p:cNvPr id="14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15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555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03730" y="4136977"/>
            <a:ext cx="1165893" cy="1133107"/>
            <a:chOff x="2339307" y="2422892"/>
            <a:chExt cx="1165893" cy="1133107"/>
          </a:xfrm>
        </p:grpSpPr>
        <p:pic>
          <p:nvPicPr>
            <p:cNvPr id="17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18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555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1915874" y="2198866"/>
            <a:ext cx="8782605" cy="7120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Cung cấp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thông tin về từ loại (danh từ, động từ, tính từ,...)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545075" y="3272823"/>
            <a:ext cx="8579495" cy="654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Cung cấp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cách sử dụng thông qua ví dụ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60703" y="4427579"/>
            <a:ext cx="6255541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nhớ các từ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7">
            <a:extLst>
              <a:ext uri="{FF2B5EF4-FFF2-40B4-BE49-F238E27FC236}">
                <a16:creationId xmlns:a16="http://schemas.microsoft.com/office/drawing/2014/main" id="{7C6D2BA5-2C8C-4AEA-9B72-49EDB313CD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004" y="3794759"/>
            <a:ext cx="3235549" cy="3235549"/>
          </a:xfrm>
          <a:prstGeom prst="rect">
            <a:avLst/>
          </a:prstGeom>
        </p:spPr>
      </p:pic>
      <p:sp>
        <p:nvSpPr>
          <p:cNvPr id="23" name="矩形 16">
            <a:extLst>
              <a:ext uri="{FF2B5EF4-FFF2-40B4-BE49-F238E27FC236}">
                <a16:creationId xmlns:a16="http://schemas.microsoft.com/office/drawing/2014/main" id="{A68EEBC1-BB9B-45AD-B611-B4EE48E2F49F}"/>
              </a:ext>
            </a:extLst>
          </p:cNvPr>
          <p:cNvSpPr/>
          <p:nvPr/>
        </p:nvSpPr>
        <p:spPr>
          <a:xfrm flipH="1">
            <a:off x="10906806" y="4364001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Cambria" panose="02040503050406030204" pitchFamily="18" charset="0"/>
              <a:ea typeface="字体视界-狮子座体" panose="02000500000000000000" pitchFamily="2" charset="-122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684552" y="5314805"/>
            <a:ext cx="1165893" cy="1133107"/>
            <a:chOff x="2339307" y="2422892"/>
            <a:chExt cx="1165893" cy="1133107"/>
          </a:xfrm>
        </p:grpSpPr>
        <p:pic>
          <p:nvPicPr>
            <p:cNvPr id="25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26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555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D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2177942" y="5650128"/>
            <a:ext cx="6255541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hiểu nghĩa của từ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14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1"/>
      <p:bldP spid="20" grpId="0"/>
      <p:bldP spid="21" grpId="0"/>
      <p:bldP spid="21" grpId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25384AA6-C59A-47A6-A573-329F6C965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7419" y="306906"/>
            <a:ext cx="3052498" cy="6551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370089" y="2209479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VẬN</a:t>
            </a:r>
            <a:endParaRPr kumimoji="0" lang="en-US" altLang="zh-CN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370090" y="4071527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DỤNG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48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22926"/>
            <a:ext cx="12192000" cy="4303486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18" y="0"/>
            <a:ext cx="5034835" cy="710366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84" y="-535832"/>
            <a:ext cx="7839401" cy="6588232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25384AA6-C59A-47A6-A573-329F6C965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76" y="2489544"/>
            <a:ext cx="3967954" cy="3949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990792" y="1868205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96ECF6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Khởi</a:t>
            </a:r>
            <a:endParaRPr kumimoji="0" lang="en-US" altLang="zh-CN" sz="11500" b="1" i="0" u="none" strike="noStrike" kern="1200" cap="none" spc="300" normalizeH="0" baseline="0" noProof="0" dirty="0">
              <a:ln>
                <a:noFill/>
              </a:ln>
              <a:solidFill>
                <a:srgbClr val="96ECF6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990792" y="3364627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96ECF6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động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96ECF6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6">
            <a:extLst>
              <a:ext uri="{FF2B5EF4-FFF2-40B4-BE49-F238E27FC236}">
                <a16:creationId xmlns:a16="http://schemas.microsoft.com/office/drawing/2014/main" id="{BC535A54-8EE0-4E67-BF19-4C78E7145DB0}"/>
              </a:ext>
            </a:extLst>
          </p:cNvPr>
          <p:cNvSpPr/>
          <p:nvPr/>
        </p:nvSpPr>
        <p:spPr>
          <a:xfrm flipH="1">
            <a:off x="11046440" y="1326671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sp>
        <p:nvSpPr>
          <p:cNvPr id="13" name="矩形 16">
            <a:extLst>
              <a:ext uri="{FF2B5EF4-FFF2-40B4-BE49-F238E27FC236}">
                <a16:creationId xmlns:a16="http://schemas.microsoft.com/office/drawing/2014/main" id="{B63BB45A-EC04-4809-BFC5-2A6240B4F33D}"/>
              </a:ext>
            </a:extLst>
          </p:cNvPr>
          <p:cNvSpPr/>
          <p:nvPr/>
        </p:nvSpPr>
        <p:spPr>
          <a:xfrm flipH="1">
            <a:off x="4963117" y="1261993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2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5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7">
            <a:extLst>
              <a:ext uri="{FF2B5EF4-FFF2-40B4-BE49-F238E27FC236}">
                <a16:creationId xmlns:a16="http://schemas.microsoft.com/office/drawing/2014/main" id="{7C6D2BA5-2C8C-4AEA-9B72-49EDB313C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07" y="3736749"/>
            <a:ext cx="3748320" cy="3748320"/>
          </a:xfrm>
          <a:prstGeom prst="rect">
            <a:avLst/>
          </a:prstGeom>
        </p:spPr>
      </p:pic>
      <p:pic>
        <p:nvPicPr>
          <p:cNvPr id="2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92532" y="1248704"/>
            <a:ext cx="6389981" cy="6389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66" y="1074472"/>
            <a:ext cx="6639119" cy="2530059"/>
          </a:xfrm>
          <a:prstGeom prst="rect">
            <a:avLst/>
          </a:prstGeom>
        </p:spPr>
      </p:pic>
      <p:pic>
        <p:nvPicPr>
          <p:cNvPr id="25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027">
            <a:off x="64593" y="1630395"/>
            <a:ext cx="1260983" cy="152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Từ Điển Tiếng Việt Thông Dụng - Ham Họ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63" y="2545435"/>
            <a:ext cx="837644" cy="128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Từ Điển Chính Tả Tiếng Việt ( Tác Phẩm Được Viện Ngôn Ngữ Học Thẩm Định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592"/>
          <a:stretch/>
        </p:blipFill>
        <p:spPr bwMode="auto">
          <a:xfrm rot="340251">
            <a:off x="2317604" y="1638329"/>
            <a:ext cx="850765" cy="122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3416729" y="4116622"/>
            <a:ext cx="7096637" cy="654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 smtClean="0">
                <a:solidFill>
                  <a:srgbClr val="6969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GV đọc 1 từ, HS nhanh chóng tìm nghĩa của từ đó trong từ điển.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85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52B41A72-BC3E-4A11-88AA-7471D38CFA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4" b="6179"/>
          <a:stretch/>
        </p:blipFill>
        <p:spPr>
          <a:xfrm>
            <a:off x="3757935" y="4191993"/>
            <a:ext cx="4563799" cy="2139538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63550EC9-5DCA-4704-BAA9-761CEA914443}"/>
              </a:ext>
            </a:extLst>
          </p:cNvPr>
          <p:cNvGrpSpPr/>
          <p:nvPr/>
        </p:nvGrpSpPr>
        <p:grpSpPr>
          <a:xfrm>
            <a:off x="0" y="4855566"/>
            <a:ext cx="12188212" cy="2163708"/>
            <a:chOff x="-69575" y="4694291"/>
            <a:chExt cx="12188212" cy="216370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C58AE85C-4D2E-4179-9CDA-035617D7D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8F8E7C32-39A2-4D48-9118-97506FB35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CDD32BD-9243-4D1C-99AF-DB5435277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3E7D7E42-C1CD-4043-BF02-10F788F75CB6}"/>
              </a:ext>
            </a:extLst>
          </p:cNvPr>
          <p:cNvGrpSpPr/>
          <p:nvPr/>
        </p:nvGrpSpPr>
        <p:grpSpPr>
          <a:xfrm>
            <a:off x="-43771" y="-521324"/>
            <a:ext cx="12231983" cy="2202195"/>
            <a:chOff x="-16409" y="-6727"/>
            <a:chExt cx="9125471" cy="1677790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BAA4933-7AD2-4B4E-9457-2AED67A36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6F8A42DD-7625-4359-9A9A-0C016D6DEC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9F0D6EF1-A749-4E6A-855B-08CD0FCA34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92904" y="2657546"/>
            <a:ext cx="3997224" cy="3997224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147173B2-93D8-46D1-92E3-603BF7677F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9357774" y="1709193"/>
            <a:ext cx="1600685" cy="1164261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A47840AB-77D5-488C-BD50-5D53664266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0005625" y="1350051"/>
            <a:ext cx="852242" cy="61988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615B079B-72D4-40CE-9EAE-26818A8746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2342" y="3207062"/>
            <a:ext cx="3535793" cy="353579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67457C18-0EC6-45A2-8B19-98A0D77286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414512" y="2119743"/>
            <a:ext cx="852242" cy="619880"/>
          </a:xfrm>
          <a:prstGeom prst="rect">
            <a:avLst/>
          </a:prstGeom>
        </p:spPr>
      </p:pic>
      <p:sp>
        <p:nvSpPr>
          <p:cNvPr id="21" name="矩形 16"/>
          <p:cNvSpPr/>
          <p:nvPr/>
        </p:nvSpPr>
        <p:spPr>
          <a:xfrm rot="20399440" flipH="1">
            <a:off x="808008" y="757047"/>
            <a:ext cx="26614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633E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LinotypeZapfino KT" panose="02040603050506020204" pitchFamily="18" charset="0"/>
                <a:ea typeface="字体视界-狮子座体" panose="02000500000000000000" pitchFamily="2" charset="-122"/>
                <a:cs typeface="+mn-cs"/>
              </a:rPr>
              <a:t>Goodbye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633E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LinotypeZapfino KT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grpSp>
        <p:nvGrpSpPr>
          <p:cNvPr id="22" name="组合 23">
            <a:extLst>
              <a:ext uri="{FF2B5EF4-FFF2-40B4-BE49-F238E27FC236}">
                <a16:creationId xmlns:a16="http://schemas.microsoft.com/office/drawing/2014/main" id="{461AAE58-56E5-46B6-A0BC-7E6596C8C20D}"/>
              </a:ext>
            </a:extLst>
          </p:cNvPr>
          <p:cNvGrpSpPr/>
          <p:nvPr/>
        </p:nvGrpSpPr>
        <p:grpSpPr>
          <a:xfrm>
            <a:off x="2138725" y="1587436"/>
            <a:ext cx="8027822" cy="3101326"/>
            <a:chOff x="2412137" y="1452348"/>
            <a:chExt cx="8027822" cy="3101326"/>
          </a:xfrm>
        </p:grpSpPr>
        <p:sp>
          <p:nvSpPr>
            <p:cNvPr id="23" name="矩形 25">
              <a:extLst>
                <a:ext uri="{FF2B5EF4-FFF2-40B4-BE49-F238E27FC236}">
                  <a16:creationId xmlns:a16="http://schemas.microsoft.com/office/drawing/2014/main" id="{55F0CED4-F146-4265-B110-FDF9BB6D9E3B}"/>
                </a:ext>
              </a:extLst>
            </p:cNvPr>
            <p:cNvSpPr/>
            <p:nvPr/>
          </p:nvSpPr>
          <p:spPr>
            <a:xfrm>
              <a:off x="2412137" y="1452348"/>
              <a:ext cx="8027822" cy="30469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Chúc</a:t>
              </a:r>
              <a:r>
                <a:rPr kumimoji="0" lang="en-US" altLang="zh-CN" sz="9600" b="1" i="0" u="none" strike="noStrike" kern="1200" cap="none" spc="0" normalizeH="0" baseline="0" noProof="0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các</a:t>
              </a:r>
              <a:r>
                <a:rPr kumimoji="0" lang="en-US" altLang="zh-CN" sz="9600" b="1" i="0" u="none" strike="noStrike" kern="1200" cap="none" spc="0" normalizeH="0" baseline="0" noProof="0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con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học</a:t>
              </a:r>
              <a:r>
                <a:rPr kumimoji="0" lang="en-US" altLang="zh-CN" sz="9600" b="1" i="0" u="none" strike="noStrike" kern="1200" cap="none" spc="0" normalizeH="0" baseline="0" noProof="0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tốt</a:t>
              </a:r>
              <a:r>
                <a:rPr kumimoji="0" lang="en-US" altLang="zh-CN" sz="9600" b="1" i="0" u="none" strike="noStrike" kern="1200" cap="none" spc="0" normalizeH="0" baseline="0" noProof="0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!</a:t>
              </a:r>
              <a:endParaRPr kumimoji="0" lang="zh-CN" altLang="en-US" sz="9600" b="1" i="0" u="none" strike="noStrike" kern="1200" cap="none" spc="0" normalizeH="0" baseline="0" noProof="0" dirty="0">
                <a:ln w="76200">
                  <a:solidFill>
                    <a:srgbClr val="24D9EC"/>
                  </a:solidFill>
                </a:ln>
                <a:solidFill>
                  <a:srgbClr val="24D9EC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遇见字体" panose="02010601030101010101" pitchFamily="2" charset="-122"/>
                <a:cs typeface="+mn-cs"/>
              </a:endParaRPr>
            </a:p>
          </p:txBody>
        </p:sp>
        <p:sp>
          <p:nvSpPr>
            <p:cNvPr id="24" name="矩形 27">
              <a:extLst>
                <a:ext uri="{FF2B5EF4-FFF2-40B4-BE49-F238E27FC236}">
                  <a16:creationId xmlns:a16="http://schemas.microsoft.com/office/drawing/2014/main" id="{37646F65-5EE7-46D2-BAC6-00B7A06BF23F}"/>
                </a:ext>
              </a:extLst>
            </p:cNvPr>
            <p:cNvSpPr/>
            <p:nvPr/>
          </p:nvSpPr>
          <p:spPr>
            <a:xfrm>
              <a:off x="2497213" y="1506686"/>
              <a:ext cx="7824296" cy="30469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Chúc</a:t>
              </a:r>
              <a:r>
                <a:rPr kumimoji="0" lang="en-US" altLang="zh-CN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các</a:t>
              </a:r>
              <a:r>
                <a:rPr kumimoji="0" lang="en-US" altLang="zh-CN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con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học</a:t>
              </a:r>
              <a:r>
                <a:rPr kumimoji="0" lang="en-US" altLang="zh-CN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tốt</a:t>
              </a:r>
              <a:r>
                <a:rPr kumimoji="0" lang="en-US" altLang="zh-CN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!</a:t>
              </a:r>
              <a:endParaRPr kumimoji="0" lang="zh-CN" altLang="en-US" sz="9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遇见字体" panose="02010601030101010101" pitchFamily="2" charset="-122"/>
                <a:cs typeface="+mn-cs"/>
              </a:endParaRPr>
            </a:p>
          </p:txBody>
        </p:sp>
      </p:grpSp>
      <p:sp>
        <p:nvSpPr>
          <p:cNvPr id="19" name="矩形 16">
            <a:extLst>
              <a:ext uri="{FF2B5EF4-FFF2-40B4-BE49-F238E27FC236}">
                <a16:creationId xmlns:a16="http://schemas.microsoft.com/office/drawing/2014/main" id="{BFEA4F93-D11E-4BD7-B5C1-3BDA35C79E3B}"/>
              </a:ext>
            </a:extLst>
          </p:cNvPr>
          <p:cNvSpPr/>
          <p:nvPr/>
        </p:nvSpPr>
        <p:spPr>
          <a:xfrm flipH="1">
            <a:off x="1849926" y="4494321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sp>
        <p:nvSpPr>
          <p:cNvPr id="20" name="矩形 16">
            <a:extLst>
              <a:ext uri="{FF2B5EF4-FFF2-40B4-BE49-F238E27FC236}">
                <a16:creationId xmlns:a16="http://schemas.microsoft.com/office/drawing/2014/main" id="{F5E0A394-3B22-4C4A-8204-EDA3E65D1B31}"/>
              </a:ext>
            </a:extLst>
          </p:cNvPr>
          <p:cNvSpPr/>
          <p:nvPr/>
        </p:nvSpPr>
        <p:spPr>
          <a:xfrm flipH="1">
            <a:off x="10431746" y="4605626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33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3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9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" action="ppaction://hlinkshowjump?jump=nextslide">
              <a:snd r:embed="rId8" name="CLICK_wav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94" y="4976033"/>
            <a:ext cx="2939970" cy="1371454"/>
          </a:xfrm>
          <a:prstGeom prst="rect">
            <a:avLst/>
          </a:prstGeom>
        </p:spPr>
      </p:pic>
      <p:pic>
        <p:nvPicPr>
          <p:cNvPr id="3" name="-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73490" y="6347487"/>
            <a:ext cx="487363" cy="48736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11510" y="851246"/>
            <a:ext cx="7688688" cy="3631763"/>
            <a:chOff x="2393324" y="658062"/>
            <a:chExt cx="7688688" cy="3631763"/>
          </a:xfrm>
        </p:grpSpPr>
        <p:sp>
          <p:nvSpPr>
            <p:cNvPr id="4" name="TextBox 3"/>
            <p:cNvSpPr txBox="1"/>
            <p:nvPr/>
          </p:nvSpPr>
          <p:spPr>
            <a:xfrm>
              <a:off x="2393324" y="658062"/>
              <a:ext cx="7688688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CHĂM SÓC MÈO CON</a:t>
              </a:r>
              <a:endParaRPr kumimoji="0" lang="vi-VN" sz="1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93324" y="658062"/>
              <a:ext cx="7688688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CHĂM SÓC </a:t>
              </a:r>
              <a:r>
                <a:rPr kumimoji="0" lang="en-US" sz="116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F47723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MÈO CON</a:t>
              </a:r>
              <a:endParaRPr kumimoji="0" lang="vi-VN" sz="116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14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8537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-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90" y="6347487"/>
            <a:ext cx="487363" cy="48736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22113" y="851247"/>
            <a:ext cx="8230660" cy="1325284"/>
            <a:chOff x="2344896" y="658062"/>
            <a:chExt cx="7737117" cy="2554545"/>
          </a:xfrm>
        </p:grpSpPr>
        <p:sp>
          <p:nvSpPr>
            <p:cNvPr id="4" name="TextBox 3"/>
            <p:cNvSpPr txBox="1"/>
            <p:nvPr/>
          </p:nvSpPr>
          <p:spPr>
            <a:xfrm>
              <a:off x="2393324" y="658062"/>
              <a:ext cx="768868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44896" y="658062"/>
              <a:ext cx="768868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srgbClr val="F47723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F47723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srgbClr val="F47723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endParaRPr kumimoji="0" lang="vi-VN" sz="8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-">
            <a:hlinkClick r:id="rId18" action="ppaction://hlinksldjump">
              <a:snd r:embed="rId19" name="Pop.wav"/>
            </a:hlinkClick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37" y="2414541"/>
            <a:ext cx="1330772" cy="1427361"/>
          </a:xfrm>
          <a:prstGeom prst="rect">
            <a:avLst/>
          </a:prstGeom>
        </p:spPr>
      </p:pic>
      <p:pic>
        <p:nvPicPr>
          <p:cNvPr id="10" name="-">
            <a:hlinkClick r:id="rId21" action="ppaction://hlinksldjump">
              <a:snd r:embed="rId19" name="Pop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98" y="2412808"/>
            <a:ext cx="1330772" cy="1427361"/>
          </a:xfrm>
          <a:prstGeom prst="rect">
            <a:avLst/>
          </a:prstGeom>
        </p:spPr>
      </p:pic>
      <p:pic>
        <p:nvPicPr>
          <p:cNvPr id="11" name="-">
            <a:hlinkClick r:id="rId23" action="ppaction://hlinksldjump">
              <a:snd r:embed="rId19" name="Pop.wav"/>
            </a:hlinkClick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47" y="2420142"/>
            <a:ext cx="1330772" cy="1427361"/>
          </a:xfrm>
          <a:prstGeom prst="rect">
            <a:avLst/>
          </a:prstGeom>
        </p:spPr>
      </p:pic>
      <p:pic>
        <p:nvPicPr>
          <p:cNvPr id="13" name="-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761" y="2470750"/>
            <a:ext cx="1111198" cy="1173051"/>
          </a:xfrm>
          <a:prstGeom prst="rect">
            <a:avLst/>
          </a:prstGeom>
        </p:spPr>
      </p:pic>
      <p:pic>
        <p:nvPicPr>
          <p:cNvPr id="14" name="-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26" y="2453776"/>
            <a:ext cx="1111198" cy="1173051"/>
          </a:xfrm>
          <a:prstGeom prst="rect">
            <a:avLst/>
          </a:prstGeom>
        </p:spPr>
      </p:pic>
      <p:pic>
        <p:nvPicPr>
          <p:cNvPr id="15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90" y="2470750"/>
            <a:ext cx="1111198" cy="1173051"/>
          </a:xfrm>
          <a:prstGeom prst="rect">
            <a:avLst/>
          </a:prstGeom>
        </p:spPr>
      </p:pic>
      <p:pic>
        <p:nvPicPr>
          <p:cNvPr id="17" name="-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05" y="2233428"/>
            <a:ext cx="455876" cy="473871"/>
          </a:xfrm>
          <a:prstGeom prst="rect">
            <a:avLst/>
          </a:prstGeom>
        </p:spPr>
      </p:pic>
      <p:pic>
        <p:nvPicPr>
          <p:cNvPr id="18" name="-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46" y="2224258"/>
            <a:ext cx="455876" cy="473871"/>
          </a:xfrm>
          <a:prstGeom prst="rect">
            <a:avLst/>
          </a:prstGeom>
        </p:spPr>
      </p:pic>
      <p:pic>
        <p:nvPicPr>
          <p:cNvPr id="19" name="-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07" y="2176531"/>
            <a:ext cx="455876" cy="47387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20496" y="3785963"/>
            <a:ext cx="1164854" cy="1325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8000" b="1" i="0" u="none" strike="noStrike" kern="1200" cap="none" spc="0" normalizeH="0" baseline="0" noProof="0" dirty="0">
              <a:ln w="28575">
                <a:noFill/>
              </a:ln>
              <a:solidFill>
                <a:srgbClr val="F47723"/>
              </a:solidFill>
              <a:effectLst>
                <a:glow rad="2032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03204" y="3767598"/>
            <a:ext cx="1164854" cy="1325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vi-VN" sz="8000" b="1" i="0" u="none" strike="noStrike" kern="1200" cap="none" spc="0" normalizeH="0" baseline="0" noProof="0" dirty="0">
              <a:ln w="28575">
                <a:noFill/>
              </a:ln>
              <a:solidFill>
                <a:srgbClr val="F47723"/>
              </a:solidFill>
              <a:effectLst>
                <a:glow rad="2032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54347" y="3785963"/>
            <a:ext cx="1164854" cy="1325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vi-VN" sz="8000" b="1" i="0" u="none" strike="noStrike" kern="1200" cap="none" spc="0" normalizeH="0" baseline="0" noProof="0" dirty="0">
              <a:ln w="28575">
                <a:noFill/>
              </a:ln>
              <a:solidFill>
                <a:srgbClr val="F47723"/>
              </a:solidFill>
              <a:effectLst>
                <a:glow rad="2032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-">
            <a:hlinkClick r:id="rId27" action="ppaction://hlinksldjump">
              <a:snd r:embed="rId28" name="Star.wav"/>
            </a:hlinkClick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042" y="5915026"/>
            <a:ext cx="981080" cy="9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7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8537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-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pic>
        <p:nvPicPr>
          <p:cNvPr id="6" name="-">
            <a:hlinkClick r:id="rId14" action="ppaction://hlinksldjump">
              <a:snd r:embed="rId15" name="Star.wav"/>
            </a:hlinkClick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sp>
        <p:nvSpPr>
          <p:cNvPr id="8" name="-"/>
          <p:cNvSpPr txBox="1"/>
          <p:nvPr>
            <p:custDataLst>
              <p:tags r:id="rId3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01</a:t>
            </a:r>
          </a:p>
        </p:txBody>
      </p:sp>
      <p:sp>
        <p:nvSpPr>
          <p:cNvPr id="13" name="-"/>
          <p:cNvSpPr txBox="1"/>
          <p:nvPr>
            <p:custDataLst>
              <p:tags r:id="rId4"/>
            </p:custDataLst>
          </p:nvPr>
        </p:nvSpPr>
        <p:spPr>
          <a:xfrm>
            <a:off x="4201189" y="1399431"/>
            <a:ext cx="46337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vi-VN" sz="6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nào dưới đây là động từ?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3" y="4655752"/>
            <a:ext cx="3384684" cy="802325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41" y="5476201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7"/>
            </p:custDataLst>
          </p:nvPr>
        </p:nvSpPr>
        <p:spPr>
          <a:xfrm>
            <a:off x="1182183" y="5852076"/>
            <a:ext cx="3019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mến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8"/>
            </p:custDataLst>
          </p:nvPr>
        </p:nvGrpSpPr>
        <p:grpSpPr>
          <a:xfrm>
            <a:off x="4601018" y="5492950"/>
            <a:ext cx="3071364" cy="1238764"/>
            <a:chOff x="4682041" y="5476201"/>
            <a:chExt cx="3071364" cy="1238764"/>
          </a:xfrm>
        </p:grpSpPr>
        <p:pic>
          <p:nvPicPr>
            <p:cNvPr id="11" name="-">
              <a:hlinkClick r:id="" action="ppaction://hlinkshowjump?jump=nextslide">
                <a:snd r:embed="rId19" name="Level Fail.wav"/>
              </a:hlinkClick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9" name="Level Fail.wav"/>
              </a:hlinkClick>
            </p:cNvPr>
            <p:cNvSpPr txBox="1"/>
            <p:nvPr/>
          </p:nvSpPr>
          <p:spPr>
            <a:xfrm>
              <a:off x="4734399" y="5835327"/>
              <a:ext cx="30190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Học sinh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9"/>
            </p:custDataLst>
          </p:nvPr>
        </p:nvGrpSpPr>
        <p:grpSpPr>
          <a:xfrm>
            <a:off x="8019853" y="5440260"/>
            <a:ext cx="3019006" cy="1238764"/>
            <a:chOff x="4682041" y="5476201"/>
            <a:chExt cx="3019006" cy="1238764"/>
          </a:xfrm>
        </p:grpSpPr>
        <p:pic>
          <p:nvPicPr>
            <p:cNvPr id="23" name="-">
              <a:hlinkClick r:id="" action="ppaction://hlinkshowjump?jump=nextslide">
                <a:snd r:embed="rId19" name="Level Fail.wav"/>
              </a:hlinkClick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9" name="Level Fail.wav"/>
              </a:hlinkClick>
            </p:cNvPr>
            <p:cNvSpPr txBox="1"/>
            <p:nvPr/>
          </p:nvSpPr>
          <p:spPr>
            <a:xfrm>
              <a:off x="4682041" y="5894341"/>
              <a:ext cx="30190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Trường</a:t>
              </a:r>
              <a:r>
                <a:rPr kumimoji="0" lang="vi-VN" sz="3600" b="1" i="0" u="none" strike="noStrike" kern="1200" cap="none" spc="0" normalizeH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học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18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6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rId13" action="ppaction://hlinksldjump">
              <a:snd r:embed="rId14" name="Star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95" y="5509710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3"/>
            </p:custDataLst>
          </p:nvPr>
        </p:nvSpPr>
        <p:spPr>
          <a:xfrm>
            <a:off x="4596995" y="5769494"/>
            <a:ext cx="3019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4"/>
            </p:custDataLst>
          </p:nvPr>
        </p:nvGrpSpPr>
        <p:grpSpPr>
          <a:xfrm>
            <a:off x="1230842" y="5474985"/>
            <a:ext cx="3019006" cy="1238764"/>
            <a:chOff x="4682041" y="5476201"/>
            <a:chExt cx="3019006" cy="1238764"/>
          </a:xfrm>
        </p:grpSpPr>
        <p:pic>
          <p:nvPicPr>
            <p:cNvPr id="11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82041" y="5801487"/>
              <a:ext cx="30190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kumimoji="0" lang="vi-VN" sz="4400" b="1" i="0" u="none" strike="noStrike" kern="1200" cap="none" spc="0" normalizeH="0" baseline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5"/>
            </p:custDataLst>
          </p:nvPr>
        </p:nvGrpSpPr>
        <p:grpSpPr>
          <a:xfrm>
            <a:off x="8015506" y="5509710"/>
            <a:ext cx="3019006" cy="1238764"/>
            <a:chOff x="4677694" y="5476201"/>
            <a:chExt cx="3019006" cy="1238764"/>
          </a:xfrm>
        </p:grpSpPr>
        <p:pic>
          <p:nvPicPr>
            <p:cNvPr id="23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77694" y="5735985"/>
              <a:ext cx="30190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Thầy cô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sp>
        <p:nvSpPr>
          <p:cNvPr id="30" name="-"/>
          <p:cNvSpPr txBox="1"/>
          <p:nvPr>
            <p:custDataLst>
              <p:tags r:id="rId7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02</a:t>
            </a:r>
          </a:p>
        </p:txBody>
      </p:sp>
      <p:sp>
        <p:nvSpPr>
          <p:cNvPr id="32" name="-"/>
          <p:cNvSpPr txBox="1"/>
          <p:nvPr>
            <p:custDataLst>
              <p:tags r:id="rId8"/>
            </p:custDataLst>
          </p:nvPr>
        </p:nvSpPr>
        <p:spPr>
          <a:xfrm>
            <a:off x="4453364" y="1532377"/>
            <a:ext cx="42281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từ trong câu sau là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 Em yêu</a:t>
            </a:r>
            <a:r>
              <a:rPr kumimoji="0" lang="vi-VN" sz="44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quý thầy cô.”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64" y="4804226"/>
            <a:ext cx="3384684" cy="8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7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4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rId13" action="ppaction://hlinksldjump">
              <a:snd r:embed="rId14" name="Star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38" y="5474985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3"/>
            </p:custDataLst>
          </p:nvPr>
        </p:nvSpPr>
        <p:spPr>
          <a:xfrm>
            <a:off x="8122938" y="5709646"/>
            <a:ext cx="3019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4"/>
            </p:custDataLst>
          </p:nvPr>
        </p:nvGrpSpPr>
        <p:grpSpPr>
          <a:xfrm>
            <a:off x="1412299" y="5474985"/>
            <a:ext cx="3019006" cy="1238764"/>
            <a:chOff x="4665787" y="5476201"/>
            <a:chExt cx="3019006" cy="1238764"/>
          </a:xfrm>
        </p:grpSpPr>
        <p:pic>
          <p:nvPicPr>
            <p:cNvPr id="11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65787" y="5710862"/>
              <a:ext cx="30190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Như</a:t>
              </a:r>
              <a:r>
                <a:rPr kumimoji="0" lang="vi-VN" sz="4000" b="1" i="0" u="none" strike="noStrike" kern="1200" cap="none" spc="0" normalizeH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5"/>
            </p:custDataLst>
          </p:nvPr>
        </p:nvGrpSpPr>
        <p:grpSpPr>
          <a:xfrm>
            <a:off x="4705710" y="5474985"/>
            <a:ext cx="3064472" cy="1238764"/>
            <a:chOff x="4682041" y="5476201"/>
            <a:chExt cx="3064472" cy="1238764"/>
          </a:xfrm>
        </p:grpSpPr>
        <p:pic>
          <p:nvPicPr>
            <p:cNvPr id="23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727507" y="5740452"/>
              <a:ext cx="30190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gì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sp>
        <p:nvSpPr>
          <p:cNvPr id="27" name="-"/>
          <p:cNvSpPr txBox="1"/>
          <p:nvPr>
            <p:custDataLst>
              <p:tags r:id="rId7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03</a:t>
            </a:r>
          </a:p>
        </p:txBody>
      </p:sp>
      <p:sp>
        <p:nvSpPr>
          <p:cNvPr id="28" name="-"/>
          <p:cNvSpPr txBox="1"/>
          <p:nvPr>
            <p:custDataLst>
              <p:tags r:id="rId8"/>
            </p:custDataLst>
          </p:nvPr>
        </p:nvSpPr>
        <p:spPr>
          <a:xfrm>
            <a:off x="4040165" y="1245033"/>
            <a:ext cx="48215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động từ phù hợp vào câu sau: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“Một</a:t>
            </a:r>
            <a:r>
              <a:rPr kumimoji="0" lang="vi-VN" sz="40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tuần nay, bạn Lan bị ốm.Cả lớp ai cũng ... </a:t>
            </a:r>
            <a:r>
              <a:rPr lang="vi-VN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vi-VN" sz="40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ạn.”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307" y="4700052"/>
            <a:ext cx="3384684" cy="8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3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www.99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501</Words>
  <Application>Microsoft Office PowerPoint</Application>
  <PresentationFormat>Widescreen</PresentationFormat>
  <Paragraphs>104</Paragraphs>
  <Slides>22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8" baseType="lpstr">
      <vt:lpstr>Century Gothic</vt:lpstr>
      <vt:lpstr>Arial</vt:lpstr>
      <vt:lpstr>SVN-Dancing Script</vt:lpstr>
      <vt:lpstr>#9Slide07 HoneyCream</vt:lpstr>
      <vt:lpstr>UVF Blenda Script</vt:lpstr>
      <vt:lpstr>#9Slide05 Bodega Script</vt:lpstr>
      <vt:lpstr>字体视界-狮子座体</vt:lpstr>
      <vt:lpstr>Calibri</vt:lpstr>
      <vt:lpstr>SVN-Newton</vt:lpstr>
      <vt:lpstr>M PLUS Rounded 1c</vt:lpstr>
      <vt:lpstr>UTM LinotypeZapfino KT</vt:lpstr>
      <vt:lpstr>UTM Kabel KT</vt:lpstr>
      <vt:lpstr>UTM Times</vt:lpstr>
      <vt:lpstr>字体视界-遇见字体</vt:lpstr>
      <vt:lpstr>Wingdings</vt:lpstr>
      <vt:lpstr>等线</vt:lpstr>
      <vt:lpstr>UTM Avo</vt:lpstr>
      <vt:lpstr>Cambria</vt:lpstr>
      <vt:lpstr>Fredoka One</vt:lpstr>
      <vt:lpstr>Calibri Light</vt:lpstr>
      <vt:lpstr>UTM Edwardian</vt:lpstr>
      <vt:lpstr>UTM Helve</vt:lpstr>
      <vt:lpstr>Times New Roman</vt:lpstr>
      <vt:lpstr>www.99ppt.com</vt:lpstr>
      <vt:lpstr>1_Office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Nguyễn Thị Hồng Linh</cp:lastModifiedBy>
  <cp:revision>12</cp:revision>
  <dcterms:created xsi:type="dcterms:W3CDTF">2023-09-13T12:12:34Z</dcterms:created>
  <dcterms:modified xsi:type="dcterms:W3CDTF">2023-09-15T04:52:02Z</dcterms:modified>
</cp:coreProperties>
</file>