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</p:sldMasterIdLst>
  <p:notesMasterIdLst>
    <p:notesMasterId r:id="rId36"/>
  </p:notesMasterIdLst>
  <p:sldIdLst>
    <p:sldId id="260" r:id="rId4"/>
    <p:sldId id="261" r:id="rId5"/>
    <p:sldId id="256" r:id="rId6"/>
    <p:sldId id="265" r:id="rId7"/>
    <p:sldId id="266" r:id="rId8"/>
    <p:sldId id="257" r:id="rId9"/>
    <p:sldId id="269" r:id="rId10"/>
    <p:sldId id="271" r:id="rId11"/>
    <p:sldId id="272" r:id="rId12"/>
    <p:sldId id="273" r:id="rId13"/>
    <p:sldId id="270" r:id="rId14"/>
    <p:sldId id="267" r:id="rId15"/>
    <p:sldId id="262" r:id="rId16"/>
    <p:sldId id="274" r:id="rId17"/>
    <p:sldId id="275" r:id="rId18"/>
    <p:sldId id="276" r:id="rId19"/>
    <p:sldId id="277" r:id="rId20"/>
    <p:sldId id="278" r:id="rId21"/>
    <p:sldId id="263" r:id="rId22"/>
    <p:sldId id="264" r:id="rId23"/>
    <p:sldId id="280" r:id="rId24"/>
    <p:sldId id="268" r:id="rId25"/>
    <p:sldId id="279" r:id="rId26"/>
    <p:sldId id="283" r:id="rId27"/>
    <p:sldId id="281" r:id="rId28"/>
    <p:sldId id="284" r:id="rId29"/>
    <p:sldId id="282" r:id="rId30"/>
    <p:sldId id="285" r:id="rId31"/>
    <p:sldId id="286" r:id="rId32"/>
    <p:sldId id="258" r:id="rId33"/>
    <p:sldId id="259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CCFF"/>
    <a:srgbClr val="00FF00"/>
    <a:srgbClr val="66FFC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182" autoAdjust="0"/>
  </p:normalViewPr>
  <p:slideViewPr>
    <p:cSldViewPr snapToGrid="0">
      <p:cViewPr>
        <p:scale>
          <a:sx n="48" d="100"/>
          <a:sy n="48" d="100"/>
        </p:scale>
        <p:origin x="-2094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7AF64-96EB-46FC-9D86-7D2DEE4C57F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7AC33-D534-45F7-A137-D98053C4F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9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</a:t>
            </a:r>
            <a:r>
              <a:rPr lang="en-US" baseline="0" smtClean="0"/>
              <a:t> click vào số để di chuyển tiếp đến mục tiếp theo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7AC33-D534-45F7-A137-D98053C4F4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6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click vào số để di chuyển tiếp đến mục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7AC33-D534-45F7-A137-D98053C4F4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click vào số để di chuyển tiếp đến mục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7AC33-D534-45F7-A137-D98053C4F4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0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4719" cy="68449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01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3908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02844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7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84019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60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87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07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9980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5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A82B0-CF8D-4016-BDBE-79713C0B08F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70A90A-7C2C-4E5F-9027-3C27BA30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66768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79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2482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99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28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46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60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67FFBA-412C-5C24-73DD-C62A71C03DB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00AB84F-D796-0599-35A9-AC079694B68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9127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EDED4A-65EE-3C9A-41F1-8835A667E2B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3D64760-8440-6787-E519-A90B61B5310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17060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9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A82B0-CF8D-4016-BDBE-79713C0B08F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70A90A-7C2C-4E5F-9027-3C27BA30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1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311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68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A21EE-9AB8-4CA0-892A-C5B82E989AED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20/10/2025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AEA85-D961-4924-BBDB-993973AB0FA4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53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31807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0964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349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6851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69761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4905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55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A82B0-CF8D-4016-BDBE-79713C0B08F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70A90A-7C2C-4E5F-9027-3C27BA30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2349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6804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1262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888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A82B0-CF8D-4016-BDBE-79713C0B08F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70A90A-7C2C-4E5F-9027-3C27BA302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274320"/>
            <a:ext cx="11410950" cy="6311647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00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689D37-EFE0-ABC0-323E-EA23E9C349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3127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5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6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000" y="-1277"/>
            <a:ext cx="12171691" cy="6843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1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9" r:id="rId6"/>
    <p:sldLayoutId id="2147483752" r:id="rId7"/>
    <p:sldLayoutId id="2147483753" r:id="rId8"/>
    <p:sldLayoutId id="2147483739" r:id="rId9"/>
    <p:sldLayoutId id="2147483740" r:id="rId10"/>
    <p:sldLayoutId id="2147483726" r:id="rId11"/>
    <p:sldLayoutId id="2147483727" r:id="rId12"/>
    <p:sldLayoutId id="2147483713" r:id="rId13"/>
    <p:sldLayoutId id="2147483714" r:id="rId14"/>
    <p:sldLayoutId id="2147483700" r:id="rId15"/>
    <p:sldLayoutId id="2147483701" r:id="rId16"/>
    <p:sldLayoutId id="2147483687" r:id="rId17"/>
    <p:sldLayoutId id="2147483688" r:id="rId18"/>
    <p:sldLayoutId id="2147483674" r:id="rId19"/>
    <p:sldLayoutId id="2147483675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xmlns="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xmlns="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xmlns="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xmlns="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xmlns="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xmlns="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xmlns="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897C54C-FB71-EDB0-74F0-F77A2B520B5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DECDA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Bắp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xmlns="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xmlns="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BF4C541F-C3F1-D511-2102-C379C848071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446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image" Target="../media/image23.svg"/><Relationship Id="rId4" Type="http://schemas.openxmlformats.org/officeDocument/2006/relationships/image" Target="../media/image11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2.xml"/><Relationship Id="rId5" Type="http://schemas.openxmlformats.org/officeDocument/2006/relationships/slide" Target="slide13.xml"/><Relationship Id="rId10" Type="http://schemas.openxmlformats.org/officeDocument/2006/relationships/image" Target="../media/image23.svg"/><Relationship Id="rId4" Type="http://schemas.openxmlformats.org/officeDocument/2006/relationships/image" Target="../media/image11.sv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svg"/><Relationship Id="rId7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25.xml"/><Relationship Id="rId4" Type="http://schemas.openxmlformats.org/officeDocument/2006/relationships/slide" Target="slide13.xml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svg"/><Relationship Id="rId7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slide" Target="slide27.xml"/><Relationship Id="rId4" Type="http://schemas.openxmlformats.org/officeDocument/2006/relationships/slide" Target="slide13.xml"/><Relationship Id="rId9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1.sv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30.png"/><Relationship Id="rId4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svg"/><Relationship Id="rId7" Type="http://schemas.openxmlformats.org/officeDocument/2006/relationships/image" Target="../media/image23.svg"/><Relationship Id="rId12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3.svg"/><Relationship Id="rId5" Type="http://schemas.openxmlformats.org/officeDocument/2006/relationships/image" Target="../media/image19.svg"/><Relationship Id="rId10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7.sv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image" Target="../media/image23.svg"/><Relationship Id="rId4" Type="http://schemas.openxmlformats.org/officeDocument/2006/relationships/image" Target="../media/image11.sv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CA4A3863-E9EF-462B-95FD-C44310AC5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b="41388"/>
          <a:stretch/>
        </p:blipFill>
        <p:spPr>
          <a:xfrm>
            <a:off x="495304" y="1131194"/>
            <a:ext cx="1027038" cy="103368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24"/>
          <p:cNvGrpSpPr/>
          <p:nvPr/>
        </p:nvGrpSpPr>
        <p:grpSpPr>
          <a:xfrm>
            <a:off x="1" y="-4867"/>
            <a:ext cx="12192000" cy="6857365"/>
            <a:chOff x="0" y="0"/>
            <a:chExt cx="19200" cy="10799"/>
          </a:xfrm>
        </p:grpSpPr>
        <p:pic>
          <p:nvPicPr>
            <p:cNvPr id="25" name="图片 9" descr="图片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4232" cy="10799"/>
            </a:xfrm>
            <a:prstGeom prst="rect">
              <a:avLst/>
            </a:prstGeom>
          </p:spPr>
        </p:pic>
        <p:pic>
          <p:nvPicPr>
            <p:cNvPr id="26" name="图片 19" descr="E:\设计\PPT\图片6.png图片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692" y="0"/>
              <a:ext cx="4508" cy="8074"/>
            </a:xfrm>
            <a:prstGeom prst="rect">
              <a:avLst/>
            </a:prstGeom>
          </p:spPr>
        </p:pic>
      </p:grpSp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460216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7" descr="E:\设计\PPT\宇航员.png宇航员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0393" y="1815075"/>
            <a:ext cx="4034790" cy="465114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399421" y="459392"/>
            <a:ext cx="1783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u="sng" cap="none" spc="0" dirty="0" err="1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UTM Thanh Nhac TL" panose="02040603050506020204" pitchFamily="18" charset="0"/>
              </a:rPr>
              <a:t>Toán</a:t>
            </a:r>
            <a:endParaRPr lang="en-US" sz="4400" b="0" u="sng" cap="none" spc="0" dirty="0">
              <a:ln w="0"/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UTM Thanh Nhac TL" panose="02040603050506020204" pitchFamily="18" charset="0"/>
            </a:endParaRPr>
          </a:p>
        </p:txBody>
      </p:sp>
      <p:pic>
        <p:nvPicPr>
          <p:cNvPr id="32" name="Picture 23" descr="未标题-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15899930">
            <a:off x="4331047" y="-177393"/>
            <a:ext cx="1819340" cy="20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ên lửa Hoạt hình không gian bên Ngoài tàu vũ Trụ Clip nghệ thuật - Một tên  lửa png tải về - Miễn phí trong suốt Trái Ca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9556" y1="66000" x2="39556" y2="79500"/>
                        <a14:foregroundMark x1="38889" y1="79875" x2="26000" y2="89250"/>
                        <a14:foregroundMark x1="48111" y1="69125" x2="47778" y2="87875"/>
                        <a14:foregroundMark x1="47333" y1="4125" x2="51000" y2="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280" y="4044725"/>
            <a:ext cx="3194840" cy="2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4196" y="1507893"/>
            <a:ext cx="6864691" cy="31336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3949" y="4046925"/>
            <a:ext cx="265808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1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694944" y="524796"/>
            <a:ext cx="10541188" cy="1823384"/>
            <a:chOff x="873492" y="817645"/>
            <a:chExt cx="10362640" cy="1530535"/>
          </a:xfrm>
        </p:grpSpPr>
        <p:grpSp>
          <p:nvGrpSpPr>
            <p:cNvPr id="30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6"/>
            </a:xfrm>
          </p:grpSpPr>
          <p:sp>
            <p:nvSpPr>
              <p:cNvPr id="32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3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4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31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1304544" y="868359"/>
              <a:ext cx="9358527" cy="1214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 nào làm tròn đến hàng trăm nghìn thì được 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300 000 </a:t>
              </a:r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6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8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39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7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505456" y="2696712"/>
              <a:ext cx="264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350 001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4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3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44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2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7831616" y="2736290"/>
              <a:ext cx="30654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190 580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6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8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49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7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615184" y="4646547"/>
              <a:ext cx="28851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280 001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Nhóm 22">
            <a:extLst>
              <a:ext uri="{FF2B5EF4-FFF2-40B4-BE49-F238E27FC236}">
                <a16:creationId xmlns:a16="http://schemas.microsoft.com/office/drawing/2014/main" xmlns="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51" name="Nhóm 13">
              <a:extLst>
                <a:ext uri="{FF2B5EF4-FFF2-40B4-BE49-F238E27FC236}">
                  <a16:creationId xmlns:a16="http://schemas.microsoft.com/office/drawing/2014/main" xmlns="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3" name="Hình chữ nhật: Góc Tròn 14">
                <a:extLst>
                  <a:ext uri="{FF2B5EF4-FFF2-40B4-BE49-F238E27FC236}">
                    <a16:creationId xmlns:a16="http://schemas.microsoft.com/office/drawing/2014/main" xmlns="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54" name="Đồ họa 15">
                <a:extLst>
                  <a:ext uri="{FF2B5EF4-FFF2-40B4-BE49-F238E27FC236}">
                    <a16:creationId xmlns:a16="http://schemas.microsoft.com/office/drawing/2014/main" xmlns="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2" name="Hộp Văn bản 26">
              <a:extLst>
                <a:ext uri="{FF2B5EF4-FFF2-40B4-BE49-F238E27FC236}">
                  <a16:creationId xmlns:a16="http://schemas.microsoft.com/office/drawing/2014/main" xmlns="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249 000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5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hlinkClick r:id="rId6" action="ppaction://hlinksldjump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3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6F1669D7-24FE-4DB1-8B3F-7FA1682C4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1" t="10754" r="3412" b="40997"/>
          <a:stretch/>
        </p:blipFill>
        <p:spPr>
          <a:xfrm>
            <a:off x="8716836" y="-1"/>
            <a:ext cx="3475164" cy="3007361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C76A51E1-C94B-4CC8-ACD9-164B78D86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 t="64405" r="3085"/>
          <a:stretch/>
        </p:blipFill>
        <p:spPr>
          <a:xfrm>
            <a:off x="6186971" y="4135328"/>
            <a:ext cx="5844275" cy="2854960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A0232DE5-B913-4DE6-AC06-27B5E5A3E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67081" b="7411"/>
          <a:stretch/>
        </p:blipFill>
        <p:spPr>
          <a:xfrm>
            <a:off x="-164192" y="921072"/>
            <a:ext cx="5705017" cy="61639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0605" y="1214846"/>
            <a:ext cx="8765177" cy="369119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28575">
            <a:solidFill>
              <a:schemeClr val="bg1">
                <a:alpha val="99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16" y="1431463"/>
            <a:ext cx="682201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51" y="1357362"/>
            <a:ext cx="9822001" cy="5152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8964" y="384048"/>
            <a:ext cx="10881360" cy="909166"/>
            <a:chOff x="809897" y="765482"/>
            <a:chExt cx="10881360" cy="909166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765482"/>
              <a:ext cx="10881360" cy="909166"/>
            </a:xfrm>
            <a:prstGeom prst="roundRect">
              <a:avLst>
                <a:gd name="adj" fmla="val 13859"/>
              </a:avLst>
            </a:prstGeom>
            <a:solidFill>
              <a:srgbClr val="CCFFFF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99893" y="893498"/>
              <a:ext cx="105678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Khoảng cách từ Sao Kim tới Mặt Trời là bao nhiêu?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1517904" y="2670048"/>
            <a:ext cx="1920240" cy="18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32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51" y="1357362"/>
            <a:ext cx="9822001" cy="5152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8964" y="384048"/>
            <a:ext cx="10881360" cy="909166"/>
            <a:chOff x="809897" y="765482"/>
            <a:chExt cx="10881360" cy="909166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765482"/>
              <a:ext cx="10881360" cy="909166"/>
            </a:xfrm>
            <a:prstGeom prst="roundRect">
              <a:avLst>
                <a:gd name="adj" fmla="val 13859"/>
              </a:avLst>
            </a:prstGeom>
            <a:solidFill>
              <a:srgbClr val="CCFFFF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99893" y="893498"/>
              <a:ext cx="105678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Khoảng cách từ Sao </a:t>
              </a:r>
              <a:r>
                <a:rPr lang="en-US" sz="3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Hỏa </a:t>
              </a:r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tới Mặt Trời là bao nhiêu?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5174831" y="2359152"/>
            <a:ext cx="1920240" cy="18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12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51" y="1357362"/>
            <a:ext cx="9822001" cy="5152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8964" y="384048"/>
            <a:ext cx="10881360" cy="909166"/>
            <a:chOff x="809897" y="765482"/>
            <a:chExt cx="10881360" cy="909166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765482"/>
              <a:ext cx="10881360" cy="909166"/>
            </a:xfrm>
            <a:prstGeom prst="roundRect">
              <a:avLst>
                <a:gd name="adj" fmla="val 13859"/>
              </a:avLst>
            </a:prstGeom>
            <a:solidFill>
              <a:srgbClr val="CCFFFF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99893" y="893498"/>
              <a:ext cx="10567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Tại sao bạn Nam lại biết Sao Hỏa cách xa Mặt Trời hơn?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51" y="384048"/>
            <a:ext cx="10881360" cy="909166"/>
            <a:chOff x="809897" y="765482"/>
            <a:chExt cx="10881360" cy="909166"/>
          </a:xfrm>
        </p:grpSpPr>
        <p:sp>
          <p:nvSpPr>
            <p:cNvPr id="9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765482"/>
              <a:ext cx="10881360" cy="909166"/>
            </a:xfrm>
            <a:prstGeom prst="roundRect">
              <a:avLst>
                <a:gd name="adj" fmla="val 13859"/>
              </a:avLst>
            </a:prstGeom>
            <a:solidFill>
              <a:srgbClr val="66FFCC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9893" y="783770"/>
              <a:ext cx="105678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Nam sử dụng phép so sánh </a:t>
              </a:r>
              <a:endParaRPr lang="en-US" sz="4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8964" y="384048"/>
            <a:ext cx="10881360" cy="909166"/>
            <a:chOff x="809897" y="765482"/>
            <a:chExt cx="10881360" cy="909166"/>
          </a:xfrm>
        </p:grpSpPr>
        <p:sp>
          <p:nvSpPr>
            <p:cNvPr id="12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765482"/>
              <a:ext cx="10881360" cy="909166"/>
            </a:xfrm>
            <a:prstGeom prst="roundRect">
              <a:avLst>
                <a:gd name="adj" fmla="val 13859"/>
              </a:avLst>
            </a:prstGeom>
            <a:solidFill>
              <a:srgbClr val="66FFCC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99893" y="783770"/>
              <a:ext cx="105678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Nam sử dụng phép so sánh </a:t>
              </a:r>
              <a:endParaRPr lang="en-US" sz="4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0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8964" y="548640"/>
            <a:ext cx="10881360" cy="909166"/>
            <a:chOff x="809897" y="765482"/>
            <a:chExt cx="10881360" cy="90916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765482"/>
              <a:ext cx="10881360" cy="909166"/>
            </a:xfrm>
            <a:prstGeom prst="roundRect">
              <a:avLst>
                <a:gd name="adj" fmla="val 13859"/>
              </a:avLst>
            </a:prstGeom>
            <a:solidFill>
              <a:srgbClr val="66FFCC"/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9893" y="783770"/>
              <a:ext cx="105678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Nam thực hiện phép so sánh: </a:t>
              </a:r>
              <a:endParaRPr lang="en-US" sz="4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22064" y="2258230"/>
            <a:ext cx="10595160" cy="779930"/>
            <a:chOff x="706824" y="2605702"/>
            <a:chExt cx="10595160" cy="779930"/>
          </a:xfrm>
        </p:grpSpPr>
        <p:sp>
          <p:nvSpPr>
            <p:cNvPr id="2" name="Rounded Rectangle 1"/>
            <p:cNvSpPr/>
            <p:nvPr/>
          </p:nvSpPr>
          <p:spPr>
            <a:xfrm>
              <a:off x="706824" y="2605703"/>
              <a:ext cx="4956204" cy="7799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108 000 000</a:t>
              </a:r>
              <a:endParaRPr lang="en-US" sz="54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345780" y="2605702"/>
              <a:ext cx="4956204" cy="7799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230 000 000</a:t>
              </a:r>
              <a:endParaRPr lang="en-US" sz="54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96128" y="2642279"/>
              <a:ext cx="786384" cy="64956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2064" y="4297680"/>
            <a:ext cx="10738260" cy="1554480"/>
            <a:chOff x="722064" y="4297680"/>
            <a:chExt cx="10738260" cy="1554480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722064" y="4297680"/>
              <a:ext cx="10714747" cy="1554480"/>
            </a:xfrm>
            <a:prstGeom prst="wedgeRoundRectCallout">
              <a:avLst>
                <a:gd name="adj1" fmla="val -47010"/>
                <a:gd name="adj2" fmla="val 88889"/>
                <a:gd name="adj3" fmla="val 16667"/>
              </a:avLst>
            </a:prstGeom>
            <a:solidFill>
              <a:srgbClr val="CCFFFF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2473" y="4382327"/>
              <a:ext cx="105678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Em hãy nhắc </a:t>
              </a:r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lại cách so sánh các số trong phạm vi 100 </a:t>
              </a:r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000.</a:t>
              </a:r>
              <a:endParaRPr lang="en-US" sz="8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72747" y="2022496"/>
            <a:ext cx="960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07008" y="2944368"/>
            <a:ext cx="43891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45808" y="2946719"/>
            <a:ext cx="43891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9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900" y="641725"/>
            <a:ext cx="3066554" cy="1121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672" y="1635469"/>
            <a:ext cx="107350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40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 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 so sánh hai số có nhiều chữ số: </a:t>
            </a:r>
          </a:p>
          <a:p>
            <a:pPr algn="just">
              <a:lnSpc>
                <a:spcPct val="120000"/>
              </a:lnSpc>
            </a:pPr>
            <a:r>
              <a:rPr lang="en-US" sz="40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Số nào có nhiều chữ số hơn thì lớn hơn.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Nếu hai số có cùng số chữ số thì so sánh từng cặp chữ số ở cùng một hàng, kể từ trái sang phải. </a:t>
            </a:r>
            <a:r>
              <a:rPr lang="en-US" sz="4000" b="1" i="1" smtClean="0">
                <a:latin typeface="Cambria" panose="02040503050406030204" pitchFamily="18" charset="0"/>
                <a:ea typeface="Cambria" panose="02040503050406030204" pitchFamily="18" charset="0"/>
              </a:rPr>
              <a:t>Chẳng </a:t>
            </a:r>
            <a:r>
              <a:rPr lang="en-US" sz="4000" b="1" i="1">
                <a:latin typeface="Cambria" panose="02040503050406030204" pitchFamily="18" charset="0"/>
                <a:ea typeface="Cambria" panose="02040503050406030204" pitchFamily="18" charset="0"/>
              </a:rPr>
              <a:t>hạn: </a:t>
            </a:r>
            <a:endParaRPr lang="en-US" sz="4000" b="1" i="1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i="1" smtClean="0">
                <a:latin typeface="Cambria" panose="02040503050406030204" pitchFamily="18" charset="0"/>
                <a:ea typeface="Cambria" panose="02040503050406030204" pitchFamily="18" charset="0"/>
              </a:rPr>
              <a:t>vì </a:t>
            </a:r>
            <a:r>
              <a:rPr lang="en-US" sz="4000" b="1" i="1">
                <a:latin typeface="Cambria" panose="02040503050406030204" pitchFamily="18" charset="0"/>
                <a:ea typeface="Cambria" panose="02040503050406030204" pitchFamily="18" charset="0"/>
              </a:rPr>
              <a:t>2 &gt; 1 nên 230 000 000 &gt; 108 000 000.</a:t>
            </a:r>
            <a:endParaRPr lang="en-US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hành tinh trong Hệ Mặt Trời bằng tiếng Anh | Tiếng Anh Nghe Nó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900"/>
            <a:ext cx="12167682" cy="69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30132" y="49240"/>
            <a:ext cx="60960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71931"/>
            </a:solidFill>
            <a:prstDash val="lgDashDotDot"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Sao Kim (Venus)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 hay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Kim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tinh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còn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gọi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sao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Thái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Bạch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</a:rPr>
              <a:t>, 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Thái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Bạch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Kim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tinh</a:t>
            </a:r>
            <a:r>
              <a:rPr lang="en-US" altLang="ja-JP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tinh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thứ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2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hệ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trời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nó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thiên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nhiên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nhất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bầu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trời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tối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2" descr="Cartoon Boy Wearing Astronaut Costume Stock Vector - Illustration of  background, outside: 1214585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5" l="3750" r="90000">
                        <a14:foregroundMark x1="28000" y1="54875" x2="31375" y2="55875"/>
                        <a14:foregroundMark x1="47000" y1="55125" x2="49375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195">
            <a:off x="3037572" y="3907161"/>
            <a:ext cx="2098009" cy="20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1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0.03449 L -0.10274 -0.03288 L -0.13516 -0.09051 L -0.15925 -0.23704 L -0.22761 -0.23704 L -0.20456 -0.38195 L -0.13607 -0.45926 L -0.02227 -0.45278 L -0.02123 -0.40348 L -0.02409 -0.36713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9451" y="1508443"/>
            <a:ext cx="11273246" cy="5057215"/>
          </a:xfrm>
          <a:prstGeom prst="roundRect">
            <a:avLst/>
          </a:prstGeom>
          <a:solidFill>
            <a:schemeClr val="accent1">
              <a:alpha val="93000"/>
            </a:schemeClr>
          </a:solidFill>
          <a:ln w="28575">
            <a:solidFill>
              <a:schemeClr val="bg1">
                <a:alpha val="99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967" y="182880"/>
            <a:ext cx="7206214" cy="1508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45" y="1795316"/>
            <a:ext cx="105369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</a:t>
            </a:r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được cách so sánh hai số và so sánh được hai số có nhiều chữ số.</a:t>
            </a:r>
          </a:p>
          <a:p>
            <a:pPr lvl="0" algn="just"/>
            <a:r>
              <a:rPr lang="en-US" sz="40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</a:t>
            </a:r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được số lớn nhất hoặc số bé nhất trong một nhóm các số. </a:t>
            </a:r>
          </a:p>
          <a:p>
            <a:pPr lvl="0" algn="just"/>
            <a:r>
              <a:rPr lang="en-US" sz="40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</a:t>
            </a:r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được việc sắp xếp các số theo thứ tự (từ bé đến lớn hoặc ngược lại) trong một nhóm các số. </a:t>
            </a:r>
          </a:p>
        </p:txBody>
      </p:sp>
    </p:spTree>
    <p:extLst>
      <p:ext uri="{BB962C8B-B14F-4D97-AF65-F5344CB8AC3E}">
        <p14:creationId xmlns:p14="http://schemas.microsoft.com/office/powerpoint/2010/main" val="30834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hành tinh trong Hệ Mặt Trời bằng tiếng Anh | Tiếng Anh Nghe Nó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900"/>
            <a:ext cx="12167682" cy="69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4044" y="4487053"/>
            <a:ext cx="8240889" cy="2246769"/>
          </a:xfrm>
          <a:prstGeom prst="rect">
            <a:avLst/>
          </a:prstGeom>
          <a:solidFill>
            <a:schemeClr val="bg1"/>
          </a:solidFill>
          <a:ln w="38100">
            <a:solidFill>
              <a:srgbClr val="071931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</a:rPr>
              <a:t>Sao Hỏa </a:t>
            </a:r>
            <a:r>
              <a:rPr lang="vi-VN" sz="2800" dirty="0"/>
              <a:t>hay</a:t>
            </a:r>
            <a:r>
              <a:rPr lang="vi-VN" sz="2800" b="1" dirty="0">
                <a:solidFill>
                  <a:srgbClr val="FF0000"/>
                </a:solidFill>
              </a:rPr>
              <a:t> Hỏa tinh</a:t>
            </a:r>
            <a:r>
              <a:rPr lang="vi-VN" sz="2800" dirty="0"/>
              <a:t> là hành tinh thứ tư tính từ Mặt Trời trong Thái Dương Hệ. Nó thường được gọi với tên khác là "</a:t>
            </a:r>
            <a:r>
              <a:rPr lang="vi-VN" sz="2800" b="1" dirty="0">
                <a:solidFill>
                  <a:srgbClr val="FF0000"/>
                </a:solidFill>
              </a:rPr>
              <a:t>Hành tinh Đỏ</a:t>
            </a:r>
            <a:r>
              <a:rPr lang="vi-VN" sz="2800" dirty="0"/>
              <a:t>", do sắt oxide có mặt rất nhiều trên bề mặt hành tinh làm cho bề mặt nó hiện lên với màu đỏ đặc trưng</a:t>
            </a:r>
            <a:r>
              <a:rPr lang="en-US" sz="2800" dirty="0"/>
              <a:t>.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artoon Boy Wearing Astronaut Costume Stock Vector - Illustration of  background, outside: 1214585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25" l="3750" r="90000">
                        <a14:foregroundMark x1="28000" y1="54875" x2="31375" y2="55875"/>
                        <a14:foregroundMark x1="47000" y1="55125" x2="49375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195">
            <a:off x="3698787" y="2701260"/>
            <a:ext cx="2098009" cy="20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1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05833 -0.06736 L -0.09075 -0.125 L -0.11484 -0.27153 L -0.1832 -0.27153 L -0.16015 -0.41644 L -0.09166 -0.49375 L 0.02214 -0.48727 L 0.02318 -0.43796 L 0.02032 -0.40162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hlinkClick r:id="rId6" action="ppaction://hlinksldjump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8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6F1669D7-24FE-4DB1-8B3F-7FA1682C4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1" t="10754" r="3412" b="40997"/>
          <a:stretch/>
        </p:blipFill>
        <p:spPr>
          <a:xfrm>
            <a:off x="8716836" y="-1"/>
            <a:ext cx="3475164" cy="3007361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C76A51E1-C94B-4CC8-ACD9-164B78D86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 t="64405" r="3085"/>
          <a:stretch/>
        </p:blipFill>
        <p:spPr>
          <a:xfrm>
            <a:off x="6186971" y="4135328"/>
            <a:ext cx="5844275" cy="2854960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A0232DE5-B913-4DE6-AC06-27B5E5A3E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67081" b="7411"/>
          <a:stretch/>
        </p:blipFill>
        <p:spPr>
          <a:xfrm>
            <a:off x="-164192" y="921072"/>
            <a:ext cx="5705017" cy="61639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0605" y="1214846"/>
            <a:ext cx="8765177" cy="369119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28575">
            <a:solidFill>
              <a:schemeClr val="bg1">
                <a:alpha val="99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907" y="1214846"/>
            <a:ext cx="6450127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37359" y="499470"/>
            <a:ext cx="2626427" cy="753038"/>
            <a:chOff x="809897" y="544762"/>
            <a:chExt cx="11242615" cy="1045958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544762"/>
              <a:ext cx="10881360" cy="1045958"/>
            </a:xfrm>
            <a:prstGeom prst="roundRect">
              <a:avLst>
                <a:gd name="adj" fmla="val 13859"/>
              </a:avLst>
            </a:prstGeom>
            <a:solidFill>
              <a:srgbClr val="00CC99">
                <a:alpha val="80000"/>
              </a:srgbClr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14842" y="622162"/>
              <a:ext cx="10737670" cy="94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n-US" sz="4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&gt;; &lt;; = ?</a:t>
              </a:r>
              <a:endParaRPr lang="en-US" sz="13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563215" y="499470"/>
            <a:ext cx="833718" cy="75303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02164" y="1491497"/>
            <a:ext cx="6541077" cy="2359433"/>
            <a:chOff x="402164" y="1491497"/>
            <a:chExt cx="6541077" cy="2359433"/>
          </a:xfrm>
        </p:grpSpPr>
        <p:sp>
          <p:nvSpPr>
            <p:cNvPr id="36" name="Rounded Rectangle 35"/>
            <p:cNvSpPr/>
            <p:nvPr/>
          </p:nvSpPr>
          <p:spPr>
            <a:xfrm>
              <a:off x="516720" y="1510066"/>
              <a:ext cx="6426521" cy="2340864"/>
            </a:xfrm>
            <a:prstGeom prst="roundRect">
              <a:avLst/>
            </a:prstGeom>
            <a:solidFill>
              <a:srgbClr val="FFCCFF">
                <a:alpha val="67000"/>
              </a:srgbClr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02164" y="1491497"/>
              <a:ext cx="6468898" cy="2256225"/>
              <a:chOff x="402164" y="1491497"/>
              <a:chExt cx="6468898" cy="225622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02164" y="1491497"/>
                <a:ext cx="5861337" cy="803310"/>
                <a:chOff x="402164" y="1491497"/>
                <a:chExt cx="5861337" cy="803310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278 992 000 </a:t>
                  </a: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4005072" y="1491497"/>
                  <a:ext cx="225842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278 999</a:t>
                  </a: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3494453" y="1645920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402164" y="2206177"/>
                <a:ext cx="6468898" cy="803310"/>
                <a:chOff x="402164" y="1491497"/>
                <a:chExt cx="6468898" cy="803310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37 338 449 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4005071" y="1491497"/>
                  <a:ext cx="2865991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37 839 449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3494453" y="1645920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402164" y="2944412"/>
                <a:ext cx="6315207" cy="803310"/>
                <a:chOff x="402164" y="1491497"/>
                <a:chExt cx="6315207" cy="803310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3 004 000 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4279392" y="1491497"/>
                  <a:ext cx="243797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3 400 000    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3494453" y="1645920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</p:grpSp>
      <p:grpSp>
        <p:nvGrpSpPr>
          <p:cNvPr id="39" name="Group 38"/>
          <p:cNvGrpSpPr/>
          <p:nvPr/>
        </p:nvGrpSpPr>
        <p:grpSpPr>
          <a:xfrm>
            <a:off x="1666574" y="4084320"/>
            <a:ext cx="10101594" cy="2340864"/>
            <a:chOff x="1666574" y="4084320"/>
            <a:chExt cx="10101594" cy="2340864"/>
          </a:xfrm>
        </p:grpSpPr>
        <p:sp>
          <p:nvSpPr>
            <p:cNvPr id="37" name="Rounded Rectangle 36"/>
            <p:cNvSpPr/>
            <p:nvPr/>
          </p:nvSpPr>
          <p:spPr>
            <a:xfrm>
              <a:off x="1737360" y="4084320"/>
              <a:ext cx="9968816" cy="2340864"/>
            </a:xfrm>
            <a:prstGeom prst="roundRect">
              <a:avLst/>
            </a:prstGeom>
            <a:solidFill>
              <a:srgbClr val="FFCCFF">
                <a:alpha val="67000"/>
              </a:srgbClr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666574" y="4191056"/>
              <a:ext cx="10101594" cy="2212973"/>
              <a:chOff x="1602721" y="3865592"/>
              <a:chExt cx="10101594" cy="221297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610047" y="5275255"/>
                <a:ext cx="10032276" cy="803310"/>
                <a:chOff x="402164" y="1491497"/>
                <a:chExt cx="10032276" cy="803310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650 700 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4259712" y="1491497"/>
                  <a:ext cx="6174728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6 000 000 + 500 000 + 7000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3494453" y="1645920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1602721" y="4557318"/>
                <a:ext cx="10101594" cy="803310"/>
                <a:chOff x="402164" y="1491497"/>
                <a:chExt cx="10101594" cy="803310"/>
              </a:xfrm>
            </p:grpSpPr>
            <p:sp>
              <p:nvSpPr>
                <p:cNvPr id="27" name="Rounded Rectangle 26"/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3 405 000 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4259712" y="1491497"/>
                  <a:ext cx="6244046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3 000 000 + 400 000 + 5000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3494453" y="1645920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1602721" y="3865592"/>
                <a:ext cx="9121879" cy="803310"/>
                <a:chOff x="402164" y="1491497"/>
                <a:chExt cx="9121879" cy="803310"/>
              </a:xfrm>
            </p:grpSpPr>
            <p:sp>
              <p:nvSpPr>
                <p:cNvPr id="31" name="Rounded Rectangle 30"/>
                <p:cNvSpPr/>
                <p:nvPr/>
              </p:nvSpPr>
              <p:spPr>
                <a:xfrm>
                  <a:off x="402164" y="1514878"/>
                  <a:ext cx="3222919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200 000 </a:t>
                  </a:r>
                  <a:r>
                    <a:rPr lang="en-US" sz="36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000 </a:t>
                  </a: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4259712" y="1491497"/>
                  <a:ext cx="5264331" cy="77992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99 999 999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3494453" y="1645920"/>
                  <a:ext cx="608729" cy="455142"/>
                </a:xfrm>
                <a:prstGeom prst="round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en-US" sz="36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</p:grpSp>
      <p:sp>
        <p:nvSpPr>
          <p:cNvPr id="40" name="Rounded Rectangle 39"/>
          <p:cNvSpPr/>
          <p:nvPr/>
        </p:nvSpPr>
        <p:spPr>
          <a:xfrm>
            <a:off x="3493306" y="1618800"/>
            <a:ext cx="608729" cy="4964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493306" y="2319255"/>
            <a:ext cx="608729" cy="4964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479717" y="3091152"/>
            <a:ext cx="608729" cy="4964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755123" y="4315512"/>
            <a:ext cx="608729" cy="4964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751839" y="5011713"/>
            <a:ext cx="608729" cy="4964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766189" y="5741590"/>
            <a:ext cx="608729" cy="49648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551853" y="6263590"/>
            <a:ext cx="2632166" cy="5366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6 507 000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3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hlinkClick r:id="rId5" action="ppaction://hlinksldjump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8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44037" y="43345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42820" y="466384"/>
            <a:ext cx="9839432" cy="1128950"/>
            <a:chOff x="809897" y="544761"/>
            <a:chExt cx="10881360" cy="1128950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809897" y="544761"/>
              <a:ext cx="10881360" cy="1128949"/>
            </a:xfrm>
            <a:prstGeom prst="roundRect">
              <a:avLst>
                <a:gd name="adj" fmla="val 13859"/>
              </a:avLst>
            </a:prstGeom>
            <a:solidFill>
              <a:srgbClr val="CCFFFF">
                <a:alpha val="80000"/>
              </a:srgbClr>
            </a:solidFill>
            <a:ln w="28575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CC99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39284" y="596493"/>
              <a:ext cx="103970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So sánh giá tiền hai căn nhà của bác Ba và chú Sáu.</a:t>
              </a:r>
              <a:endParaRPr lang="en-US" sz="9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1" y="2620062"/>
            <a:ext cx="10021806" cy="39464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03869" y="1830449"/>
            <a:ext cx="7573268" cy="781036"/>
            <a:chOff x="706824" y="2605703"/>
            <a:chExt cx="7573268" cy="781036"/>
          </a:xfrm>
        </p:grpSpPr>
        <p:sp>
          <p:nvSpPr>
            <p:cNvPr id="8" name="Rounded Rectangle 7"/>
            <p:cNvSpPr/>
            <p:nvPr/>
          </p:nvSpPr>
          <p:spPr>
            <a:xfrm>
              <a:off x="706824" y="2605703"/>
              <a:ext cx="3268308" cy="7799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950 000 000</a:t>
              </a:r>
              <a:endParaRPr lang="en-US" sz="40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663707" y="2606810"/>
              <a:ext cx="3616385" cy="7799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1 000 000 000</a:t>
              </a:r>
              <a:endParaRPr lang="en-US" sz="40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006477" y="2739857"/>
              <a:ext cx="657969" cy="515406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5329435" y="1948891"/>
            <a:ext cx="619470" cy="531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693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hlinkClick r:id="rId5" action="ppaction://hlinksldjump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73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53454" y="426928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7172" y="426928"/>
            <a:ext cx="98102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Việt nói rằng: “Hai số 37 003 847 và 23 938 399 có cùng số chữ số. Chữ số tận cùng của số 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23 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938 399 là 9. Chữ số tận cùng của số 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37 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003 847 là 7. Mà 9 lớn hơn 7 nên 23 938 399 lớn hơn 37 003 847”.</a:t>
            </a:r>
          </a:p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Hỏi Việt đã nói sai ở đâu?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3455" y="3012469"/>
            <a:ext cx="10643934" cy="3612919"/>
            <a:chOff x="553455" y="3012469"/>
            <a:chExt cx="6168188" cy="3612919"/>
          </a:xfrm>
        </p:grpSpPr>
        <p:sp>
          <p:nvSpPr>
            <p:cNvPr id="5" name="Rounded Rectangle 4"/>
            <p:cNvSpPr/>
            <p:nvPr/>
          </p:nvSpPr>
          <p:spPr>
            <a:xfrm>
              <a:off x="553455" y="3012469"/>
              <a:ext cx="6168188" cy="3612919"/>
            </a:xfrm>
            <a:prstGeom prst="roundRect">
              <a:avLst/>
            </a:prstGeom>
            <a:solidFill>
              <a:srgbClr val="CCFFFF">
                <a:alpha val="6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1895" y="3044554"/>
              <a:ext cx="5807242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b="1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3200" b="1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tức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/>
              <a:endPara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0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8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1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66952C5-EFCF-4109-AA2D-9789B5E5F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67081" b="7411"/>
          <a:stretch/>
        </p:blipFill>
        <p:spPr>
          <a:xfrm>
            <a:off x="6817586" y="-168002"/>
            <a:ext cx="6347407" cy="685800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D0D60A67-6B3B-45B1-9E4B-686C50207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t="46021"/>
          <a:stretch/>
        </p:blipFill>
        <p:spPr>
          <a:xfrm rot="20704214">
            <a:off x="8404741" y="2345832"/>
            <a:ext cx="4290951" cy="3925389"/>
          </a:xfrm>
          <a:prstGeom prst="rect">
            <a:avLst/>
          </a:prstGeom>
        </p:spPr>
      </p:pic>
      <p:pic>
        <p:nvPicPr>
          <p:cNvPr id="4" name="Đồ họa 7">
            <a:extLst>
              <a:ext uri="{FF2B5EF4-FFF2-40B4-BE49-F238E27FC236}">
                <a16:creationId xmlns:a16="http://schemas.microsoft.com/office/drawing/2014/main" xmlns="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053" y="344203"/>
            <a:ext cx="4167853" cy="4840922"/>
          </a:xfrm>
          <a:prstGeom prst="rect">
            <a:avLst/>
          </a:prstGeom>
        </p:spPr>
      </p:pic>
      <p:pic>
        <p:nvPicPr>
          <p:cNvPr id="6" name="Đồ họa 10">
            <a:extLst>
              <a:ext uri="{FF2B5EF4-FFF2-40B4-BE49-F238E27FC236}">
                <a16:creationId xmlns:a16="http://schemas.microsoft.com/office/drawing/2014/main" xmlns="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790" y="1923732"/>
            <a:ext cx="8017623" cy="27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6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>
            <a:extLst>
              <a:ext uri="{FF2B5EF4-FFF2-40B4-BE49-F238E27FC236}">
                <a16:creationId xmlns:a16="http://schemas.microsoft.com/office/drawing/2014/main" xmlns="" id="{DC97832C-5780-4230-A93E-422E72048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8" r="89492" b="60540"/>
          <a:stretch/>
        </p:blipFill>
        <p:spPr>
          <a:xfrm>
            <a:off x="-701948" y="-387199"/>
            <a:ext cx="3427348" cy="3742185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BA8C8494-CE2C-4CD3-BD82-02B678386B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6" b="41388"/>
          <a:stretch/>
        </p:blipFill>
        <p:spPr>
          <a:xfrm>
            <a:off x="10027439" y="5450685"/>
            <a:ext cx="2428654" cy="2444367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xmlns="" id="{AE8937D6-690E-46F7-A942-7ECAD7FA9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0" r="83036" b="16883"/>
          <a:stretch/>
        </p:blipFill>
        <p:spPr>
          <a:xfrm>
            <a:off x="-92086" y="5285804"/>
            <a:ext cx="870992" cy="1639432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3B545B7B-B7F6-4F76-AAFD-B7DE6AA64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t="43462" r="72057" b="49712"/>
          <a:stretch/>
        </p:blipFill>
        <p:spPr>
          <a:xfrm>
            <a:off x="6009093" y="5490514"/>
            <a:ext cx="1771803" cy="1687187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xmlns="" id="{B38F3F25-6DDF-4830-8469-CBF1C8929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0" t="10322" r="15207" b="75398"/>
          <a:stretch/>
        </p:blipFill>
        <p:spPr>
          <a:xfrm>
            <a:off x="10031492" y="-99685"/>
            <a:ext cx="2420549" cy="1799102"/>
          </a:xfrm>
          <a:prstGeom prst="rect">
            <a:avLst/>
          </a:prstGeom>
        </p:spPr>
      </p:pic>
      <p:grpSp>
        <p:nvGrpSpPr>
          <p:cNvPr id="7" name="Nhóm 1807">
            <a:extLst>
              <a:ext uri="{FF2B5EF4-FFF2-40B4-BE49-F238E27FC236}">
                <a16:creationId xmlns:a16="http://schemas.microsoft.com/office/drawing/2014/main" xmlns="" id="{A520A12C-2323-A28B-D8A9-44828F86F71F}"/>
              </a:ext>
            </a:extLst>
          </p:cNvPr>
          <p:cNvGrpSpPr/>
          <p:nvPr/>
        </p:nvGrpSpPr>
        <p:grpSpPr>
          <a:xfrm>
            <a:off x="1946751" y="126199"/>
            <a:ext cx="8124684" cy="5790242"/>
            <a:chOff x="3864116" y="142241"/>
            <a:chExt cx="8124684" cy="5790242"/>
          </a:xfrm>
        </p:grpSpPr>
        <p:sp>
          <p:nvSpPr>
            <p:cNvPr id="8" name="Hình chữ nhật 1806">
              <a:extLst>
                <a:ext uri="{FF2B5EF4-FFF2-40B4-BE49-F238E27FC236}">
                  <a16:creationId xmlns:a16="http://schemas.microsoft.com/office/drawing/2014/main" xmlns="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图片 3">
              <a:extLst>
                <a:ext uri="{FF2B5EF4-FFF2-40B4-BE49-F238E27FC236}">
                  <a16:creationId xmlns:a16="http://schemas.microsoft.com/office/drawing/2014/main" xmlns="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012" y="309469"/>
            <a:ext cx="4292246" cy="1951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2879391" y="1923825"/>
            <a:ext cx="63272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</a:t>
            </a:r>
            <a:r>
              <a:rPr lang="en-US" sz="36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Luyện tập.</a:t>
            </a:r>
            <a:endParaRPr lang="vi-VN" sz="66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9A5CC940-81AA-49DF-B1C1-61D001565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033" y="297408"/>
            <a:ext cx="4417967" cy="63795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7839" y="1439435"/>
            <a:ext cx="9321824" cy="3934670"/>
          </a:xfrm>
          <a:prstGeom prst="roundRect">
            <a:avLst/>
          </a:prstGeom>
          <a:solidFill>
            <a:schemeClr val="bg1">
              <a:alpha val="93000"/>
            </a:schemeClr>
          </a:solidFill>
          <a:ln w="28575">
            <a:solidFill>
              <a:schemeClr val="bg1">
                <a:alpha val="99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668" y="1439435"/>
            <a:ext cx="8284166" cy="4597799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AE8937D6-690E-46F7-A942-7ECAD7FA9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0" r="83036" b="16883"/>
          <a:stretch/>
        </p:blipFill>
        <p:spPr>
          <a:xfrm>
            <a:off x="-92087" y="4034322"/>
            <a:ext cx="1535875" cy="28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236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xmlns="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xmlns="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xmlns="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xmlns="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xmlns="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xmlns="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73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hlinkClick r:id="rId6" action="ppaction://hlinksldjump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9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6F1669D7-24FE-4DB1-8B3F-7FA1682C4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1" t="10754" r="3412" b="40997"/>
          <a:stretch/>
        </p:blipFill>
        <p:spPr>
          <a:xfrm>
            <a:off x="8716836" y="-1"/>
            <a:ext cx="3475164" cy="3007361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C76A51E1-C94B-4CC8-ACD9-164B78D86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 t="64405" r="3085"/>
          <a:stretch/>
        </p:blipFill>
        <p:spPr>
          <a:xfrm>
            <a:off x="6186971" y="4135328"/>
            <a:ext cx="5844275" cy="2854960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A0232DE5-B913-4DE6-AC06-27B5E5A3E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67081" b="7411"/>
          <a:stretch/>
        </p:blipFill>
        <p:spPr>
          <a:xfrm>
            <a:off x="-164192" y="921072"/>
            <a:ext cx="5705017" cy="61639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0605" y="1214846"/>
            <a:ext cx="8765177" cy="369119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28575">
            <a:solidFill>
              <a:schemeClr val="bg1">
                <a:alpha val="99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86" y="1441555"/>
            <a:ext cx="6279424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1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xmlns="" id="{A7A052B7-A5F5-290D-70D1-9C208797CD5E}"/>
              </a:ext>
            </a:extLst>
          </p:cNvPr>
          <p:cNvGrpSpPr/>
          <p:nvPr/>
        </p:nvGrpSpPr>
        <p:grpSpPr>
          <a:xfrm>
            <a:off x="873492" y="606265"/>
            <a:ext cx="10362640" cy="1741916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xmlns="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xmlns="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xmlns="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xmlns="" id="{EEDD4267-A89F-8448-271A-A2ED16DEECC9}"/>
                </a:ext>
              </a:extLst>
            </p:cNvPr>
            <p:cNvSpPr txBox="1"/>
            <p:nvPr/>
          </p:nvSpPr>
          <p:spPr>
            <a:xfrm>
              <a:off x="1001931" y="905840"/>
              <a:ext cx="9536999" cy="116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Làm tròn số </a:t>
              </a:r>
              <a:r>
                <a:rPr lang="vi-VN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6 240 021 </a:t>
              </a:r>
              <a:r>
                <a:rPr 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đến hàng trăm nghìn ta được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xmlns="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xmlns="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xmlns="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xmlns="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xmlns="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6 100 000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xmlns="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xmlns="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xmlns="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xmlns="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xmlns="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6 200 000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xmlns="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xmlns="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xmlns="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xmlns="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xmlns="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6 300 000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xmlns="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xmlns="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xmlns="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xmlns="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xmlns="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6 400 000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7">
            <a:extLst>
              <a:ext uri="{FF2B5EF4-FFF2-40B4-BE49-F238E27FC236}">
                <a16:creationId xmlns:a16="http://schemas.microsoft.com/office/drawing/2014/main" xmlns="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298C6247-3443-58B2-9E99-86894E2AD33A}"/>
              </a:ext>
            </a:extLst>
          </p:cNvPr>
          <p:cNvGrpSpPr/>
          <p:nvPr/>
        </p:nvGrpSpPr>
        <p:grpSpPr>
          <a:xfrm>
            <a:off x="731520" y="548641"/>
            <a:ext cx="10504612" cy="1799540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xmlns="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xmlns="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xmlns="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xmlns="" id="{EF516165-5B97-E07D-DDF9-46462073D2E8}"/>
                </a:ext>
              </a:extLst>
            </p:cNvPr>
            <p:cNvSpPr txBox="1"/>
            <p:nvPr/>
          </p:nvSpPr>
          <p:spPr>
            <a:xfrm>
              <a:off x="1078993" y="936595"/>
              <a:ext cx="9807410" cy="112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Làm tròn số </a:t>
              </a:r>
              <a:r>
                <a:rPr lang="vi-VN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826 994 </a:t>
              </a:r>
              <a:r>
                <a:rPr 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đến hàng chục nghìn ta được số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xmlns="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xmlns="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xmlns="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xmlns="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xmlns="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827 000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xmlns="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xmlns="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xmlns="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xmlns="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xmlns="" id="{42784A90-390C-FDE1-57DB-3F2829B7EF40}"/>
                </a:ext>
              </a:extLst>
            </p:cNvPr>
            <p:cNvSpPr txBox="1"/>
            <p:nvPr/>
          </p:nvSpPr>
          <p:spPr>
            <a:xfrm>
              <a:off x="7589520" y="2691401"/>
              <a:ext cx="29077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820 000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xmlns="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xmlns="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xmlns="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xmlns="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xmlns="" id="{DFE3EE9F-D90C-5EBF-9925-55B329C94278}"/>
                </a:ext>
              </a:extLst>
            </p:cNvPr>
            <p:cNvSpPr txBox="1"/>
            <p:nvPr/>
          </p:nvSpPr>
          <p:spPr>
            <a:xfrm>
              <a:off x="2286000" y="4645453"/>
              <a:ext cx="30906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826 000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xmlns="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xmlns="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xmlns="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xmlns="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xmlns="" id="{6185C159-9C4B-F935-D927-2D577D6607B3}"/>
                </a:ext>
              </a:extLst>
            </p:cNvPr>
            <p:cNvSpPr txBox="1"/>
            <p:nvPr/>
          </p:nvSpPr>
          <p:spPr>
            <a:xfrm>
              <a:off x="7765382" y="4645453"/>
              <a:ext cx="29879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830 000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">
            <a:extLst>
              <a:ext uri="{FF2B5EF4-FFF2-40B4-BE49-F238E27FC236}">
                <a16:creationId xmlns:a16="http://schemas.microsoft.com/office/drawing/2014/main" xmlns="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54673" y="373389"/>
            <a:ext cx="1540166" cy="12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873492" y="530353"/>
            <a:ext cx="10362640" cy="1817828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883920" y="950560"/>
              <a:ext cx="9757116" cy="1114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Làm tròn số </a:t>
              </a:r>
              <a:r>
                <a:rPr lang="vi-VN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6 710 000 </a:t>
              </a:r>
              <a:r>
                <a:rPr lang="vi-VN" sz="4000" b="1">
                  <a:latin typeface="Cambria" panose="02040503050406030204" pitchFamily="18" charset="0"/>
                  <a:ea typeface="Cambria" panose="02040503050406030204" pitchFamily="18" charset="0"/>
                </a:rPr>
                <a:t>đến hàng trăm nghìn ta được: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443645" y="2696712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6 700 000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1426"/>
              <a:ext cx="3113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6 600 000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398718" y="4646547"/>
              <a:ext cx="29779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6 800 000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xmlns="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xmlns="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xmlns="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xmlns="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 smtClean="0">
                  <a:latin typeface="UTM Avo" panose="02040603050506020204" pitchFamily="18" charset="0"/>
                  <a:ea typeface="Cambria" panose="02040503050406030204" pitchFamily="18" charset="0"/>
                </a:rPr>
                <a:t>7 000 000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624</Words>
  <Application>Microsoft Office PowerPoint</Application>
  <PresentationFormat>Custom</PresentationFormat>
  <Paragraphs>117</Paragraphs>
  <Slides>32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Mrs Trang</cp:lastModifiedBy>
  <cp:revision>40</cp:revision>
  <dcterms:created xsi:type="dcterms:W3CDTF">2023-09-03T18:43:43Z</dcterms:created>
  <dcterms:modified xsi:type="dcterms:W3CDTF">2025-10-20T08:29:07Z</dcterms:modified>
</cp:coreProperties>
</file>