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notesSlides/notesSlide1.xml" ContentType="application/vnd.openxmlformats-officedocument.presentationml.notesSlide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notesSlides/notesSlide2.xml" ContentType="application/vnd.openxmlformats-officedocument.presentationml.notesSlide+xml"/>
  <Override PartName="/ppt/tags/tag14.xml" ContentType="application/vnd.openxmlformats-officedocument.presentationml.tags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22"/>
  </p:notesMasterIdLst>
  <p:sldIdLst>
    <p:sldId id="318" r:id="rId3"/>
    <p:sldId id="287" r:id="rId4"/>
    <p:sldId id="349" r:id="rId5"/>
    <p:sldId id="348" r:id="rId6"/>
    <p:sldId id="327" r:id="rId7"/>
    <p:sldId id="321" r:id="rId8"/>
    <p:sldId id="346" r:id="rId9"/>
    <p:sldId id="322" r:id="rId10"/>
    <p:sldId id="350" r:id="rId11"/>
    <p:sldId id="339" r:id="rId12"/>
    <p:sldId id="294" r:id="rId13"/>
    <p:sldId id="341" r:id="rId14"/>
    <p:sldId id="332" r:id="rId15"/>
    <p:sldId id="336" r:id="rId16"/>
    <p:sldId id="324" r:id="rId17"/>
    <p:sldId id="345" r:id="rId18"/>
    <p:sldId id="347" r:id="rId19"/>
    <p:sldId id="340" r:id="rId20"/>
    <p:sldId id="319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0033CC"/>
    <a:srgbClr val="FFFF00"/>
    <a:srgbClr val="CC3399"/>
    <a:srgbClr val="CC00CC"/>
    <a:srgbClr val="0000FF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5000" autoAdjust="0"/>
    <p:restoredTop sz="94680" autoAdjust="0"/>
  </p:normalViewPr>
  <p:slideViewPr>
    <p:cSldViewPr snapToGrid="0">
      <p:cViewPr varScale="1">
        <p:scale>
          <a:sx n="61" d="100"/>
          <a:sy n="61" d="100"/>
        </p:scale>
        <p:origin x="108" y="24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125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A58FA6-2C3D-4B5E-BE50-57A34A7CF08F}" type="datetimeFigureOut">
              <a:rPr lang="en-US" smtClean="0"/>
              <a:t>10/22/2025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0ACAA04-D37C-44F4-8D43-AFBFF6D101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27377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幻灯片图像占位符 19457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19459" name="文本占位符 19458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12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27032855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ACAA04-D37C-44F4-8D43-AFBFF6D101C4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79541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幻灯片图像占位符 19457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19459" name="文本占位符 19458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18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27032855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A1962F4-E656-4AA0-BB3E-CD2B8DC24A9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746614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0A31F2B-5364-4D46-A919-F8F4E0FA71A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60364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8394098-2CF7-4237-AAC7-A6C965A33B1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546643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5939E54-8A6E-4C80-B8BF-D86A95496DA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492653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D7EC0AD-DB49-4018-BC54-67A2F23A900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3281324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BC6BED-0DE9-43DD-A416-183FAA7C5FD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304472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318E0A1-27ED-47D7-BF9E-1E17811A92D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5279015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9AEAEFA-CF1A-4178-BE17-C6261AD5D1A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6469406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AA77E8-D37D-4FD3-A083-9FCAE60DE64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7769215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373FA38-D9A8-43FB-ACA4-BABAEEFBAA5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2453956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134F05F-B565-4729-AE25-992EEDB0464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32803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88EADD-78C0-4749-8511-D73297A34B4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2662264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B1ED440-D5ED-4E59-9544-20D1DB28213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9034508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EC46DF6-B59F-4DFE-AEEF-83249EA0FF7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5487122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823770B-5073-4857-8352-CC24618953A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4352186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17037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EFADCF8-183A-4913-906B-8E89D23A7E4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44264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132BE64-60CC-44C9-98F6-121F3353319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708988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F05563A-1315-4EFC-98B1-6610920A652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978888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8222389-D859-4FC8-8F3B-564127BB8DD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521309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54BC51C-0E3E-4D3A-9DC4-47D8CB287D5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714857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1DAF2D8-57C4-4C0B-958E-0F0D5F8ABA3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469034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7CA3037-AA0C-4317-99AF-76C12FA7972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505353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 alt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 alt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19E17F9D-063E-4088-991C-D21B3814480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756945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 alt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 alt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7A45699D-E369-4E42-9A48-D70D168F6A8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108738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0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1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12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13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9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14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4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gi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.xml"/><Relationship Id="rId4" Type="http://schemas.openxmlformats.org/officeDocument/2006/relationships/image" Target="../media/image7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3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8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4165601" y="4441448"/>
            <a:ext cx="7562852" cy="52322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dirty="0">
                <a:ln>
                  <a:solidFill>
                    <a:srgbClr val="7030A0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</a:t>
            </a:r>
            <a:r>
              <a:rPr lang="en-US" sz="2400" b="1" dirty="0">
                <a:ln>
                  <a:solidFill>
                    <a:srgbClr val="7030A0"/>
                  </a:solidFill>
                </a:ln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               </a:t>
            </a:r>
            <a:endParaRPr lang="vi-VN" sz="2400" dirty="0">
              <a:solidFill>
                <a:schemeClr val="accent1"/>
              </a:solidFill>
            </a:endParaRPr>
          </a:p>
        </p:txBody>
      </p:sp>
      <p:sp>
        <p:nvSpPr>
          <p:cNvPr id="4" name="AutoShape 4" descr="Hình nền powerpoint mầm non cute, dễ thương, sinh động nhất"/>
          <p:cNvSpPr>
            <a:spLocks noChangeAspect="1" noChangeArrowheads="1"/>
          </p:cNvSpPr>
          <p:nvPr/>
        </p:nvSpPr>
        <p:spPr bwMode="auto">
          <a:xfrm>
            <a:off x="207433" y="-144463"/>
            <a:ext cx="4064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6" descr="Hình nền powerpoint mầm non cute, dễ thương, sinh động nhất"/>
          <p:cNvSpPr>
            <a:spLocks noChangeAspect="1" noChangeArrowheads="1"/>
          </p:cNvSpPr>
          <p:nvPr/>
        </p:nvSpPr>
        <p:spPr bwMode="auto">
          <a:xfrm>
            <a:off x="410633" y="7938"/>
            <a:ext cx="4064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8" descr="Hình nền powerpoint mầm non cute, dễ thương, sinh động nhất"/>
          <p:cNvSpPr>
            <a:spLocks noChangeAspect="1" noChangeArrowheads="1"/>
          </p:cNvSpPr>
          <p:nvPr/>
        </p:nvSpPr>
        <p:spPr bwMode="auto">
          <a:xfrm>
            <a:off x="613833" y="160338"/>
            <a:ext cx="4064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10" descr="Hình nền powerpoint mầm non cute, dễ thương, sinh động nhất"/>
          <p:cNvSpPr>
            <a:spLocks noChangeAspect="1" noChangeArrowheads="1"/>
          </p:cNvSpPr>
          <p:nvPr/>
        </p:nvSpPr>
        <p:spPr bwMode="auto">
          <a:xfrm>
            <a:off x="817033" y="312738"/>
            <a:ext cx="4064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60" name="Picture 12" descr="Background trẻ em đẹ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38"/>
            <a:ext cx="12192000" cy="6850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1628078" y="1953323"/>
            <a:ext cx="9098156" cy="175432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lnSpc>
                <a:spcPct val="150000"/>
              </a:lnSpc>
            </a:pPr>
            <a:r>
              <a:rPr lang="en-US" sz="36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CHÀO MỪNG CÁC EM HỌC SINH LỚP 2 ĐÃ ĐẾN VỚI TIẾT HỌC MĨ THUẬT</a:t>
            </a:r>
            <a:endParaRPr lang="vi-VN" sz="3600" b="1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achen" panose="02020500000000000000" pitchFamily="18" charset="0"/>
              <a:ea typeface="Aachen" panose="02020500000000000000" pitchFamily="18" charset="0"/>
              <a:cs typeface="Aachen" panose="02020500000000000000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860144" y="459656"/>
            <a:ext cx="8229600" cy="589072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lnSpc>
                <a:spcPct val="150000"/>
              </a:lnSpc>
            </a:pPr>
            <a:r>
              <a:rPr lang="vi-VN" sz="2400" b="1" spc="50">
                <a:ln w="11430"/>
                <a:solidFill>
                  <a:srgbClr val="0000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TRƯỜNG TIỂU HỌC BỒ ĐỀ</a:t>
            </a:r>
            <a:endParaRPr lang="vi-VN" sz="2400" b="1" spc="50" dirty="0">
              <a:ln w="11430"/>
              <a:solidFill>
                <a:srgbClr val="0000CC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achen" panose="02020500000000000000" pitchFamily="18" charset="0"/>
              <a:ea typeface="Aachen" panose="02020500000000000000" pitchFamily="18" charset="0"/>
              <a:cs typeface="Aachen" panose="02020500000000000000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1544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7808">
        <p14:ripple/>
      </p:transition>
    </mc:Choice>
    <mc:Fallback xmlns="">
      <p:transition spd="slow" advTm="7808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012" y="0"/>
            <a:ext cx="12192001" cy="6914060"/>
          </a:xfrm>
          <a:prstGeom prst="rect">
            <a:avLst/>
          </a:prstGeom>
        </p:spPr>
      </p:pic>
      <p:sp>
        <p:nvSpPr>
          <p:cNvPr id="6" name="Text Box 3"/>
          <p:cNvSpPr txBox="1"/>
          <p:nvPr/>
        </p:nvSpPr>
        <p:spPr>
          <a:xfrm>
            <a:off x="1382679" y="381693"/>
            <a:ext cx="9426640" cy="52322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en-US" sz="2800" b="1" dirty="0">
                <a:solidFill>
                  <a:srgbClr val="0033CC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vi-VN" altLang="en-US" sz="2800" b="1" dirty="0">
                <a:solidFill>
                  <a:srgbClr val="0033CC"/>
                </a:solidFill>
                <a:latin typeface="Times New Roman" panose="02020603050405020304" charset="0"/>
                <a:cs typeface="Times New Roman" panose="02020603050405020304" charset="0"/>
              </a:rPr>
              <a:t> CÁC</a:t>
            </a:r>
            <a:r>
              <a:rPr lang="en-US" altLang="en-US" sz="2800" b="1" dirty="0">
                <a:solidFill>
                  <a:srgbClr val="0033CC"/>
                </a:solidFill>
                <a:latin typeface="Times New Roman" panose="02020603050405020304" charset="0"/>
                <a:cs typeface="Times New Roman" panose="02020603050405020304" charset="0"/>
              </a:rPr>
              <a:t> BƯỚC</a:t>
            </a:r>
            <a:r>
              <a:rPr lang="vi-VN" altLang="en-US" sz="2800" b="1" dirty="0">
                <a:solidFill>
                  <a:srgbClr val="0033CC"/>
                </a:solidFill>
                <a:latin typeface="Times New Roman" panose="02020603050405020304" charset="0"/>
                <a:cs typeface="Times New Roman" panose="02020603050405020304" charset="0"/>
              </a:rPr>
              <a:t> THỰC HIỆN</a:t>
            </a:r>
            <a:r>
              <a:rPr lang="en-US" altLang="en-US" sz="2800" b="1" dirty="0">
                <a:solidFill>
                  <a:srgbClr val="0033CC"/>
                </a:solidFill>
                <a:latin typeface="Times New Roman" panose="02020603050405020304" charset="0"/>
                <a:cs typeface="Times New Roman" panose="02020603050405020304" charset="0"/>
              </a:rPr>
              <a:t> BỨC TRANH HOÀN CHỈNH</a:t>
            </a:r>
            <a:endParaRPr lang="vi-VN" altLang="en-US" sz="2800" b="1" dirty="0">
              <a:solidFill>
                <a:srgbClr val="0033CC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8" name="Content Placeholder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9910" y="1839950"/>
            <a:ext cx="3799132" cy="28493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7442" y="1839950"/>
            <a:ext cx="3799133" cy="2849349"/>
          </a:xfrm>
        </p:spPr>
      </p:pic>
      <p:pic>
        <p:nvPicPr>
          <p:cNvPr id="10" name="Content Placeholder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5614" y="1839950"/>
            <a:ext cx="3745571" cy="2849349"/>
          </a:xfrm>
          <a:prstGeom prst="rect">
            <a:avLst/>
          </a:prstGeom>
        </p:spPr>
      </p:pic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111513" y="5062652"/>
            <a:ext cx="3947529" cy="659355"/>
          </a:xfrm>
        </p:spPr>
        <p:txBody>
          <a:bodyPr/>
          <a:lstStyle/>
          <a:p>
            <a:r>
              <a:rPr lang="en-US" sz="2400" dirty="0">
                <a:solidFill>
                  <a:srgbClr val="0000CC"/>
                </a:solidFill>
              </a:rPr>
              <a:t>1. </a:t>
            </a:r>
            <a:r>
              <a:rPr lang="en-US" sz="2400" dirty="0" err="1">
                <a:solidFill>
                  <a:srgbClr val="0000CC"/>
                </a:solidFill>
              </a:rPr>
              <a:t>Vẽ</a:t>
            </a:r>
            <a:r>
              <a:rPr lang="en-US" sz="2400" dirty="0">
                <a:solidFill>
                  <a:srgbClr val="0000CC"/>
                </a:solidFill>
              </a:rPr>
              <a:t> </a:t>
            </a:r>
            <a:r>
              <a:rPr lang="en-US" sz="2400" dirty="0" err="1">
                <a:solidFill>
                  <a:srgbClr val="0000CC"/>
                </a:solidFill>
              </a:rPr>
              <a:t>hình</a:t>
            </a:r>
            <a:r>
              <a:rPr lang="en-US" sz="2400" dirty="0">
                <a:solidFill>
                  <a:srgbClr val="0000CC"/>
                </a:solidFill>
              </a:rPr>
              <a:t> </a:t>
            </a:r>
            <a:r>
              <a:rPr lang="en-US" sz="2400" dirty="0" err="1">
                <a:solidFill>
                  <a:srgbClr val="0000CC"/>
                </a:solidFill>
              </a:rPr>
              <a:t>phương</a:t>
            </a:r>
            <a:r>
              <a:rPr lang="en-US" sz="2400" dirty="0">
                <a:solidFill>
                  <a:srgbClr val="0000CC"/>
                </a:solidFill>
              </a:rPr>
              <a:t> </a:t>
            </a:r>
            <a:r>
              <a:rPr lang="en-US" sz="2400" dirty="0" err="1">
                <a:solidFill>
                  <a:srgbClr val="0000CC"/>
                </a:solidFill>
              </a:rPr>
              <a:t>tiện</a:t>
            </a:r>
            <a:r>
              <a:rPr lang="en-US" sz="2400" dirty="0">
                <a:solidFill>
                  <a:srgbClr val="0000CC"/>
                </a:solidFill>
              </a:rPr>
              <a:t> </a:t>
            </a:r>
            <a:r>
              <a:rPr lang="en-US" sz="2400" dirty="0" err="1">
                <a:solidFill>
                  <a:srgbClr val="0000CC"/>
                </a:solidFill>
              </a:rPr>
              <a:t>giao</a:t>
            </a:r>
            <a:r>
              <a:rPr lang="en-US" sz="2400" dirty="0">
                <a:solidFill>
                  <a:srgbClr val="0000CC"/>
                </a:solidFill>
              </a:rPr>
              <a:t> </a:t>
            </a:r>
            <a:r>
              <a:rPr lang="en-US" sz="2400" dirty="0" err="1">
                <a:solidFill>
                  <a:srgbClr val="0000CC"/>
                </a:solidFill>
              </a:rPr>
              <a:t>thông</a:t>
            </a:r>
            <a:endParaRPr lang="en-US" sz="2400" dirty="0">
              <a:solidFill>
                <a:srgbClr val="0000CC"/>
              </a:solidFill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 bwMode="auto">
          <a:xfrm>
            <a:off x="4159404" y="5058081"/>
            <a:ext cx="3847171" cy="6593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sz="2400" dirty="0">
                <a:solidFill>
                  <a:srgbClr val="0000CC"/>
                </a:solidFill>
              </a:rPr>
              <a:t>2. </a:t>
            </a:r>
            <a:r>
              <a:rPr lang="en-US" sz="2400" dirty="0" err="1">
                <a:solidFill>
                  <a:srgbClr val="0000CC"/>
                </a:solidFill>
              </a:rPr>
              <a:t>Vẽ</a:t>
            </a:r>
            <a:r>
              <a:rPr lang="en-US" sz="2400" dirty="0">
                <a:solidFill>
                  <a:srgbClr val="0000CC"/>
                </a:solidFill>
              </a:rPr>
              <a:t> </a:t>
            </a:r>
            <a:r>
              <a:rPr lang="en-US" sz="2400" dirty="0" err="1">
                <a:solidFill>
                  <a:srgbClr val="0000CC"/>
                </a:solidFill>
              </a:rPr>
              <a:t>thêm</a:t>
            </a:r>
            <a:r>
              <a:rPr lang="en-US" sz="2400" dirty="0">
                <a:solidFill>
                  <a:srgbClr val="0000CC"/>
                </a:solidFill>
              </a:rPr>
              <a:t> </a:t>
            </a:r>
            <a:r>
              <a:rPr lang="en-US" sz="2400" dirty="0" err="1">
                <a:solidFill>
                  <a:srgbClr val="0000CC"/>
                </a:solidFill>
              </a:rPr>
              <a:t>người</a:t>
            </a:r>
            <a:r>
              <a:rPr lang="en-US" sz="2400" dirty="0">
                <a:solidFill>
                  <a:srgbClr val="0000CC"/>
                </a:solidFill>
              </a:rPr>
              <a:t> </a:t>
            </a:r>
            <a:r>
              <a:rPr lang="en-US" sz="2400" dirty="0" err="1">
                <a:solidFill>
                  <a:srgbClr val="0000CC"/>
                </a:solidFill>
              </a:rPr>
              <a:t>và</a:t>
            </a:r>
            <a:r>
              <a:rPr lang="en-US" sz="2400" dirty="0">
                <a:solidFill>
                  <a:srgbClr val="0000CC"/>
                </a:solidFill>
              </a:rPr>
              <a:t> </a:t>
            </a:r>
            <a:r>
              <a:rPr lang="en-US" sz="2400" dirty="0" err="1">
                <a:solidFill>
                  <a:srgbClr val="0000CC"/>
                </a:solidFill>
              </a:rPr>
              <a:t>cảnh</a:t>
            </a:r>
            <a:r>
              <a:rPr lang="en-US" sz="2400" dirty="0">
                <a:solidFill>
                  <a:srgbClr val="0000CC"/>
                </a:solidFill>
              </a:rPr>
              <a:t> </a:t>
            </a:r>
            <a:r>
              <a:rPr lang="en-US" sz="2400" dirty="0" err="1">
                <a:solidFill>
                  <a:srgbClr val="0000CC"/>
                </a:solidFill>
              </a:rPr>
              <a:t>vật</a:t>
            </a:r>
            <a:r>
              <a:rPr lang="en-US" sz="2400" dirty="0">
                <a:solidFill>
                  <a:srgbClr val="0000CC"/>
                </a:solidFill>
              </a:rPr>
              <a:t> </a:t>
            </a:r>
            <a:r>
              <a:rPr lang="en-US" sz="2400" dirty="0" err="1">
                <a:solidFill>
                  <a:srgbClr val="0000CC"/>
                </a:solidFill>
              </a:rPr>
              <a:t>cho</a:t>
            </a:r>
            <a:r>
              <a:rPr lang="en-US" sz="2400" dirty="0">
                <a:solidFill>
                  <a:srgbClr val="0000CC"/>
                </a:solidFill>
              </a:rPr>
              <a:t> </a:t>
            </a:r>
            <a:r>
              <a:rPr lang="en-US" sz="2400" dirty="0" err="1">
                <a:solidFill>
                  <a:srgbClr val="0000CC"/>
                </a:solidFill>
              </a:rPr>
              <a:t>phù</a:t>
            </a:r>
            <a:r>
              <a:rPr lang="en-US" sz="2400" dirty="0">
                <a:solidFill>
                  <a:srgbClr val="0000CC"/>
                </a:solidFill>
              </a:rPr>
              <a:t> </a:t>
            </a:r>
            <a:r>
              <a:rPr lang="en-US" sz="2400" dirty="0" err="1">
                <a:solidFill>
                  <a:srgbClr val="0000CC"/>
                </a:solidFill>
              </a:rPr>
              <a:t>hợp</a:t>
            </a:r>
            <a:endParaRPr lang="en-US" sz="2400" dirty="0">
              <a:solidFill>
                <a:srgbClr val="0000CC"/>
              </a:solidFill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 bwMode="auto">
          <a:xfrm>
            <a:off x="8129239" y="4868807"/>
            <a:ext cx="3858323" cy="6593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sz="2400" dirty="0">
                <a:solidFill>
                  <a:srgbClr val="0000CC"/>
                </a:solidFill>
              </a:rPr>
              <a:t>3. </a:t>
            </a:r>
            <a:r>
              <a:rPr lang="en-US" sz="2400" dirty="0" err="1">
                <a:solidFill>
                  <a:srgbClr val="0000CC"/>
                </a:solidFill>
              </a:rPr>
              <a:t>Vẽ</a:t>
            </a:r>
            <a:r>
              <a:rPr lang="en-US" sz="2400" dirty="0">
                <a:solidFill>
                  <a:srgbClr val="0000CC"/>
                </a:solidFill>
              </a:rPr>
              <a:t> </a:t>
            </a:r>
            <a:r>
              <a:rPr lang="en-US" sz="2400" dirty="0" err="1">
                <a:solidFill>
                  <a:srgbClr val="0000CC"/>
                </a:solidFill>
              </a:rPr>
              <a:t>màu</a:t>
            </a:r>
            <a:r>
              <a:rPr lang="en-US" sz="2400" dirty="0">
                <a:solidFill>
                  <a:srgbClr val="0000CC"/>
                </a:solidFill>
              </a:rPr>
              <a:t> </a:t>
            </a:r>
            <a:r>
              <a:rPr lang="en-US" sz="2400" dirty="0" err="1">
                <a:solidFill>
                  <a:srgbClr val="0000CC"/>
                </a:solidFill>
              </a:rPr>
              <a:t>cho</a:t>
            </a:r>
            <a:r>
              <a:rPr lang="en-US" sz="2400" dirty="0">
                <a:solidFill>
                  <a:srgbClr val="0000CC"/>
                </a:solidFill>
              </a:rPr>
              <a:t> </a:t>
            </a:r>
            <a:r>
              <a:rPr lang="en-US" sz="2400" dirty="0" err="1">
                <a:solidFill>
                  <a:srgbClr val="0000CC"/>
                </a:solidFill>
              </a:rPr>
              <a:t>bức</a:t>
            </a:r>
            <a:r>
              <a:rPr lang="en-US" sz="2400" dirty="0">
                <a:solidFill>
                  <a:srgbClr val="0000CC"/>
                </a:solidFill>
              </a:rPr>
              <a:t> </a:t>
            </a:r>
            <a:r>
              <a:rPr lang="en-US" sz="2400" dirty="0" err="1">
                <a:solidFill>
                  <a:srgbClr val="0000CC"/>
                </a:solidFill>
              </a:rPr>
              <a:t>tranh</a:t>
            </a:r>
            <a:endParaRPr lang="en-US" sz="2400" dirty="0">
              <a:solidFill>
                <a:srgbClr val="0000CC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61127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571"/>
    </mc:Choice>
    <mc:Fallback xmlns="">
      <p:transition spd="slow" advTm="205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1" grpId="0"/>
      <p:bldP spid="13" grpId="0"/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3260" y="1005445"/>
            <a:ext cx="4401199" cy="248204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56916" y="1138363"/>
            <a:ext cx="4361140" cy="220448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594625" y="292968"/>
            <a:ext cx="91551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khảo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lang="en-US" sz="24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67706" y="3718924"/>
            <a:ext cx="5366896" cy="242487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6060" y="3635625"/>
            <a:ext cx="5325562" cy="259147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5028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514"/>
    </mc:Choice>
    <mc:Fallback xmlns="">
      <p:transition spd="slow" advTm="195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15">
            <a:extLst>
              <a:ext uri="{FF2B5EF4-FFF2-40B4-BE49-F238E27FC236}">
                <a16:creationId xmlns:a16="http://schemas.microsoft.com/office/drawing/2014/main" id="{4C704656-44A8-40F4-9C7B-66024728C63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36" t="131" r="32139" b="27501"/>
          <a:stretch/>
        </p:blipFill>
        <p:spPr>
          <a:xfrm>
            <a:off x="7" y="4549"/>
            <a:ext cx="12191997" cy="6858000"/>
          </a:xfrm>
          <a:prstGeom prst="rect">
            <a:avLst/>
          </a:prstGeom>
        </p:spPr>
      </p:pic>
      <p:pic>
        <p:nvPicPr>
          <p:cNvPr id="4112" name="图片 4111" descr="PPT素材-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759044" y="4013234"/>
            <a:ext cx="14127677" cy="290795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10" name="图片 4109" descr="封面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4071" y="4836105"/>
            <a:ext cx="2323219" cy="157036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2799028" y="2126125"/>
            <a:ext cx="7011532" cy="482494"/>
          </a:xfrm>
          <a:prstGeom prst="rect">
            <a:avLst/>
          </a:prstGeom>
          <a:noFill/>
        </p:spPr>
        <p:txBody>
          <a:bodyPr wrap="square" lIns="66348" tIns="33174" rIns="66348" bIns="33174">
            <a:spAutoFit/>
          </a:bodyPr>
          <a:lstStyle/>
          <a:p>
            <a:pPr algn="just">
              <a:defRPr/>
            </a:pPr>
            <a:r>
              <a:rPr lang="en-GB" sz="27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endParaRPr lang="en-GB" sz="27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Content Placeholder 2"/>
          <p:cNvSpPr>
            <a:spLocks noGrp="1"/>
          </p:cNvSpPr>
          <p:nvPr>
            <p:ph idx="1"/>
          </p:nvPr>
        </p:nvSpPr>
        <p:spPr>
          <a:xfrm>
            <a:off x="727325" y="2447693"/>
            <a:ext cx="11154937" cy="654947"/>
          </a:xfrm>
        </p:spPr>
        <p:txBody>
          <a:bodyPr/>
          <a:lstStyle/>
          <a:p>
            <a:pPr marL="0" indent="0">
              <a:buNone/>
            </a:pPr>
            <a:r>
              <a:rPr lang="en-US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r>
              <a:rPr lang="en-US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9" name="Text Box 7"/>
          <p:cNvSpPr txBox="1"/>
          <p:nvPr/>
        </p:nvSpPr>
        <p:spPr>
          <a:xfrm>
            <a:off x="3266842" y="1386929"/>
            <a:ext cx="5050742" cy="5847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LUYỆN TẬP – SÁNG TẠO</a:t>
            </a:r>
            <a:endParaRPr lang="vi-VN" altLang="en-US" sz="3200" b="1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81082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511"/>
    </mc:Choice>
    <mc:Fallback xmlns="">
      <p:transition spd="slow" advTm="155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p"/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373" y="914399"/>
            <a:ext cx="3757777" cy="2513538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9169" y="923497"/>
            <a:ext cx="3532222" cy="2428321"/>
          </a:xfrm>
        </p:spPr>
      </p:pic>
      <p:sp>
        <p:nvSpPr>
          <p:cNvPr id="7" name="Text Box 3"/>
          <p:cNvSpPr txBox="1">
            <a:spLocks noGrp="1"/>
          </p:cNvSpPr>
          <p:nvPr>
            <p:ph type="title"/>
          </p:nvPr>
        </p:nvSpPr>
        <p:spPr>
          <a:xfrm>
            <a:off x="1716526" y="78413"/>
            <a:ext cx="83150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BÀI VẼ </a:t>
            </a:r>
            <a:r>
              <a:rPr lang="vi-VN" altLang="en-US" sz="28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THAM KHẢO</a:t>
            </a:r>
          </a:p>
        </p:txBody>
      </p:sp>
      <p:pic>
        <p:nvPicPr>
          <p:cNvPr id="8" name="Content Placeholder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1726" y="3636825"/>
            <a:ext cx="3803073" cy="24600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Content Placeholder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286368" y="955964"/>
            <a:ext cx="3449092" cy="23691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Content Placeholder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423460" y="3730336"/>
            <a:ext cx="3675871" cy="25129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Content Placeholder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286368" y="3730336"/>
            <a:ext cx="3527465" cy="2448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72505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678"/>
    </mc:Choice>
    <mc:Fallback xmlns="">
      <p:transition spd="slow" advTm="216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1288" y="803727"/>
            <a:ext cx="4414322" cy="2810817"/>
          </a:xfrm>
        </p:spPr>
      </p:pic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0" y="815097"/>
            <a:ext cx="4242816" cy="2687267"/>
          </a:xfrm>
        </p:spPr>
      </p:pic>
      <p:sp>
        <p:nvSpPr>
          <p:cNvPr id="5" name="Text Box 3"/>
          <p:cNvSpPr txBox="1">
            <a:spLocks noGrp="1"/>
          </p:cNvSpPr>
          <p:nvPr>
            <p:ph type="title"/>
          </p:nvPr>
        </p:nvSpPr>
        <p:spPr>
          <a:xfrm>
            <a:off x="1345111" y="146842"/>
            <a:ext cx="85901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BÀI VẼ </a:t>
            </a:r>
            <a:r>
              <a:rPr lang="vi-VN" altLang="en-US" sz="28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THAM KHẢO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45111" y="3836017"/>
            <a:ext cx="4117976" cy="2642839"/>
          </a:xfrm>
          <a:prstGeom prst="rect">
            <a:avLst/>
          </a:prstGeom>
        </p:spPr>
      </p:pic>
      <p:pic>
        <p:nvPicPr>
          <p:cNvPr id="9" name="Content Placeholder 6"/>
          <p:cNvPicPr>
            <a:picLocks noChangeAspect="1"/>
          </p:cNvPicPr>
          <p:nvPr/>
        </p:nvPicPr>
        <p:blipFill>
          <a:blip r:embed="rId6"/>
          <a:srcRect l="14372" t="16706" r="7090" b="14338"/>
          <a:stretch>
            <a:fillRect/>
          </a:stretch>
        </p:blipFill>
        <p:spPr bwMode="auto">
          <a:xfrm>
            <a:off x="6400800" y="3798295"/>
            <a:ext cx="4166755" cy="26805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02376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617"/>
    </mc:Choice>
    <mc:Fallback xmlns="">
      <p:transition spd="slow" advTm="136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/>
          <p:nvPr/>
        </p:nvSpPr>
        <p:spPr>
          <a:xfrm>
            <a:off x="820572" y="284776"/>
            <a:ext cx="52548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BÀI VẼ </a:t>
            </a:r>
            <a:r>
              <a:rPr lang="vi-VN" altLang="en-US" sz="28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THAM KHẢO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123" y="1282390"/>
            <a:ext cx="4257451" cy="510725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0763" y="546386"/>
            <a:ext cx="4661169" cy="261017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2264" y="3420110"/>
            <a:ext cx="5178169" cy="3206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317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7" y="4549"/>
            <a:ext cx="12486288" cy="6858000"/>
            <a:chOff x="1" y="3412"/>
            <a:chExt cx="9364717" cy="5143500"/>
          </a:xfrm>
        </p:grpSpPr>
        <p:pic>
          <p:nvPicPr>
            <p:cNvPr id="7" name="图片 15">
              <a:extLst>
                <a:ext uri="{FF2B5EF4-FFF2-40B4-BE49-F238E27FC236}">
                  <a16:creationId xmlns:a16="http://schemas.microsoft.com/office/drawing/2014/main" id="{4C704656-44A8-40F4-9C7B-66024728C6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136" t="131" r="24301" b="27501"/>
            <a:stretch/>
          </p:blipFill>
          <p:spPr>
            <a:xfrm>
              <a:off x="1" y="3412"/>
              <a:ext cx="9364717" cy="5143500"/>
            </a:xfrm>
            <a:prstGeom prst="rect">
              <a:avLst/>
            </a:prstGeom>
          </p:spPr>
        </p:pic>
        <p:pic>
          <p:nvPicPr>
            <p:cNvPr id="2" name="图片 1">
              <a:extLst>
                <a:ext uri="{FF2B5EF4-FFF2-40B4-BE49-F238E27FC236}">
                  <a16:creationId xmlns:a16="http://schemas.microsoft.com/office/drawing/2014/main" id="{9095A68D-41CE-47FE-A8C4-C8399928A1E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72959" y="2579480"/>
              <a:ext cx="3185030" cy="2438221"/>
            </a:xfrm>
            <a:prstGeom prst="rect">
              <a:avLst/>
            </a:prstGeom>
          </p:spPr>
        </p:pic>
        <p:pic>
          <p:nvPicPr>
            <p:cNvPr id="12" name="图片 17">
              <a:extLst>
                <a:ext uri="{FF2B5EF4-FFF2-40B4-BE49-F238E27FC236}">
                  <a16:creationId xmlns:a16="http://schemas.microsoft.com/office/drawing/2014/main" id="{67013761-C605-4C54-B675-FAD2099219B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19200" y="3672141"/>
              <a:ext cx="1081101" cy="1272326"/>
            </a:xfrm>
            <a:prstGeom prst="rect">
              <a:avLst/>
            </a:prstGeom>
          </p:spPr>
        </p:pic>
        <p:pic>
          <p:nvPicPr>
            <p:cNvPr id="13" name="图片 17">
              <a:extLst>
                <a:ext uri="{FF2B5EF4-FFF2-40B4-BE49-F238E27FC236}">
                  <a16:creationId xmlns:a16="http://schemas.microsoft.com/office/drawing/2014/main" id="{67013761-C605-4C54-B675-FAD2099219B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193" y="2813474"/>
              <a:ext cx="1394832" cy="1641550"/>
            </a:xfrm>
            <a:prstGeom prst="rect">
              <a:avLst/>
            </a:prstGeom>
          </p:spPr>
        </p:pic>
        <p:pic>
          <p:nvPicPr>
            <p:cNvPr id="16" name="图片 11269" descr="25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886266" y="3612011"/>
              <a:ext cx="2786693" cy="1362711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7" name="图片 71695" descr="2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50646" y="405140"/>
              <a:ext cx="1666643" cy="1128690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8" name="图片 71695" descr="2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718957" y="605194"/>
              <a:ext cx="1462493" cy="990435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4" name="Rectangle 3"/>
          <p:cNvSpPr/>
          <p:nvPr/>
        </p:nvSpPr>
        <p:spPr>
          <a:xfrm>
            <a:off x="1960039" y="1971703"/>
            <a:ext cx="831023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!</a:t>
            </a:r>
            <a:endParaRPr lang="vi-VN" sz="2800" dirty="0">
              <a:solidFill>
                <a:srgbClr val="0000CC"/>
              </a:solidFill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 Box 7"/>
          <p:cNvSpPr txBox="1"/>
          <p:nvPr/>
        </p:nvSpPr>
        <p:spPr>
          <a:xfrm>
            <a:off x="3266842" y="1386929"/>
            <a:ext cx="4989443" cy="5847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PHÂN TÍCH – ĐÁNH GIÁ</a:t>
            </a:r>
            <a:endParaRPr lang="vi-VN" altLang="en-US" sz="3200" b="1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584053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951">
        <p:random/>
      </p:transition>
    </mc:Choice>
    <mc:Fallback xmlns="">
      <p:transition spd="slow" advClick="0" advTm="9951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7" y="0"/>
            <a:ext cx="12486288" cy="6858000"/>
            <a:chOff x="1" y="3412"/>
            <a:chExt cx="9364717" cy="5143500"/>
          </a:xfrm>
        </p:grpSpPr>
        <p:pic>
          <p:nvPicPr>
            <p:cNvPr id="7" name="图片 15">
              <a:extLst>
                <a:ext uri="{FF2B5EF4-FFF2-40B4-BE49-F238E27FC236}">
                  <a16:creationId xmlns:a16="http://schemas.microsoft.com/office/drawing/2014/main" id="{4C704656-44A8-40F4-9C7B-66024728C6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136" t="131" r="24301" b="27501"/>
            <a:stretch/>
          </p:blipFill>
          <p:spPr>
            <a:xfrm>
              <a:off x="1" y="3412"/>
              <a:ext cx="9364717" cy="5143500"/>
            </a:xfrm>
            <a:prstGeom prst="rect">
              <a:avLst/>
            </a:prstGeom>
          </p:spPr>
        </p:pic>
        <p:pic>
          <p:nvPicPr>
            <p:cNvPr id="2" name="图片 1">
              <a:extLst>
                <a:ext uri="{FF2B5EF4-FFF2-40B4-BE49-F238E27FC236}">
                  <a16:creationId xmlns:a16="http://schemas.microsoft.com/office/drawing/2014/main" id="{9095A68D-41CE-47FE-A8C4-C8399928A1E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72959" y="2579480"/>
              <a:ext cx="3185030" cy="2438221"/>
            </a:xfrm>
            <a:prstGeom prst="rect">
              <a:avLst/>
            </a:prstGeom>
          </p:spPr>
        </p:pic>
        <p:pic>
          <p:nvPicPr>
            <p:cNvPr id="12" name="图片 17">
              <a:extLst>
                <a:ext uri="{FF2B5EF4-FFF2-40B4-BE49-F238E27FC236}">
                  <a16:creationId xmlns:a16="http://schemas.microsoft.com/office/drawing/2014/main" id="{67013761-C605-4C54-B675-FAD2099219B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19200" y="3672141"/>
              <a:ext cx="1081101" cy="1272326"/>
            </a:xfrm>
            <a:prstGeom prst="rect">
              <a:avLst/>
            </a:prstGeom>
          </p:spPr>
        </p:pic>
        <p:pic>
          <p:nvPicPr>
            <p:cNvPr id="13" name="图片 17">
              <a:extLst>
                <a:ext uri="{FF2B5EF4-FFF2-40B4-BE49-F238E27FC236}">
                  <a16:creationId xmlns:a16="http://schemas.microsoft.com/office/drawing/2014/main" id="{67013761-C605-4C54-B675-FAD2099219B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193" y="2813474"/>
              <a:ext cx="1394832" cy="1641550"/>
            </a:xfrm>
            <a:prstGeom prst="rect">
              <a:avLst/>
            </a:prstGeom>
          </p:spPr>
        </p:pic>
        <p:pic>
          <p:nvPicPr>
            <p:cNvPr id="16" name="图片 11269" descr="25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886266" y="3612011"/>
              <a:ext cx="2786693" cy="1362711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7" name="图片 71695" descr="2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50646" y="405140"/>
              <a:ext cx="1666643" cy="1128690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8" name="图片 71695" descr="2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718957" y="605194"/>
              <a:ext cx="1462493" cy="990435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4" name="Rectangle 3"/>
          <p:cNvSpPr/>
          <p:nvPr/>
        </p:nvSpPr>
        <p:spPr>
          <a:xfrm>
            <a:off x="1859434" y="1971703"/>
            <a:ext cx="8767434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?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di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tuân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,qui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trường,của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?</a:t>
            </a:r>
            <a:endParaRPr lang="vi-VN" sz="2800" dirty="0">
              <a:solidFill>
                <a:srgbClr val="0000CC"/>
              </a:solidFill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 Box 7"/>
          <p:cNvSpPr txBox="1"/>
          <p:nvPr/>
        </p:nvSpPr>
        <p:spPr>
          <a:xfrm>
            <a:off x="3356390" y="1108201"/>
            <a:ext cx="5325047" cy="5847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VẬN DỤNG – PHÁT TRIỂN</a:t>
            </a:r>
            <a:endParaRPr lang="vi-VN" altLang="en-US" sz="3200" b="1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914170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3105">
        <p:random/>
      </p:transition>
    </mc:Choice>
    <mc:Fallback xmlns="">
      <p:transition spd="slow" advClick="0" advTm="13105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15">
            <a:extLst>
              <a:ext uri="{FF2B5EF4-FFF2-40B4-BE49-F238E27FC236}">
                <a16:creationId xmlns:a16="http://schemas.microsoft.com/office/drawing/2014/main" id="{4C704656-44A8-40F4-9C7B-66024728C63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36" t="131" r="32139" b="27501"/>
          <a:stretch/>
        </p:blipFill>
        <p:spPr>
          <a:xfrm>
            <a:off x="7" y="4549"/>
            <a:ext cx="12191997" cy="6858000"/>
          </a:xfrm>
          <a:prstGeom prst="rect">
            <a:avLst/>
          </a:prstGeom>
        </p:spPr>
      </p:pic>
      <p:pic>
        <p:nvPicPr>
          <p:cNvPr id="4112" name="图片 4111" descr="PPT素材-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759044" y="4013234"/>
            <a:ext cx="14127677" cy="290795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10" name="图片 4109" descr="封面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4071" y="4836105"/>
            <a:ext cx="2323219" cy="157036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2694886" y="2126125"/>
            <a:ext cx="7011532" cy="482494"/>
          </a:xfrm>
          <a:prstGeom prst="rect">
            <a:avLst/>
          </a:prstGeom>
          <a:noFill/>
        </p:spPr>
        <p:txBody>
          <a:bodyPr wrap="square" lIns="66348" tIns="33174" rIns="66348" bIns="33174">
            <a:spAutoFit/>
          </a:bodyPr>
          <a:lstStyle/>
          <a:p>
            <a:pPr algn="just">
              <a:defRPr/>
            </a:pPr>
            <a:r>
              <a:rPr lang="en-GB" sz="27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endParaRPr lang="en-GB" sz="27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833948" y="470990"/>
            <a:ext cx="40945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DẶN DÒ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27981" y="1385302"/>
            <a:ext cx="1137134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A4,giấy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chì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tẩy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dán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theo.</a:t>
            </a:r>
            <a:endParaRPr lang="en-US" sz="32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09947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485"/>
    </mc:Choice>
    <mc:Fallback xmlns="">
      <p:transition spd="slow" advTm="164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hanks Thank You GIF - Thanks Thank You Color - Descubre &amp;amp; Comparte GIFs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8170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224"/>
    </mc:Choice>
    <mc:Fallback xmlns="">
      <p:transition spd="slow" advTm="11224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WordArt 6"/>
          <p:cNvSpPr>
            <a:spLocks noChangeArrowheads="1" noChangeShapeType="1" noTextEdit="1"/>
          </p:cNvSpPr>
          <p:nvPr/>
        </p:nvSpPr>
        <p:spPr bwMode="auto">
          <a:xfrm>
            <a:off x="415508" y="242910"/>
            <a:ext cx="2480996" cy="67107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9291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i="1" kern="10" dirty="0" err="1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B0F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sz="4000" b="1" i="1" kern="10" dirty="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B0F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kern="10" dirty="0" err="1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B0F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lang="en-US" sz="4000" b="1" i="1" kern="10" dirty="0">
              <a:ln w="19050">
                <a:solidFill>
                  <a:srgbClr val="FF0000"/>
                </a:solidFill>
                <a:round/>
                <a:headEnd/>
                <a:tailEnd/>
              </a:ln>
              <a:solidFill>
                <a:srgbClr val="00B0F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021478" y="426620"/>
            <a:ext cx="91705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ĐỐ VUI </a:t>
            </a:r>
            <a:r>
              <a:rPr lang="en-US" sz="2800" u="sng" dirty="0"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2800" dirty="0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 LÀ PHƯƠNG TIỆN GIAO THÔNG GÌ</a:t>
            </a:r>
          </a:p>
        </p:txBody>
      </p:sp>
      <p:sp>
        <p:nvSpPr>
          <p:cNvPr id="2" name="Rectangle 1"/>
          <p:cNvSpPr/>
          <p:nvPr/>
        </p:nvSpPr>
        <p:spPr>
          <a:xfrm>
            <a:off x="457827" y="1172864"/>
            <a:ext cx="3351947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000" i="1" dirty="0">
                <a:solidFill>
                  <a:srgbClr val="FF0000"/>
                </a:solidFill>
              </a:rPr>
              <a:t>C</a:t>
            </a:r>
            <a:r>
              <a:rPr lang="en-US" sz="2000" i="1" dirty="0" err="1">
                <a:solidFill>
                  <a:srgbClr val="FF0000"/>
                </a:solidFill>
              </a:rPr>
              <a:t>âu</a:t>
            </a:r>
            <a:r>
              <a:rPr lang="en-US" sz="2000" i="1" dirty="0">
                <a:solidFill>
                  <a:srgbClr val="FF0000"/>
                </a:solidFill>
              </a:rPr>
              <a:t> </a:t>
            </a:r>
            <a:r>
              <a:rPr lang="vi-VN" sz="2000" i="1" dirty="0">
                <a:solidFill>
                  <a:srgbClr val="FF0000"/>
                </a:solidFill>
              </a:rPr>
              <a:t>1</a:t>
            </a:r>
            <a:r>
              <a:rPr lang="en-US" sz="2000" i="1" dirty="0"/>
              <a:t>  </a:t>
            </a:r>
          </a:p>
          <a:p>
            <a:r>
              <a:rPr lang="vi-VN" sz="2000" i="1" dirty="0">
                <a:solidFill>
                  <a:srgbClr val="0000CC"/>
                </a:solidFill>
              </a:rPr>
              <a:t>Xe gì hai bánh</a:t>
            </a:r>
            <a:endParaRPr lang="en-US" sz="2000" dirty="0">
              <a:solidFill>
                <a:srgbClr val="0000CC"/>
              </a:solidFill>
            </a:endParaRPr>
          </a:p>
          <a:p>
            <a:r>
              <a:rPr lang="vi-VN" sz="2000" i="1" dirty="0">
                <a:solidFill>
                  <a:srgbClr val="0000CC"/>
                </a:solidFill>
              </a:rPr>
              <a:t>Đạp chạy bon bon</a:t>
            </a:r>
            <a:endParaRPr lang="en-US" sz="2000" dirty="0">
              <a:solidFill>
                <a:srgbClr val="0000CC"/>
              </a:solidFill>
            </a:endParaRPr>
          </a:p>
          <a:p>
            <a:r>
              <a:rPr lang="vi-VN" sz="2000" i="1" dirty="0">
                <a:solidFill>
                  <a:srgbClr val="0000CC"/>
                </a:solidFill>
              </a:rPr>
              <a:t>Chuông kêu kính coong</a:t>
            </a:r>
            <a:endParaRPr lang="en-US" sz="2000" dirty="0">
              <a:solidFill>
                <a:srgbClr val="0000CC"/>
              </a:solidFill>
            </a:endParaRPr>
          </a:p>
          <a:p>
            <a:r>
              <a:rPr lang="vi-VN" sz="2000" i="1" dirty="0">
                <a:solidFill>
                  <a:srgbClr val="0000CC"/>
                </a:solidFill>
              </a:rPr>
              <a:t>Đứng yên thì </a:t>
            </a:r>
            <a:r>
              <a:rPr lang="en-US" sz="2000" i="1" dirty="0" err="1">
                <a:solidFill>
                  <a:srgbClr val="0000CC"/>
                </a:solidFill>
              </a:rPr>
              <a:t>đổ</a:t>
            </a:r>
            <a:r>
              <a:rPr lang="en-US" sz="2000" i="1" dirty="0">
                <a:solidFill>
                  <a:srgbClr val="0000CC"/>
                </a:solidFill>
              </a:rPr>
              <a:t> ?</a:t>
            </a:r>
          </a:p>
          <a:p>
            <a:endParaRPr lang="en-US" sz="2800" dirty="0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4323" y="1061351"/>
            <a:ext cx="3649086" cy="2285127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440297" y="4732509"/>
            <a:ext cx="3295237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i="1" dirty="0" err="1">
                <a:solidFill>
                  <a:srgbClr val="FF0000"/>
                </a:solidFill>
              </a:rPr>
              <a:t>Câu</a:t>
            </a:r>
            <a:r>
              <a:rPr lang="en-US" sz="2000" i="1" dirty="0">
                <a:solidFill>
                  <a:srgbClr val="FF0000"/>
                </a:solidFill>
              </a:rPr>
              <a:t> 3</a:t>
            </a:r>
            <a:endParaRPr lang="en-US" sz="2000" i="1" dirty="0"/>
          </a:p>
          <a:p>
            <a:r>
              <a:rPr lang="en-US" sz="2000" i="1" dirty="0" err="1">
                <a:solidFill>
                  <a:srgbClr val="0000CC"/>
                </a:solidFill>
              </a:rPr>
              <a:t>Thân</a:t>
            </a:r>
            <a:r>
              <a:rPr lang="en-US" sz="2000" i="1" dirty="0">
                <a:solidFill>
                  <a:srgbClr val="0000CC"/>
                </a:solidFill>
              </a:rPr>
              <a:t> </a:t>
            </a:r>
            <a:r>
              <a:rPr lang="en-US" sz="2000" i="1" dirty="0" err="1">
                <a:solidFill>
                  <a:srgbClr val="0000CC"/>
                </a:solidFill>
              </a:rPr>
              <a:t>hình</a:t>
            </a:r>
            <a:r>
              <a:rPr lang="en-US" sz="2000" i="1" dirty="0">
                <a:solidFill>
                  <a:srgbClr val="0000CC"/>
                </a:solidFill>
              </a:rPr>
              <a:t> </a:t>
            </a:r>
            <a:r>
              <a:rPr lang="en-US" sz="2000" i="1" dirty="0" err="1">
                <a:solidFill>
                  <a:srgbClr val="0000CC"/>
                </a:solidFill>
              </a:rPr>
              <a:t>bằng</a:t>
            </a:r>
            <a:r>
              <a:rPr lang="en-US" sz="2000" i="1" dirty="0">
                <a:solidFill>
                  <a:srgbClr val="0000CC"/>
                </a:solidFill>
              </a:rPr>
              <a:t> </a:t>
            </a:r>
            <a:r>
              <a:rPr lang="en-US" sz="2000" i="1" dirty="0" err="1">
                <a:solidFill>
                  <a:srgbClr val="0000CC"/>
                </a:solidFill>
              </a:rPr>
              <a:t>sắt</a:t>
            </a:r>
            <a:endParaRPr lang="en-US" sz="2000" i="1" dirty="0">
              <a:solidFill>
                <a:srgbClr val="0000CC"/>
              </a:solidFill>
            </a:endParaRPr>
          </a:p>
          <a:p>
            <a:r>
              <a:rPr lang="en-US" sz="2000" i="1" dirty="0" err="1">
                <a:solidFill>
                  <a:srgbClr val="0000CC"/>
                </a:solidFill>
              </a:rPr>
              <a:t>Nổi</a:t>
            </a:r>
            <a:r>
              <a:rPr lang="en-US" sz="2000" i="1" dirty="0">
                <a:solidFill>
                  <a:srgbClr val="0000CC"/>
                </a:solidFill>
              </a:rPr>
              <a:t> </a:t>
            </a:r>
            <a:r>
              <a:rPr lang="en-US" sz="2000" i="1" dirty="0" err="1">
                <a:solidFill>
                  <a:srgbClr val="0000CC"/>
                </a:solidFill>
              </a:rPr>
              <a:t>nhẹ</a:t>
            </a:r>
            <a:r>
              <a:rPr lang="en-US" sz="2000" i="1" dirty="0">
                <a:solidFill>
                  <a:srgbClr val="0000CC"/>
                </a:solidFill>
              </a:rPr>
              <a:t> </a:t>
            </a:r>
            <a:r>
              <a:rPr lang="en-US" sz="2000" i="1" dirty="0" err="1">
                <a:solidFill>
                  <a:srgbClr val="0000CC"/>
                </a:solidFill>
              </a:rPr>
              <a:t>trên</a:t>
            </a:r>
            <a:r>
              <a:rPr lang="en-US" sz="2000" i="1" dirty="0">
                <a:solidFill>
                  <a:srgbClr val="0000CC"/>
                </a:solidFill>
              </a:rPr>
              <a:t> </a:t>
            </a:r>
            <a:r>
              <a:rPr lang="en-US" sz="2000" i="1" dirty="0" err="1">
                <a:solidFill>
                  <a:srgbClr val="0000CC"/>
                </a:solidFill>
              </a:rPr>
              <a:t>sông</a:t>
            </a:r>
            <a:endParaRPr lang="en-US" sz="2000" i="1" dirty="0">
              <a:solidFill>
                <a:srgbClr val="0000CC"/>
              </a:solidFill>
            </a:endParaRPr>
          </a:p>
          <a:p>
            <a:r>
              <a:rPr lang="en-US" sz="2000" i="1" dirty="0" err="1">
                <a:solidFill>
                  <a:srgbClr val="0000CC"/>
                </a:solidFill>
              </a:rPr>
              <a:t>Chở</a:t>
            </a:r>
            <a:r>
              <a:rPr lang="en-US" sz="2000" i="1" dirty="0">
                <a:solidFill>
                  <a:srgbClr val="0000CC"/>
                </a:solidFill>
              </a:rPr>
              <a:t> </a:t>
            </a:r>
            <a:r>
              <a:rPr lang="en-US" sz="2000" i="1" dirty="0" err="1">
                <a:solidFill>
                  <a:srgbClr val="0000CC"/>
                </a:solidFill>
              </a:rPr>
              <a:t>chú</a:t>
            </a:r>
            <a:r>
              <a:rPr lang="en-US" sz="2000" i="1" dirty="0">
                <a:solidFill>
                  <a:srgbClr val="0000CC"/>
                </a:solidFill>
              </a:rPr>
              <a:t> </a:t>
            </a:r>
            <a:r>
              <a:rPr lang="en-US" sz="2000" i="1" dirty="0" err="1">
                <a:solidFill>
                  <a:srgbClr val="0000CC"/>
                </a:solidFill>
              </a:rPr>
              <a:t>hải</a:t>
            </a:r>
            <a:r>
              <a:rPr lang="en-US" sz="2000" i="1" dirty="0">
                <a:solidFill>
                  <a:srgbClr val="0000CC"/>
                </a:solidFill>
              </a:rPr>
              <a:t> </a:t>
            </a:r>
            <a:r>
              <a:rPr lang="en-US" sz="2000" i="1" dirty="0" err="1">
                <a:solidFill>
                  <a:srgbClr val="0000CC"/>
                </a:solidFill>
              </a:rPr>
              <a:t>quân</a:t>
            </a:r>
            <a:endParaRPr lang="en-US" sz="2000" i="1" dirty="0">
              <a:solidFill>
                <a:srgbClr val="0000CC"/>
              </a:solidFill>
            </a:endParaRPr>
          </a:p>
          <a:p>
            <a:r>
              <a:rPr lang="en-US" sz="2000" i="1" dirty="0" err="1">
                <a:solidFill>
                  <a:srgbClr val="0000CC"/>
                </a:solidFill>
              </a:rPr>
              <a:t>Tuần</a:t>
            </a:r>
            <a:r>
              <a:rPr lang="en-US" sz="2000" i="1" dirty="0">
                <a:solidFill>
                  <a:srgbClr val="0000CC"/>
                </a:solidFill>
              </a:rPr>
              <a:t> </a:t>
            </a:r>
            <a:r>
              <a:rPr lang="en-US" sz="2000" i="1" dirty="0" err="1">
                <a:solidFill>
                  <a:srgbClr val="0000CC"/>
                </a:solidFill>
              </a:rPr>
              <a:t>tra</a:t>
            </a:r>
            <a:r>
              <a:rPr lang="en-US" sz="2000" i="1" dirty="0">
                <a:solidFill>
                  <a:srgbClr val="0000CC"/>
                </a:solidFill>
              </a:rPr>
              <a:t> </a:t>
            </a:r>
            <a:r>
              <a:rPr lang="en-US" sz="2000" i="1" dirty="0" err="1">
                <a:solidFill>
                  <a:srgbClr val="0000CC"/>
                </a:solidFill>
              </a:rPr>
              <a:t>trên</a:t>
            </a:r>
            <a:r>
              <a:rPr lang="en-US" sz="2000" i="1" dirty="0">
                <a:solidFill>
                  <a:srgbClr val="0000CC"/>
                </a:solidFill>
              </a:rPr>
              <a:t> </a:t>
            </a:r>
            <a:r>
              <a:rPr lang="en-US" sz="2000" i="1" dirty="0" err="1">
                <a:solidFill>
                  <a:srgbClr val="0000CC"/>
                </a:solidFill>
              </a:rPr>
              <a:t>biển</a:t>
            </a:r>
            <a:endParaRPr lang="en-US" sz="2000" i="1" dirty="0">
              <a:solidFill>
                <a:srgbClr val="0000CC"/>
              </a:solidFill>
            </a:endParaRPr>
          </a:p>
          <a:p>
            <a:endParaRPr lang="en-US" sz="2800" dirty="0"/>
          </a:p>
        </p:txBody>
      </p:sp>
      <p:sp>
        <p:nvSpPr>
          <p:cNvPr id="8" name="Rectangle 7"/>
          <p:cNvSpPr/>
          <p:nvPr/>
        </p:nvSpPr>
        <p:spPr>
          <a:xfrm>
            <a:off x="457827" y="3000727"/>
            <a:ext cx="3436586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i="1" dirty="0" err="1">
                <a:solidFill>
                  <a:srgbClr val="FF0000"/>
                </a:solidFill>
              </a:rPr>
              <a:t>Câu</a:t>
            </a:r>
            <a:r>
              <a:rPr lang="en-US" sz="2000" i="1" dirty="0">
                <a:solidFill>
                  <a:srgbClr val="FF0000"/>
                </a:solidFill>
              </a:rPr>
              <a:t> 2</a:t>
            </a:r>
            <a:r>
              <a:rPr lang="en-US" sz="2000" i="1" dirty="0"/>
              <a:t> </a:t>
            </a:r>
          </a:p>
          <a:p>
            <a:r>
              <a:rPr lang="vi-VN" sz="2000" i="1" dirty="0">
                <a:solidFill>
                  <a:srgbClr val="0000CC"/>
                </a:solidFill>
              </a:rPr>
              <a:t>Chẳng phải chim</a:t>
            </a:r>
            <a:endParaRPr lang="en-US" sz="2000" dirty="0">
              <a:solidFill>
                <a:srgbClr val="0000CC"/>
              </a:solidFill>
            </a:endParaRPr>
          </a:p>
          <a:p>
            <a:r>
              <a:rPr lang="vi-VN" sz="2000" i="1" dirty="0">
                <a:solidFill>
                  <a:srgbClr val="0000CC"/>
                </a:solidFill>
              </a:rPr>
              <a:t>Mà bay trên trời</a:t>
            </a:r>
            <a:endParaRPr lang="en-US" sz="2000" dirty="0">
              <a:solidFill>
                <a:srgbClr val="0000CC"/>
              </a:solidFill>
            </a:endParaRPr>
          </a:p>
          <a:p>
            <a:r>
              <a:rPr lang="vi-VN" sz="2000" i="1" dirty="0">
                <a:solidFill>
                  <a:srgbClr val="0000CC"/>
                </a:solidFill>
              </a:rPr>
              <a:t>Chở được nhiều người</a:t>
            </a:r>
            <a:endParaRPr lang="en-US" sz="2000" dirty="0">
              <a:solidFill>
                <a:srgbClr val="0000CC"/>
              </a:solidFill>
            </a:endParaRPr>
          </a:p>
          <a:p>
            <a:r>
              <a:rPr lang="vi-VN" sz="2000" i="1" dirty="0">
                <a:solidFill>
                  <a:srgbClr val="0000CC"/>
                </a:solidFill>
              </a:rPr>
              <a:t>Đi khắp mọi nơi</a:t>
            </a:r>
            <a:endParaRPr lang="en-US" sz="2000" i="1" dirty="0">
              <a:solidFill>
                <a:srgbClr val="0000CC"/>
              </a:solidFill>
            </a:endParaRPr>
          </a:p>
          <a:p>
            <a:endParaRPr lang="en-US" sz="2800" dirty="0"/>
          </a:p>
        </p:txBody>
      </p:sp>
      <p:sp>
        <p:nvSpPr>
          <p:cNvPr id="9" name="Title 3"/>
          <p:cNvSpPr>
            <a:spLocks noGrp="1"/>
          </p:cNvSpPr>
          <p:nvPr>
            <p:ph type="title"/>
          </p:nvPr>
        </p:nvSpPr>
        <p:spPr>
          <a:xfrm>
            <a:off x="6545767" y="3503528"/>
            <a:ext cx="3111189" cy="528250"/>
          </a:xfrm>
        </p:spPr>
        <p:txBody>
          <a:bodyPr/>
          <a:lstStyle/>
          <a:p>
            <a:r>
              <a:rPr lang="en-US" sz="2800" b="1" dirty="0">
                <a:solidFill>
                  <a:srgbClr val="FF0000"/>
                </a:solidFill>
              </a:rPr>
              <a:t>ĐÁP ÁN</a:t>
            </a:r>
          </a:p>
        </p:txBody>
      </p:sp>
      <p:pic>
        <p:nvPicPr>
          <p:cNvPr id="10" name="Picture 3" descr="C:\Users\DELL\OneDrive\Máy tính\ptgt\xe đạp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5534" y="4147622"/>
            <a:ext cx="2522616" cy="1768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DELL\OneDrive\Máy tính\ptgt\máy bay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5754" y="4147622"/>
            <a:ext cx="2520176" cy="1768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C:\Users\DELL\OneDrive\Máy tính\ptgt\tàu thủy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5018" y="4147623"/>
            <a:ext cx="2561032" cy="1768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Content Placeholder 4"/>
          <p:cNvSpPr>
            <a:spLocks noGrp="1"/>
          </p:cNvSpPr>
          <p:nvPr>
            <p:ph sz="half" idx="1"/>
          </p:nvPr>
        </p:nvSpPr>
        <p:spPr>
          <a:xfrm>
            <a:off x="3888887" y="5916556"/>
            <a:ext cx="2026577" cy="596589"/>
          </a:xfrm>
        </p:spPr>
        <p:txBody>
          <a:bodyPr/>
          <a:lstStyle/>
          <a:p>
            <a:r>
              <a:rPr lang="en-US" sz="2400" dirty="0" err="1">
                <a:solidFill>
                  <a:srgbClr val="0033CC"/>
                </a:solidFill>
              </a:rPr>
              <a:t>Xe</a:t>
            </a:r>
            <a:r>
              <a:rPr lang="en-US" sz="2400" dirty="0">
                <a:solidFill>
                  <a:srgbClr val="0033CC"/>
                </a:solidFill>
              </a:rPr>
              <a:t> </a:t>
            </a:r>
            <a:r>
              <a:rPr lang="en-US" sz="2400" dirty="0" err="1">
                <a:solidFill>
                  <a:srgbClr val="0033CC"/>
                </a:solidFill>
              </a:rPr>
              <a:t>đạp</a:t>
            </a:r>
            <a:endParaRPr lang="en-US" sz="2400" dirty="0">
              <a:solidFill>
                <a:srgbClr val="0033CC"/>
              </a:solidFill>
            </a:endParaRPr>
          </a:p>
        </p:txBody>
      </p:sp>
      <p:sp>
        <p:nvSpPr>
          <p:cNvPr id="16" name="Content Placeholder 5"/>
          <p:cNvSpPr txBox="1">
            <a:spLocks/>
          </p:cNvSpPr>
          <p:nvPr/>
        </p:nvSpPr>
        <p:spPr>
          <a:xfrm>
            <a:off x="6485754" y="5936070"/>
            <a:ext cx="2255026" cy="615177"/>
          </a:xfrm>
          <a:prstGeom prst="rect">
            <a:avLst/>
          </a:prstGeom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>
                <a:solidFill>
                  <a:srgbClr val="0033CC"/>
                </a:solidFill>
              </a:rPr>
              <a:t>Máy bay</a:t>
            </a:r>
            <a:endParaRPr lang="en-US" sz="2400" dirty="0">
              <a:solidFill>
                <a:srgbClr val="0033CC"/>
              </a:solidFill>
            </a:endParaRPr>
          </a:p>
        </p:txBody>
      </p:sp>
      <p:sp>
        <p:nvSpPr>
          <p:cNvPr id="17" name="Content Placeholder 5"/>
          <p:cNvSpPr txBox="1">
            <a:spLocks/>
          </p:cNvSpPr>
          <p:nvPr/>
        </p:nvSpPr>
        <p:spPr bwMode="auto">
          <a:xfrm>
            <a:off x="9305742" y="5905405"/>
            <a:ext cx="2559826" cy="5780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err="1">
                <a:solidFill>
                  <a:srgbClr val="0033CC"/>
                </a:solidFill>
              </a:rPr>
              <a:t>Tàu</a:t>
            </a:r>
            <a:r>
              <a:rPr lang="en-US" sz="2400" dirty="0">
                <a:solidFill>
                  <a:srgbClr val="0033CC"/>
                </a:solidFill>
              </a:rPr>
              <a:t> </a:t>
            </a:r>
            <a:r>
              <a:rPr lang="en-US" sz="2400" dirty="0" err="1">
                <a:solidFill>
                  <a:srgbClr val="0033CC"/>
                </a:solidFill>
              </a:rPr>
              <a:t>thủy</a:t>
            </a:r>
            <a:endParaRPr lang="en-US" sz="2400" dirty="0">
              <a:solidFill>
                <a:srgbClr val="0033CC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91884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790"/>
    </mc:Choice>
    <mc:Fallback xmlns="">
      <p:transition spd="slow" advTm="647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2" grpId="0"/>
      <p:bldP spid="22" grpId="0"/>
      <p:bldP spid="8" grpId="0"/>
      <p:bldP spid="9" grpId="0"/>
      <p:bldP spid="15" grpId="0" build="p"/>
      <p:bldP spid="16" grpId="0"/>
      <p:bldP spid="1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67" y="0"/>
            <a:ext cx="12192001" cy="691406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625332" y="553366"/>
            <a:ext cx="897107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CHỦ ĐỀ 2: ĐƯỜNG ĐẾN TRƯỜNG EM</a:t>
            </a:r>
          </a:p>
          <a:p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2: PHƯƠNG TIỆN GIAO THÔNG </a:t>
            </a:r>
            <a:r>
              <a:rPr lang="en-US" sz="3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2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824" y="1819656"/>
            <a:ext cx="8118088" cy="456999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0156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613"/>
    </mc:Choice>
    <mc:Fallback xmlns="">
      <p:transition spd="slow" advTm="146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1" cy="6914060"/>
          </a:xfrm>
          <a:prstGeom prst="rect">
            <a:avLst/>
          </a:prstGeom>
        </p:spPr>
      </p:pic>
      <p:sp>
        <p:nvSpPr>
          <p:cNvPr id="5" name="Text Box 4"/>
          <p:cNvSpPr txBox="1"/>
          <p:nvPr/>
        </p:nvSpPr>
        <p:spPr>
          <a:xfrm>
            <a:off x="2150745" y="203200"/>
            <a:ext cx="7548880" cy="52197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vi-VN" altLang="en-US" sz="2800" b="1" dirty="0">
                <a:solidFill>
                  <a:srgbClr val="0033CC"/>
                </a:solidFill>
                <a:latin typeface="Times New Roman" panose="02020603050405020304" charset="0"/>
                <a:cs typeface="Times New Roman" panose="02020603050405020304" charset="0"/>
              </a:rPr>
              <a:t>CHUẨN BỊ ĐỒ DÙNG HỌC TẬP CƠ BẢN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4"/>
          <a:srcRect l="7205" r="13395"/>
          <a:stretch>
            <a:fillRect/>
          </a:stretch>
        </p:blipFill>
        <p:spPr>
          <a:xfrm>
            <a:off x="2364105" y="1100455"/>
            <a:ext cx="2386330" cy="21901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66535" y="1100455"/>
            <a:ext cx="2613025" cy="2241550"/>
          </a:xfrm>
          <a:prstGeom prst="rect">
            <a:avLst/>
          </a:prstGeom>
        </p:spPr>
      </p:pic>
      <p:pic>
        <p:nvPicPr>
          <p:cNvPr id="8" name="Content Placeholder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 bwMode="auto">
          <a:xfrm>
            <a:off x="1935479" y="3560370"/>
            <a:ext cx="3383281" cy="2673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63640" y="3579155"/>
            <a:ext cx="3581400" cy="263588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87855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078"/>
    </mc:Choice>
    <mc:Fallback xmlns="">
      <p:transition spd="slow" advTm="180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918960"/>
          </a:xfrm>
        </p:spPr>
      </p:pic>
      <p:sp>
        <p:nvSpPr>
          <p:cNvPr id="5" name="Rectangle 4"/>
          <p:cNvSpPr/>
          <p:nvPr/>
        </p:nvSpPr>
        <p:spPr>
          <a:xfrm>
            <a:off x="3564132" y="1626151"/>
            <a:ext cx="448071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 CẦU CẦN ĐẠT</a:t>
            </a:r>
          </a:p>
        </p:txBody>
      </p:sp>
      <p:sp>
        <p:nvSpPr>
          <p:cNvPr id="3" name="Rectangle 2"/>
          <p:cNvSpPr/>
          <p:nvPr/>
        </p:nvSpPr>
        <p:spPr>
          <a:xfrm>
            <a:off x="1143000" y="2473205"/>
            <a:ext cx="962406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</a:rPr>
              <a:t>Chỉ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</a:rPr>
              <a:t>ra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</a:rPr>
              <a:t>được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</a:rPr>
              <a:t>cách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</a:rPr>
              <a:t>kết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</a:rPr>
              <a:t>hợp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</a:rPr>
              <a:t>hình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</a:rPr>
              <a:t>các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</a:rPr>
              <a:t>phương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</a:rPr>
              <a:t>tiện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</a:rPr>
              <a:t>giao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</a:rPr>
              <a:t>thông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</a:rPr>
              <a:t>để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</a:rPr>
              <a:t>vẽ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</a:rPr>
              <a:t>tranh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.</a:t>
            </a:r>
          </a:p>
          <a:p>
            <a:pPr algn="just"/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-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</a:rPr>
              <a:t>Thực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</a:rPr>
              <a:t>hiện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</a:rPr>
              <a:t>được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</a:rPr>
              <a:t>bài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</a:rPr>
              <a:t>vẽ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</a:rPr>
              <a:t>có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</a:rPr>
              <a:t>phương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</a:rPr>
              <a:t>tiện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</a:rPr>
              <a:t>giao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</a:rPr>
              <a:t>thông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</a:rPr>
              <a:t>trên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</a:rPr>
              <a:t>đường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.</a:t>
            </a:r>
          </a:p>
          <a:p>
            <a:pPr algn="just"/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-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</a:rPr>
              <a:t>Nêu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</a:rPr>
              <a:t>được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</a:rPr>
              <a:t>cảm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</a:rPr>
              <a:t>nhận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</a:rPr>
              <a:t>về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</a:rPr>
              <a:t>sự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</a:rPr>
              <a:t>phong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</a:rPr>
              <a:t>phú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</a:rPr>
              <a:t>và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</a:rPr>
              <a:t>sinh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</a:rPr>
              <a:t>động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</a:rPr>
              <a:t>của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</a:rPr>
              <a:t>các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</a:rPr>
              <a:t>phương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</a:rPr>
              <a:t>tiện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</a:rPr>
              <a:t>giao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</a:rPr>
              <a:t>thông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</a:rPr>
              <a:t>trong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</a:rPr>
              <a:t>tranh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.</a:t>
            </a:r>
          </a:p>
          <a:p>
            <a:pPr algn="just"/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-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</a:rPr>
              <a:t>Có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 ý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</a:rPr>
              <a:t>thức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</a:rPr>
              <a:t>chấp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</a:rPr>
              <a:t>hành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</a:rPr>
              <a:t>luật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</a:rPr>
              <a:t>khi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</a:rPr>
              <a:t>tham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</a:rPr>
              <a:t>gia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</a:rPr>
              <a:t>giao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</a:rPr>
              <a:t>thông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61937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488"/>
    </mc:Choice>
    <mc:Fallback xmlns="">
      <p:transition spd="slow" advTm="224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7"/>
          <p:cNvSpPr txBox="1"/>
          <p:nvPr/>
        </p:nvSpPr>
        <p:spPr>
          <a:xfrm>
            <a:off x="2162872" y="814899"/>
            <a:ext cx="7306103" cy="46166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NHẬN BIẾT CÁC PHƯƠNG TIỆN GIAO THÔNG</a:t>
            </a:r>
            <a:endParaRPr lang="vi-VN" altLang="en-US" sz="2400" b="1" dirty="0">
              <a:solidFill>
                <a:srgbClr val="0000CC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pic>
        <p:nvPicPr>
          <p:cNvPr id="12" name="Content Placeholder 11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006821" y="1581020"/>
            <a:ext cx="6929840" cy="4740077"/>
          </a:xfrm>
          <a:prstGeom prst="rect">
            <a:avLst/>
          </a:prstGeom>
        </p:spPr>
      </p:pic>
      <p:sp>
        <p:nvSpPr>
          <p:cNvPr id="14" name="Text Box 13"/>
          <p:cNvSpPr txBox="1"/>
          <p:nvPr/>
        </p:nvSpPr>
        <p:spPr>
          <a:xfrm>
            <a:off x="197995" y="1798122"/>
            <a:ext cx="4730843" cy="415498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457200" indent="-457200" algn="l">
              <a:buFontTx/>
              <a:buChar char="-"/>
            </a:pPr>
            <a:r>
              <a:rPr lang="en-US" sz="2400" b="1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Nêu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tên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các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phương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tiện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giao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thông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trong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hình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?</a:t>
            </a:r>
          </a:p>
          <a:p>
            <a:pPr marL="457200" indent="-457200" algn="l">
              <a:buFontTx/>
              <a:buChar char="-"/>
            </a:pPr>
            <a:endParaRPr lang="en-US" sz="2400" b="1" dirty="0">
              <a:solidFill>
                <a:srgbClr val="002060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marL="457200" indent="-457200" algn="l">
              <a:buFontTx/>
              <a:buChar char="-"/>
            </a:pPr>
            <a:r>
              <a:rPr lang="en-US" sz="2400" b="1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Em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thường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đến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trường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bằng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phương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tiện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nào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?</a:t>
            </a:r>
          </a:p>
          <a:p>
            <a:pPr algn="l"/>
            <a:r>
              <a:rPr lang="en-US" sz="24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</a:p>
          <a:p>
            <a:pPr marL="457200" indent="-457200" algn="l">
              <a:buFontTx/>
              <a:buChar char="-"/>
            </a:pPr>
            <a:r>
              <a:rPr lang="en-US" sz="2400" b="1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Hình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dáng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màu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sắc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của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các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phương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tiện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đó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như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thế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nào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?</a:t>
            </a:r>
          </a:p>
          <a:p>
            <a:pPr marL="457200" indent="-457200" algn="l">
              <a:buFontTx/>
              <a:buChar char="-"/>
            </a:pPr>
            <a:endParaRPr lang="en-US" sz="2400" b="1" dirty="0">
              <a:solidFill>
                <a:srgbClr val="002060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algn="l"/>
            <a:r>
              <a:rPr lang="en-US" sz="24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-   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Phương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tiện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đó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di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chuyển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                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trên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địa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hình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nào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?</a:t>
            </a:r>
          </a:p>
        </p:txBody>
      </p:sp>
      <p:sp>
        <p:nvSpPr>
          <p:cNvPr id="5" name="Text Box 7"/>
          <p:cNvSpPr txBox="1"/>
          <p:nvPr/>
        </p:nvSpPr>
        <p:spPr>
          <a:xfrm>
            <a:off x="4850779" y="207213"/>
            <a:ext cx="2475358" cy="5847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KHÁM PHÁ</a:t>
            </a:r>
            <a:endParaRPr lang="vi-VN" altLang="en-US" sz="3200" b="1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79278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Tm="26189">
        <p14:prism/>
      </p:transition>
    </mc:Choice>
    <mc:Fallback xmlns="">
      <p:transition advTm="2618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图片 15">
            <a:extLst>
              <a:ext uri="{FF2B5EF4-FFF2-40B4-BE49-F238E27FC236}">
                <a16:creationId xmlns:a16="http://schemas.microsoft.com/office/drawing/2014/main" id="{4C704656-44A8-40F4-9C7B-66024728C63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36" t="131" r="24301" b="27501"/>
          <a:stretch/>
        </p:blipFill>
        <p:spPr>
          <a:xfrm>
            <a:off x="7" y="4549"/>
            <a:ext cx="12486288" cy="6858000"/>
          </a:xfrm>
          <a:prstGeom prst="rect">
            <a:avLst/>
          </a:prstGeom>
        </p:spPr>
      </p:pic>
      <p:pic>
        <p:nvPicPr>
          <p:cNvPr id="5" name="图片 41995" descr="13"/>
          <p:cNvPicPr>
            <a:picLocks noChangeAspect="1"/>
          </p:cNvPicPr>
          <p:nvPr/>
        </p:nvPicPr>
        <p:blipFill rotWithShape="1">
          <a:blip r:embed="rId4"/>
          <a:srcRect l="538" t="1284" r="27013" b="-1284"/>
          <a:stretch/>
        </p:blipFill>
        <p:spPr>
          <a:xfrm>
            <a:off x="2720898" y="-962592"/>
            <a:ext cx="9284010" cy="746009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96D9E7D1-840D-432C-A5F4-B4C777C2170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2974" y="2921000"/>
            <a:ext cx="2794333" cy="373261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828585" y="2197901"/>
            <a:ext cx="6096000" cy="4247317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 err="1">
                <a:solidFill>
                  <a:srgbClr val="002060"/>
                </a:solidFill>
              </a:rPr>
              <a:t>Có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rất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nhiều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các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phương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tiện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giao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thông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với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hình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dáng</a:t>
            </a:r>
            <a:r>
              <a:rPr lang="en-US" dirty="0">
                <a:solidFill>
                  <a:srgbClr val="002060"/>
                </a:solidFill>
              </a:rPr>
              <a:t>, </a:t>
            </a:r>
            <a:r>
              <a:rPr lang="en-US" dirty="0" err="1">
                <a:solidFill>
                  <a:srgbClr val="002060"/>
                </a:solidFill>
              </a:rPr>
              <a:t>màu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sắc</a:t>
            </a:r>
            <a:r>
              <a:rPr lang="en-US" dirty="0">
                <a:solidFill>
                  <a:srgbClr val="002060"/>
                </a:solidFill>
              </a:rPr>
              <a:t>….</a:t>
            </a:r>
            <a:r>
              <a:rPr lang="en-US" dirty="0" err="1">
                <a:solidFill>
                  <a:srgbClr val="002060"/>
                </a:solidFill>
              </a:rPr>
              <a:t>phong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phú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để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thuận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tiện</a:t>
            </a:r>
            <a:r>
              <a:rPr lang="en-US" dirty="0">
                <a:solidFill>
                  <a:srgbClr val="002060"/>
                </a:solidFill>
              </a:rPr>
              <a:t> di </a:t>
            </a:r>
            <a:r>
              <a:rPr lang="en-US" dirty="0" err="1">
                <a:solidFill>
                  <a:srgbClr val="002060"/>
                </a:solidFill>
              </a:rPr>
              <a:t>chuyển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trên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mọi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địa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hình</a:t>
            </a:r>
            <a:r>
              <a:rPr lang="en-US" dirty="0">
                <a:solidFill>
                  <a:srgbClr val="002060"/>
                </a:solidFill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en-US" dirty="0" err="1">
                <a:solidFill>
                  <a:srgbClr val="002060"/>
                </a:solidFill>
              </a:rPr>
              <a:t>Hầu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hết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các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bạn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học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sinh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đến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trường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bằng</a:t>
            </a:r>
            <a:r>
              <a:rPr lang="en-US" dirty="0">
                <a:solidFill>
                  <a:srgbClr val="002060"/>
                </a:solidFill>
              </a:rPr>
              <a:t> ô </a:t>
            </a:r>
            <a:r>
              <a:rPr lang="en-US" dirty="0" err="1">
                <a:solidFill>
                  <a:srgbClr val="002060"/>
                </a:solidFill>
              </a:rPr>
              <a:t>tô</a:t>
            </a:r>
            <a:r>
              <a:rPr lang="en-US" dirty="0">
                <a:solidFill>
                  <a:srgbClr val="002060"/>
                </a:solidFill>
              </a:rPr>
              <a:t> bus, ô </a:t>
            </a:r>
            <a:r>
              <a:rPr lang="en-US" dirty="0" err="1">
                <a:solidFill>
                  <a:srgbClr val="002060"/>
                </a:solidFill>
              </a:rPr>
              <a:t>tô</a:t>
            </a:r>
            <a:r>
              <a:rPr lang="en-US" dirty="0">
                <a:solidFill>
                  <a:srgbClr val="002060"/>
                </a:solidFill>
              </a:rPr>
              <a:t> taxi , ô </a:t>
            </a:r>
            <a:r>
              <a:rPr lang="en-US" dirty="0" err="1">
                <a:solidFill>
                  <a:srgbClr val="002060"/>
                </a:solidFill>
              </a:rPr>
              <a:t>tô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bốn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bánh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hoặc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xe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gắn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máy</a:t>
            </a:r>
            <a:r>
              <a:rPr lang="en-US" dirty="0">
                <a:solidFill>
                  <a:srgbClr val="002060"/>
                </a:solidFill>
              </a:rPr>
              <a:t> do </a:t>
            </a:r>
            <a:r>
              <a:rPr lang="en-US" dirty="0" err="1">
                <a:solidFill>
                  <a:srgbClr val="002060"/>
                </a:solidFill>
              </a:rPr>
              <a:t>ba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mẹ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chở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đến</a:t>
            </a:r>
            <a:r>
              <a:rPr lang="en-US" dirty="0">
                <a:solidFill>
                  <a:srgbClr val="002060"/>
                </a:solidFill>
              </a:rPr>
              <a:t> , </a:t>
            </a:r>
            <a:r>
              <a:rPr lang="en-US" dirty="0" err="1">
                <a:solidFill>
                  <a:srgbClr val="002060"/>
                </a:solidFill>
              </a:rPr>
              <a:t>những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bạn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nhà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gần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còn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có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thể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đạp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xe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đạp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nữa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đấy</a:t>
            </a:r>
            <a:r>
              <a:rPr lang="en-US" dirty="0">
                <a:solidFill>
                  <a:srgbClr val="002060"/>
                </a:solidFill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en-US" dirty="0" err="1">
                <a:solidFill>
                  <a:srgbClr val="002060"/>
                </a:solidFill>
              </a:rPr>
              <a:t>Các</a:t>
            </a:r>
            <a:r>
              <a:rPr lang="en-US" dirty="0">
                <a:solidFill>
                  <a:srgbClr val="002060"/>
                </a:solidFill>
              </a:rPr>
              <a:t> con </a:t>
            </a:r>
            <a:r>
              <a:rPr lang="en-US" dirty="0" err="1">
                <a:solidFill>
                  <a:srgbClr val="002060"/>
                </a:solidFill>
              </a:rPr>
              <a:t>hãy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nhớ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kĩ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hình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dáng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màu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sắc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phương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tiện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mình</a:t>
            </a:r>
            <a:r>
              <a:rPr lang="en-US" dirty="0">
                <a:solidFill>
                  <a:srgbClr val="002060"/>
                </a:solidFill>
              </a:rPr>
              <a:t> hay </a:t>
            </a:r>
            <a:r>
              <a:rPr lang="en-US" dirty="0" err="1">
                <a:solidFill>
                  <a:srgbClr val="002060"/>
                </a:solidFill>
              </a:rPr>
              <a:t>đi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để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vẽ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tranh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cho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đẹp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nhé</a:t>
            </a:r>
            <a:r>
              <a:rPr lang="en-US" dirty="0">
                <a:solidFill>
                  <a:srgbClr val="002060"/>
                </a:solidFill>
              </a:rPr>
              <a:t>.</a:t>
            </a:r>
          </a:p>
          <a:p>
            <a:endParaRPr lang="en-US" dirty="0">
              <a:solidFill>
                <a:srgbClr val="0033CC"/>
              </a:solidFill>
            </a:endParaRPr>
          </a:p>
          <a:p>
            <a:endParaRPr lang="en-US" dirty="0">
              <a:solidFill>
                <a:srgbClr val="FF0000"/>
              </a:solidFill>
            </a:endParaRP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3232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602"/>
    </mc:Choice>
    <mc:Fallback xmlns="">
      <p:transition spd="slow" advTm="286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/>
          <p:nvPr/>
        </p:nvSpPr>
        <p:spPr>
          <a:xfrm>
            <a:off x="1739589" y="844379"/>
            <a:ext cx="8787161" cy="46166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vi-VN" altLang="en-US" sz="2400" b="1" dirty="0">
                <a:solidFill>
                  <a:srgbClr val="0000CC"/>
                </a:solidFill>
                <a:latin typeface="Times New Roman" panose="02020603050405020304" charset="0"/>
                <a:cs typeface="Times New Roman" panose="02020603050405020304" charset="0"/>
              </a:rPr>
              <a:t> CÁCH 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charset="0"/>
                <a:cs typeface="Times New Roman" panose="02020603050405020304" charset="0"/>
              </a:rPr>
              <a:t>VẼ TRANH VỀ PHƯƠNG TIỆN GIAO THÔNG</a:t>
            </a:r>
            <a:endParaRPr lang="vi-VN" altLang="en-US" sz="2400" b="1" dirty="0">
              <a:solidFill>
                <a:srgbClr val="0000CC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2" name="Picture 2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204169" y="1449201"/>
            <a:ext cx="6783392" cy="5078822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 Box 4"/>
          <p:cNvSpPr txBox="1"/>
          <p:nvPr/>
        </p:nvSpPr>
        <p:spPr>
          <a:xfrm>
            <a:off x="248186" y="1541789"/>
            <a:ext cx="4852170" cy="489364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- Theo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em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có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mấy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bước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để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vẽ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một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bức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tranh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về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phương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tiện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giao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thông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?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Nêu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cụ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thể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các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bước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?</a:t>
            </a:r>
          </a:p>
          <a:p>
            <a:endParaRPr lang="en-US" sz="2400" b="1" dirty="0">
              <a:solidFill>
                <a:schemeClr val="accent2">
                  <a:lumMod val="75000"/>
                </a:schemeClr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-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Hình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ảnh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chính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cần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diễn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tả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trong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bức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tranh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là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gì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?</a:t>
            </a:r>
          </a:p>
          <a:p>
            <a:endParaRPr lang="en-US" sz="2400" b="1" dirty="0">
              <a:solidFill>
                <a:schemeClr val="accent2">
                  <a:lumMod val="75000"/>
                </a:schemeClr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-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Bức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tranh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diễn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tả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cảnh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vật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ở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đâu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?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Gồm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những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hình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ảnh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gì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?</a:t>
            </a:r>
          </a:p>
          <a:p>
            <a:endParaRPr lang="en-US" sz="2400" b="1" dirty="0">
              <a:solidFill>
                <a:schemeClr val="accent2">
                  <a:lumMod val="75000"/>
                </a:schemeClr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-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Vẽ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màu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như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thế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nào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để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hình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ảnh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chính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được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nổi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bật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trong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bức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tranh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?</a:t>
            </a:r>
          </a:p>
        </p:txBody>
      </p:sp>
      <p:sp>
        <p:nvSpPr>
          <p:cNvPr id="6" name="Text Box 7"/>
          <p:cNvSpPr txBox="1"/>
          <p:nvPr/>
        </p:nvSpPr>
        <p:spPr>
          <a:xfrm>
            <a:off x="2530862" y="293913"/>
            <a:ext cx="6576993" cy="5847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KIẾN TẠO KIẾN THỨC KĨ NĂNG</a:t>
            </a:r>
            <a:endParaRPr lang="vi-VN" altLang="en-US" sz="3200" b="1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35706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Tm="38532">
        <p14:prism/>
      </p:transition>
    </mc:Choice>
    <mc:Fallback xmlns="">
      <p:transition advTm="3853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图片 15">
            <a:extLst>
              <a:ext uri="{FF2B5EF4-FFF2-40B4-BE49-F238E27FC236}">
                <a16:creationId xmlns:a16="http://schemas.microsoft.com/office/drawing/2014/main" id="{4C704656-44A8-40F4-9C7B-66024728C63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36" t="131" r="24301" b="27501"/>
          <a:stretch/>
        </p:blipFill>
        <p:spPr>
          <a:xfrm>
            <a:off x="7" y="4549"/>
            <a:ext cx="12486288" cy="6858000"/>
          </a:xfrm>
          <a:prstGeom prst="rect">
            <a:avLst/>
          </a:prstGeom>
        </p:spPr>
      </p:pic>
      <p:pic>
        <p:nvPicPr>
          <p:cNvPr id="5" name="图片 41995" descr="13"/>
          <p:cNvPicPr>
            <a:picLocks noChangeAspect="1"/>
          </p:cNvPicPr>
          <p:nvPr/>
        </p:nvPicPr>
        <p:blipFill rotWithShape="1">
          <a:blip r:embed="rId4"/>
          <a:srcRect l="538" t="1284" r="27013" b="-1284"/>
          <a:stretch/>
        </p:blipFill>
        <p:spPr>
          <a:xfrm>
            <a:off x="2720898" y="-962592"/>
            <a:ext cx="9284010" cy="746009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96D9E7D1-840D-432C-A5F4-B4C777C2170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2974" y="2921000"/>
            <a:ext cx="2794333" cy="373261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828585" y="2197901"/>
            <a:ext cx="6096000" cy="3970318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Có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3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bước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chính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để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vẽ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tranh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phương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tiện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giao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thông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Hình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ảnh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chính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cần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diễn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tả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trong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tranh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là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phương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tiện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giao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thông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(ô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tô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,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xe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máy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,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máy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bay,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tàu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hỏa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…)</a:t>
            </a:r>
          </a:p>
          <a:p>
            <a:pPr marL="285750" indent="-285750">
              <a:buFontTx/>
              <a:buChar char="-"/>
            </a:pP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Hình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ảnh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phụ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có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thể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là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con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người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,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cây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cối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,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nhà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cửa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,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đường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phố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và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cảnh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vật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xung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quanh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Màu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sắc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nên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dùng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là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những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màu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tươi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sáng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để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bức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tranh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đẹp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mắt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và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sống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động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.</a:t>
            </a:r>
          </a:p>
          <a:p>
            <a:pPr marL="285750" indent="-285750">
              <a:buFontTx/>
              <a:buChar char="-"/>
            </a:pPr>
            <a:endParaRPr lang="en-US" dirty="0">
              <a:solidFill>
                <a:srgbClr val="0033CC"/>
              </a:solidFill>
            </a:endParaRPr>
          </a:p>
          <a:p>
            <a:endParaRPr lang="en-US" dirty="0">
              <a:solidFill>
                <a:srgbClr val="0033CC"/>
              </a:solidFill>
            </a:endParaRPr>
          </a:p>
          <a:p>
            <a:endParaRPr lang="en-US" dirty="0">
              <a:solidFill>
                <a:srgbClr val="FF0000"/>
              </a:solidFill>
            </a:endParaRP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54134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618"/>
    </mc:Choice>
    <mc:Fallback xmlns="">
      <p:transition spd="slow" advTm="306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4|2.4|7|8.2|7.8|14.9|2.5|3.3|3.4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3|1.7|2.2|1.8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1|2.9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1|3.5|4.7|3.9|0.9|1.5|1.3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|1.9|1.9|2.2|1.4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5|3.9|4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7|2.4|2.1|2.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7|2.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1.9|3.3|2.6|4|3.6|3.9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5|3|4|2.9|8.5|3.9|4.9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|5|4|4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3045</TotalTime>
  <Words>713</Words>
  <Application>Microsoft Office PowerPoint</Application>
  <PresentationFormat>Màn hình rộng</PresentationFormat>
  <Paragraphs>88</Paragraphs>
  <Slides>19</Slides>
  <Notes>3</Notes>
  <HiddenSlides>0</HiddenSlides>
  <MMClips>0</MMClips>
  <ScaleCrop>false</ScaleCrop>
  <HeadingPairs>
    <vt:vector size="6" baseType="variant">
      <vt:variant>
        <vt:lpstr>Phông được Dùng</vt:lpstr>
      </vt:variant>
      <vt:variant>
        <vt:i4>5</vt:i4>
      </vt:variant>
      <vt:variant>
        <vt:lpstr>Chủ đề</vt:lpstr>
      </vt:variant>
      <vt:variant>
        <vt:i4>2</vt:i4>
      </vt:variant>
      <vt:variant>
        <vt:lpstr>Tiêu đề Bản chiếu</vt:lpstr>
      </vt:variant>
      <vt:variant>
        <vt:i4>19</vt:i4>
      </vt:variant>
    </vt:vector>
  </HeadingPairs>
  <TitlesOfParts>
    <vt:vector size="26" baseType="lpstr">
      <vt:lpstr>.VnTime</vt:lpstr>
      <vt:lpstr>Aachen</vt:lpstr>
      <vt:lpstr>Arial</vt:lpstr>
      <vt:lpstr>Calibri</vt:lpstr>
      <vt:lpstr>Times New Roman</vt:lpstr>
      <vt:lpstr>Default Design</vt:lpstr>
      <vt:lpstr>1_Default Design</vt:lpstr>
      <vt:lpstr>Bản trình bày PowerPoint</vt:lpstr>
      <vt:lpstr>ĐÁP ÁN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1. Vẽ hình phương tiện giao thông</vt:lpstr>
      <vt:lpstr>Bản trình bày PowerPoint</vt:lpstr>
      <vt:lpstr>Bản trình bày PowerPoint</vt:lpstr>
      <vt:lpstr>BÀI VẼ THAM KHẢO</vt:lpstr>
      <vt:lpstr>BÀI VẼ THAM KHẢO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MINH AN PC</dc:creator>
  <cp:lastModifiedBy>An Pham</cp:lastModifiedBy>
  <cp:revision>282</cp:revision>
  <dcterms:created xsi:type="dcterms:W3CDTF">2021-04-04T08:12:19Z</dcterms:created>
  <dcterms:modified xsi:type="dcterms:W3CDTF">2025-10-22T01:10:04Z</dcterms:modified>
</cp:coreProperties>
</file>