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20" r:id="rId2"/>
    <p:sldMasterId id="2147483732" r:id="rId3"/>
    <p:sldMasterId id="2147483758" r:id="rId4"/>
    <p:sldMasterId id="2147483770" r:id="rId5"/>
    <p:sldMasterId id="2147483782" r:id="rId6"/>
  </p:sldMasterIdLst>
  <p:notesMasterIdLst>
    <p:notesMasterId r:id="rId20"/>
  </p:notesMasterIdLst>
  <p:sldIdLst>
    <p:sldId id="271" r:id="rId7"/>
    <p:sldId id="257" r:id="rId8"/>
    <p:sldId id="258" r:id="rId9"/>
    <p:sldId id="266" r:id="rId10"/>
    <p:sldId id="268" r:id="rId11"/>
    <p:sldId id="526" r:id="rId12"/>
    <p:sldId id="527" r:id="rId13"/>
    <p:sldId id="528" r:id="rId14"/>
    <p:sldId id="529" r:id="rId15"/>
    <p:sldId id="525" r:id="rId16"/>
    <p:sldId id="270" r:id="rId17"/>
    <p:sldId id="267" r:id="rId18"/>
    <p:sldId id="264" r:id="rId19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  <p:bold r:id="rId22"/>
    </p:embeddedFont>
    <p:embeddedFont>
      <p:font typeface="#9Slide05 Angelline" panose="020B0604020202020204" charset="0"/>
      <p:regular r:id="rId23"/>
    </p:embeddedFont>
    <p:embeddedFont>
      <p:font typeface="#9Slide05 Aphrodite Pro" panose="020B0604020202020204" charset="0"/>
      <p:regular r:id="rId24"/>
    </p:embeddedFont>
    <p:embeddedFont>
      <p:font typeface="#9Slide05 IcielSanelma" panose="020B0604020202020204" charset="0"/>
      <p:regular r:id="rId25"/>
    </p:embeddedFont>
    <p:embeddedFont>
      <p:font typeface="#9Slide07 HoneyCrea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49" autoAdjust="0"/>
  </p:normalViewPr>
  <p:slideViewPr>
    <p:cSldViewPr snapToGrid="0">
      <p:cViewPr varScale="1">
        <p:scale>
          <a:sx n="63" d="100"/>
          <a:sy n="63" d="100"/>
        </p:scale>
        <p:origin x="9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57E46-224E-40F4-94C4-A1F017B83431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7262B-1EC5-4E63-BFC2-F78707BB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5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90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149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7262B-1EC5-4E63-BFC2-F78707BB21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5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7262B-1EC5-4E63-BFC2-F78707BB21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807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7262B-1EC5-4E63-BFC2-F78707BB21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15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C7262B-1EC5-4E63-BFC2-F78707BB21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70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009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23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55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249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865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051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791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33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98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11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25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26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15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646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457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728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843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557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642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844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506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05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25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37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78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568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177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764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6973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474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368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337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95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69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76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6219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358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1919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002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921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879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943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954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858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1941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4108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55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243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5467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7346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893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936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3915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85192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65967" y="591433"/>
            <a:ext cx="7074000" cy="707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12161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2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24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8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5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9770365"/>
      </p:ext>
    </p:extLst>
  </p:cSld>
  <p:clrMapOvr>
    <a:masterClrMapping/>
  </p:clrMapOvr>
  <p:transition spd="slow">
    <p:push dir="u"/>
    <p:sndAc>
      <p:stSnd>
        <p:snd r:embed="rId1" name="chimes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 rotWithShape="1">
          <a:blip r:embed="rId2">
            <a:alphaModFix/>
          </a:blip>
          <a:srcRect l="22221" b="33932"/>
          <a:stretch/>
        </p:blipFill>
        <p:spPr>
          <a:xfrm rot="10800000">
            <a:off x="-1" y="2"/>
            <a:ext cx="12213701" cy="68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2"/>
          </p:nvPr>
        </p:nvSpPr>
        <p:spPr>
          <a:xfrm>
            <a:off x="960000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96000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3"/>
          </p:nvPr>
        </p:nvSpPr>
        <p:spPr>
          <a:xfrm>
            <a:off x="4559028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4"/>
          </p:nvPr>
        </p:nvSpPr>
        <p:spPr>
          <a:xfrm>
            <a:off x="4559025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5"/>
          </p:nvPr>
        </p:nvSpPr>
        <p:spPr>
          <a:xfrm>
            <a:off x="960000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6"/>
          </p:nvPr>
        </p:nvSpPr>
        <p:spPr>
          <a:xfrm>
            <a:off x="96000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7"/>
          </p:nvPr>
        </p:nvSpPr>
        <p:spPr>
          <a:xfrm>
            <a:off x="4559028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8"/>
          </p:nvPr>
        </p:nvSpPr>
        <p:spPr>
          <a:xfrm>
            <a:off x="4559025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9"/>
          </p:nvPr>
        </p:nvSpPr>
        <p:spPr>
          <a:xfrm>
            <a:off x="8158065" y="25661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3"/>
          </p:nvPr>
        </p:nvSpPr>
        <p:spPr>
          <a:xfrm>
            <a:off x="8158060" y="3025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14"/>
          </p:nvPr>
        </p:nvSpPr>
        <p:spPr>
          <a:xfrm>
            <a:off x="8158067" y="4985200"/>
            <a:ext cx="3074000" cy="4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5"/>
          </p:nvPr>
        </p:nvSpPr>
        <p:spPr>
          <a:xfrm>
            <a:off x="8158060" y="54450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6" hasCustomPrompt="1"/>
          </p:nvPr>
        </p:nvSpPr>
        <p:spPr>
          <a:xfrm>
            <a:off x="200720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7" hasCustomPrompt="1"/>
          </p:nvPr>
        </p:nvSpPr>
        <p:spPr>
          <a:xfrm>
            <a:off x="200720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idx="18" hasCustomPrompt="1"/>
          </p:nvPr>
        </p:nvSpPr>
        <p:spPr>
          <a:xfrm>
            <a:off x="5606225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9" hasCustomPrompt="1"/>
          </p:nvPr>
        </p:nvSpPr>
        <p:spPr>
          <a:xfrm>
            <a:off x="5606225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0" hasCustomPrompt="1"/>
          </p:nvPr>
        </p:nvSpPr>
        <p:spPr>
          <a:xfrm>
            <a:off x="9205260" y="1894644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21" hasCustomPrompt="1"/>
          </p:nvPr>
        </p:nvSpPr>
        <p:spPr>
          <a:xfrm>
            <a:off x="9205260" y="4313855"/>
            <a:ext cx="9796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10112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3974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422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17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451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4FA68B-851B-4497-92DD-AD9676CFD6C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F504A-745A-48EA-80ED-493236BBE93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808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29997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2854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67039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4258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DF178-E734-48E0-832D-35D4FB00FCB7}" type="datetimeFigureOut">
              <a:rPr lang="en-US" smtClean="0"/>
              <a:t>22/10/2025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EC6C-1813-4A14-99A9-40CBCA72B80C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216618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3722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emf"/><Relationship Id="rId11" Type="http://schemas.openxmlformats.org/officeDocument/2006/relationships/image" Target="../media/image19.emf"/><Relationship Id="rId5" Type="http://schemas.openxmlformats.org/officeDocument/2006/relationships/image" Target="../media/image14.emf"/><Relationship Id="rId10" Type="http://schemas.openxmlformats.org/officeDocument/2006/relationships/image" Target="../media/image18.emf"/><Relationship Id="rId4" Type="http://schemas.openxmlformats.org/officeDocument/2006/relationships/image" Target="../media/image13.emf"/><Relationship Id="rId9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jpe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073" y="-3317"/>
            <a:ext cx="7296727" cy="63787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37D96F08-2397-4C4F-BB93-43D1778C4F9D}"/>
              </a:ext>
            </a:extLst>
          </p:cNvPr>
          <p:cNvSpPr/>
          <p:nvPr/>
        </p:nvSpPr>
        <p:spPr>
          <a:xfrm>
            <a:off x="2428748" y="2255737"/>
            <a:ext cx="6743376" cy="1225868"/>
          </a:xfrm>
          <a:prstGeom prst="round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>
                <a:ln/>
                <a:solidFill>
                  <a:srgbClr val="C00000"/>
                </a:solidFill>
                <a:latin typeface="UTM Bitsumishi Pro" panose="02040603050506020204" pitchFamily="18" charset="0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UTM Bitsumishi Pr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50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 descr="42"/>
          <p:cNvPicPr>
            <a:picLocks noChangeAspect="1"/>
          </p:cNvPicPr>
          <p:nvPr/>
        </p:nvPicPr>
        <p:blipFill>
          <a:blip r:embed="rId4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sp>
        <p:nvSpPr>
          <p:cNvPr id="2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6074806" y="123632"/>
            <a:ext cx="5487017" cy="204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Chia </a:t>
            </a:r>
            <a:r>
              <a:rPr lang="vi-VN" altLang="zh-CN" sz="3600" b="1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sẻ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thông tin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trong nhóm 4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600" b="1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về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chuyện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em tìm được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dựa 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vào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600" b="1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gợi ý sau:</a:t>
            </a:r>
            <a:endParaRPr lang="en-US" altLang="zh-CN" sz="36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71FEA44D-6F0D-4A62-B5B6-AB4B7B3DCB42}"/>
              </a:ext>
            </a:extLst>
          </p:cNvPr>
          <p:cNvSpPr/>
          <p:nvPr/>
        </p:nvSpPr>
        <p:spPr>
          <a:xfrm>
            <a:off x="5755213" y="2293257"/>
            <a:ext cx="5668146" cy="337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Tên câu chuyện là gì?</a:t>
            </a: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chuyện mở đầu như thế nào?</a:t>
            </a: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Điều gì diễn ra tiếp theo?</a:t>
            </a: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chuyện kết thúc ra sao?</a:t>
            </a:r>
            <a:endParaRPr lang="en-US" altLang="zh-CN" sz="3600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4240961265343129883">
            <a:hlinkClick r:id="" action="ppaction://media"/>
            <a:extLst>
              <a:ext uri="{FF2B5EF4-FFF2-40B4-BE49-F238E27FC236}">
                <a16:creationId xmlns:a16="http://schemas.microsoft.com/office/drawing/2014/main" id="{F645A851-A8B7-4484-9B96-7C6BE0F813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7221" y="5908201"/>
            <a:ext cx="1471093" cy="826167"/>
          </a:xfrm>
          <a:prstGeom prst="rect">
            <a:avLst/>
          </a:prstGeom>
        </p:spPr>
      </p:pic>
      <p:pic>
        <p:nvPicPr>
          <p:cNvPr id="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C4D2D7-A1B7-4BA4-8BC2-5E8D44248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45" y="77096"/>
            <a:ext cx="5192798" cy="665727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BD3AC4-128E-4ECE-BC2C-68B753697CDF}"/>
              </a:ext>
            </a:extLst>
          </p:cNvPr>
          <p:cNvSpPr/>
          <p:nvPr/>
        </p:nvSpPr>
        <p:spPr>
          <a:xfrm>
            <a:off x="3367314" y="1614507"/>
            <a:ext cx="1901371" cy="19995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306362-ABF1-46D3-B40F-BD31873FD517}"/>
              </a:ext>
            </a:extLst>
          </p:cNvPr>
          <p:cNvSpPr/>
          <p:nvPr/>
        </p:nvSpPr>
        <p:spPr>
          <a:xfrm>
            <a:off x="304800" y="3026097"/>
            <a:ext cx="2351314" cy="14878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DC240B-45A5-4A36-9EE1-B2E66E184659}"/>
              </a:ext>
            </a:extLst>
          </p:cNvPr>
          <p:cNvSpPr/>
          <p:nvPr/>
        </p:nvSpPr>
        <p:spPr>
          <a:xfrm>
            <a:off x="304800" y="1828800"/>
            <a:ext cx="2351314" cy="11030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A421B1-15B7-4F80-B30A-FC95964F8A7F}"/>
              </a:ext>
            </a:extLst>
          </p:cNvPr>
          <p:cNvSpPr/>
          <p:nvPr/>
        </p:nvSpPr>
        <p:spPr>
          <a:xfrm>
            <a:off x="3256341" y="3738607"/>
            <a:ext cx="2012344" cy="17042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5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881">
            <a:off x="4747129" y="1213297"/>
            <a:ext cx="8414750" cy="7740676"/>
          </a:xfrm>
          <a:prstGeom prst="rect">
            <a:avLst/>
          </a:prstGeom>
        </p:spPr>
      </p:pic>
      <p:pic>
        <p:nvPicPr>
          <p:cNvPr id="25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26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27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sp>
        <p:nvSpPr>
          <p:cNvPr id="2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6096000" y="3247029"/>
            <a:ext cx="5192023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0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2. </a:t>
            </a:r>
            <a:r>
              <a:rPr lang="vi-VN" altLang="zh-CN" sz="40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Nói </a:t>
            </a:r>
            <a:r>
              <a:rPr lang="vi-VN" altLang="zh-CN" sz="4000" b="1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về một nhân vật em thích nhất trong truyện.</a:t>
            </a:r>
            <a:endParaRPr lang="en-US" altLang="zh-CN" sz="4000" b="1" i="1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29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5928" y="3385921"/>
            <a:ext cx="5699488" cy="38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9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27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sp>
        <p:nvSpPr>
          <p:cNvPr id="2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5011645" y="598026"/>
            <a:ext cx="6435909" cy="7128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sz="36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chuyện có mấy nhân vật?</a:t>
            </a:r>
            <a:endParaRPr lang="vi-VN" altLang="zh-CN" sz="36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 22">
            <a:extLst>
              <a:ext uri="{FF2B5EF4-FFF2-40B4-BE49-F238E27FC236}">
                <a16:creationId xmlns:a16="http://schemas.microsoft.com/office/drawing/2014/main" id="{94887870-AFB6-4BA0-B833-82B25BF2230B}"/>
              </a:ext>
            </a:extLst>
          </p:cNvPr>
          <p:cNvSpPr/>
          <p:nvPr/>
        </p:nvSpPr>
        <p:spPr>
          <a:xfrm>
            <a:off x="5011645" y="1781728"/>
            <a:ext cx="6435909" cy="7128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sz="36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Tên nhân vật em thích là gì?</a:t>
            </a:r>
            <a:endParaRPr lang="vi-VN" altLang="zh-CN" sz="36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矩形 22">
            <a:extLst>
              <a:ext uri="{FF2B5EF4-FFF2-40B4-BE49-F238E27FC236}">
                <a16:creationId xmlns:a16="http://schemas.microsoft.com/office/drawing/2014/main" id="{08DA5CC3-03B1-4415-9174-D93D376C4AA9}"/>
              </a:ext>
            </a:extLst>
          </p:cNvPr>
          <p:cNvSpPr/>
          <p:nvPr/>
        </p:nvSpPr>
        <p:spPr>
          <a:xfrm>
            <a:off x="4992370" y="2965430"/>
            <a:ext cx="6435909" cy="7128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zh-CN" sz="36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Vì sao em thích nhân vật đó?</a:t>
            </a:r>
            <a:endParaRPr lang="vi-VN" altLang="zh-CN" sz="3600" dirty="0">
              <a:solidFill>
                <a:srgbClr val="C00000"/>
              </a:solidFill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8E8D09-EF2E-424C-9F8F-2EA50F80B8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0" t="54444"/>
          <a:stretch/>
        </p:blipFill>
        <p:spPr>
          <a:xfrm>
            <a:off x="2878045" y="4511993"/>
            <a:ext cx="2936613" cy="2325652"/>
          </a:xfrm>
          <a:prstGeom prst="roundRect">
            <a:avLst/>
          </a:prstGeom>
        </p:spPr>
      </p:pic>
      <p:pic>
        <p:nvPicPr>
          <p:cNvPr id="2" name="4616377913497617569">
            <a:hlinkClick r:id="" action="ppaction://media"/>
            <a:extLst>
              <a:ext uri="{FF2B5EF4-FFF2-40B4-BE49-F238E27FC236}">
                <a16:creationId xmlns:a16="http://schemas.microsoft.com/office/drawing/2014/main" id="{7AF4BFE2-E8A0-4AC2-9795-6F71BA551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19190" y="5006062"/>
            <a:ext cx="2040758" cy="11470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3FA1A0E-916C-4557-946B-3CDB00FB368D}"/>
              </a:ext>
            </a:extLst>
          </p:cNvPr>
          <p:cNvGrpSpPr/>
          <p:nvPr/>
        </p:nvGrpSpPr>
        <p:grpSpPr>
          <a:xfrm>
            <a:off x="-86360" y="4135190"/>
            <a:ext cx="3124722" cy="1539629"/>
            <a:chOff x="341044" y="135785"/>
            <a:chExt cx="2945130" cy="169733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2B193924-7205-4F02-B969-C2F19DA066D4}"/>
                </a:ext>
              </a:extLst>
            </p:cNvPr>
            <p:cNvSpPr/>
            <p:nvPr/>
          </p:nvSpPr>
          <p:spPr>
            <a:xfrm>
              <a:off x="341044" y="135785"/>
              <a:ext cx="2945130" cy="1697336"/>
            </a:xfrm>
            <a:prstGeom prst="wedgeEllipseCallout">
              <a:avLst>
                <a:gd name="adj1" fmla="val 56787"/>
                <a:gd name="adj2" fmla="val 552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A8F881A-C4A9-40B4-BB1F-03C1D6D7AE37}"/>
                </a:ext>
              </a:extLst>
            </p:cNvPr>
            <p:cNvSpPr txBox="1"/>
            <p:nvPr/>
          </p:nvSpPr>
          <p:spPr>
            <a:xfrm>
              <a:off x="487045" y="456073"/>
              <a:ext cx="2653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Thảo luận nhóm 2</a:t>
              </a:r>
              <a:endParaRPr lang="vi-VN" altLang="zh-CN" sz="32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sz="1600"/>
            </a:p>
          </p:txBody>
        </p:sp>
      </p:grpSp>
      <p:pic>
        <p:nvPicPr>
          <p:cNvPr id="1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FA61275-D1D4-4C5B-8AE5-34091EE5C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1" y="165822"/>
            <a:ext cx="3488965" cy="3920739"/>
          </a:xfrm>
        </p:spPr>
      </p:pic>
    </p:spTree>
    <p:extLst>
      <p:ext uri="{BB962C8B-B14F-4D97-AF65-F5344CB8AC3E}">
        <p14:creationId xmlns:p14="http://schemas.microsoft.com/office/powerpoint/2010/main" val="7789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64906" y="2706943"/>
            <a:ext cx="5649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5 Angelline" pitchFamily="2" charset="0"/>
                <a:cs typeface="+mn-cs"/>
              </a:rPr>
              <a:t>Tạm biệt!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#9Slide05 Angelline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615" y="732515"/>
            <a:ext cx="8033656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30307" y="2593923"/>
            <a:ext cx="504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dirty="0">
                <a:solidFill>
                  <a:srgbClr val="002060"/>
                </a:solidFill>
                <a:effectLst>
                  <a:glow rad="228600">
                    <a:srgbClr val="A5A5A5">
                      <a:satMod val="175000"/>
                      <a:alpha val="40000"/>
                    </a:srgbClr>
                  </a:glow>
                </a:effectLst>
                <a:latin typeface="#9Slide05 IcielSanelma" pitchFamily="2" charset="0"/>
              </a:rPr>
              <a:t>Đọc mở rộng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228600">
                  <a:srgbClr val="A5A5A5">
                    <a:satMod val="175000"/>
                    <a:alpha val="40000"/>
                  </a:srgbClr>
                </a:glow>
              </a:effectLst>
              <a:uLnTx/>
              <a:uFillTx/>
              <a:latin typeface="#9Slide05 IcielSanelma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-271677"/>
            <a:ext cx="3764906" cy="7129677"/>
            <a:chOff x="0" y="-271677"/>
            <a:chExt cx="3764906" cy="7129677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-271677"/>
              <a:ext cx="3764906" cy="712967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679" y="2495426"/>
              <a:ext cx="669059" cy="11377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8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593" y="1809600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277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85286" y="4249988"/>
            <a:ext cx="1976297" cy="7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9013" y="1746117"/>
            <a:ext cx="1976297" cy="7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9" name="Google Shape;259;p37"/>
          <p:cNvSpPr txBox="1">
            <a:spLocks noGrp="1"/>
          </p:cNvSpPr>
          <p:nvPr>
            <p:ph type="subTitle" idx="1"/>
          </p:nvPr>
        </p:nvSpPr>
        <p:spPr>
          <a:xfrm>
            <a:off x="1330417" y="3054908"/>
            <a:ext cx="3360199" cy="13122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/>
            <a:r>
              <a:rPr lang="vi-VN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Tìm một câu chuyện về trường học.</a:t>
            </a:r>
            <a:r>
              <a:rPr lang="en-US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Chia sẻ thông tin</a:t>
            </a:r>
            <a:r>
              <a:rPr lang="en-US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về câu chuyện</a:t>
            </a:r>
            <a:r>
              <a:rPr lang="en-US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dựa </a:t>
            </a:r>
            <a:r>
              <a:rPr lang="en-US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trên</a:t>
            </a:r>
            <a:r>
              <a:rPr lang="vi-VN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gợi ý</a:t>
            </a:r>
            <a:r>
              <a:rPr lang="en-US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.</a:t>
            </a:r>
            <a:endParaRPr sz="3200"/>
          </a:p>
        </p:txBody>
      </p:sp>
      <p:sp>
        <p:nvSpPr>
          <p:cNvPr id="261" name="Google Shape;261;p37"/>
          <p:cNvSpPr txBox="1">
            <a:spLocks noGrp="1"/>
          </p:cNvSpPr>
          <p:nvPr>
            <p:ph type="subTitle" idx="4"/>
          </p:nvPr>
        </p:nvSpPr>
        <p:spPr>
          <a:xfrm>
            <a:off x="6285425" y="3025833"/>
            <a:ext cx="4018987" cy="64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vi-VN" altLang="zh-CN" sz="32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Nói về một nhân vật em thích nhất trong truyện.</a:t>
            </a:r>
            <a:endParaRPr sz="3200"/>
          </a:p>
        </p:txBody>
      </p:sp>
      <p:sp>
        <p:nvSpPr>
          <p:cNvPr id="269" name="Google Shape;269;p37"/>
          <p:cNvSpPr txBox="1">
            <a:spLocks noGrp="1"/>
          </p:cNvSpPr>
          <p:nvPr>
            <p:ph type="title" idx="16"/>
          </p:nvPr>
        </p:nvSpPr>
        <p:spPr>
          <a:xfrm>
            <a:off x="2413984" y="1843867"/>
            <a:ext cx="979600" cy="59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title" idx="18"/>
          </p:nvPr>
        </p:nvSpPr>
        <p:spPr>
          <a:xfrm>
            <a:off x="7490443" y="1843867"/>
            <a:ext cx="979600" cy="59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pic>
        <p:nvPicPr>
          <p:cNvPr id="275" name="Google Shape;275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2163" y="593367"/>
            <a:ext cx="2444640" cy="134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881">
            <a:off x="1270549" y="-1500578"/>
            <a:ext cx="11193214" cy="11348867"/>
          </a:xfrm>
          <a:prstGeom prst="rect">
            <a:avLst/>
          </a:prstGeom>
        </p:spPr>
      </p:pic>
      <p:pic>
        <p:nvPicPr>
          <p:cNvPr id="25" name="图片 1" descr="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26" name="图片 9" descr="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27" name="图片 6" descr="42"/>
          <p:cNvPicPr>
            <a:picLocks noChangeAspect="1"/>
          </p:cNvPicPr>
          <p:nvPr/>
        </p:nvPicPr>
        <p:blipFill>
          <a:blip r:embed="rId5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sp>
        <p:nvSpPr>
          <p:cNvPr id="28" name="矩形 22">
            <a:extLst>
              <a:ext uri="{FF2B5EF4-FFF2-40B4-BE49-F238E27FC236}">
                <a16:creationId xmlns:a16="http://schemas.microsoft.com/office/drawing/2014/main" id="{04BB560E-16C3-4970-8E87-4D0D7990D1CA}"/>
              </a:ext>
            </a:extLst>
          </p:cNvPr>
          <p:cNvSpPr/>
          <p:nvPr/>
        </p:nvSpPr>
        <p:spPr>
          <a:xfrm>
            <a:off x="2858770" y="990747"/>
            <a:ext cx="7420707" cy="2042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1.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Tìm </a:t>
            </a:r>
            <a:r>
              <a:rPr lang="vi-VN" altLang="zh-CN" sz="3600" b="1" i="1" dirty="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một câu chuyện về trường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học.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Chia sẻ thông tin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về câu chuyện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dựa 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trên</a:t>
            </a:r>
            <a:r>
              <a:rPr lang="vi-VN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 gợi ý sau</a:t>
            </a:r>
            <a:r>
              <a:rPr lang="en-US" altLang="zh-CN" sz="3600" b="1" i="1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8" name="矩形 22">
            <a:extLst>
              <a:ext uri="{FF2B5EF4-FFF2-40B4-BE49-F238E27FC236}">
                <a16:creationId xmlns:a16="http://schemas.microsoft.com/office/drawing/2014/main" id="{F1D5C637-B99E-43B5-A526-A93B07B2F160}"/>
              </a:ext>
            </a:extLst>
          </p:cNvPr>
          <p:cNvSpPr/>
          <p:nvPr/>
        </p:nvSpPr>
        <p:spPr>
          <a:xfrm>
            <a:off x="3665084" y="3429000"/>
            <a:ext cx="5668146" cy="3372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Tên câu chuyện là gì?</a:t>
            </a: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chuyện mở đầu như thế nào?</a:t>
            </a: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Điều gì diễn ra tiếp theo?</a:t>
            </a:r>
          </a:p>
          <a:p>
            <a:pPr marL="457200" indent="-457200" algn="ju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zh-CN" sz="3600" dirty="0"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rPr>
              <a:t>Câu chuyện kết thúc ra sao?</a:t>
            </a:r>
            <a:endParaRPr lang="en-US" altLang="zh-CN" sz="3600" dirty="0">
              <a:latin typeface="UTM Avo" panose="02040603050506020204" pitchFamily="18" charset="0"/>
              <a:ea typeface="印品天逸黑" panose="02000500000000000000" pitchFamily="2" charset="-122"/>
              <a:cs typeface="Open Sans" panose="020B0606030504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08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20804"/>
            <a:ext cx="12192000" cy="661639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F0F759-6365-4BC5-A59A-308E0D5375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554" y="190673"/>
            <a:ext cx="11919185" cy="6390439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8226" y="-7592"/>
            <a:ext cx="837560" cy="114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42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ực Hot: Hình ảnh chim cánh cụt chibi cute, đáng yêu, dễ ...">
            <a:extLst>
              <a:ext uri="{FF2B5EF4-FFF2-40B4-BE49-F238E27FC236}">
                <a16:creationId xmlns:a16="http://schemas.microsoft.com/office/drawing/2014/main" id="{38AD5F45-17EA-4E95-BEB9-1C7B8B7D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322" y="1833121"/>
            <a:ext cx="3479678" cy="44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 descr="42">
            <a:extLst>
              <a:ext uri="{FF2B5EF4-FFF2-40B4-BE49-F238E27FC236}">
                <a16:creationId xmlns:a16="http://schemas.microsoft.com/office/drawing/2014/main" id="{BBAC51AC-05ED-4954-8772-E82FE7EC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pic>
        <p:nvPicPr>
          <p:cNvPr id="8" name="图片 1" descr="41">
            <a:extLst>
              <a:ext uri="{FF2B5EF4-FFF2-40B4-BE49-F238E27FC236}">
                <a16:creationId xmlns:a16="http://schemas.microsoft.com/office/drawing/2014/main" id="{5FC26E60-423D-49C2-BC28-A2584C4AB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28" name="Picture 4" descr="Hình ảnh Xuka đẹp - Tổng hợp những hình ảnh Xuka đẹp nhất">
            <a:extLst>
              <a:ext uri="{FF2B5EF4-FFF2-40B4-BE49-F238E27FC236}">
                <a16:creationId xmlns:a16="http://schemas.microsoft.com/office/drawing/2014/main" id="{8054BBB6-16CF-44EF-A27C-17B609D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84599"/>
            <a:ext cx="4705624" cy="55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7024B2-7F57-413F-8E9C-A9F6BFCF5C34}"/>
              </a:ext>
            </a:extLst>
          </p:cNvPr>
          <p:cNvGrpSpPr/>
          <p:nvPr/>
        </p:nvGrpSpPr>
        <p:grpSpPr>
          <a:xfrm>
            <a:off x="341044" y="135785"/>
            <a:ext cx="2945130" cy="1697336"/>
            <a:chOff x="341044" y="135785"/>
            <a:chExt cx="2945130" cy="16973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D6D0DB6-154A-40D0-89EC-B2A387ED981F}"/>
                </a:ext>
              </a:extLst>
            </p:cNvPr>
            <p:cNvSpPr/>
            <p:nvPr/>
          </p:nvSpPr>
          <p:spPr>
            <a:xfrm>
              <a:off x="341044" y="135785"/>
              <a:ext cx="2945130" cy="1697336"/>
            </a:xfrm>
            <a:prstGeom prst="wedgeEllipseCallout">
              <a:avLst>
                <a:gd name="adj1" fmla="val 56787"/>
                <a:gd name="adj2" fmla="val 552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9FEC8C-6FCA-4851-871D-119A534DA1E1}"/>
                </a:ext>
              </a:extLst>
            </p:cNvPr>
            <p:cNvSpPr txBox="1"/>
            <p:nvPr/>
          </p:nvSpPr>
          <p:spPr>
            <a:xfrm>
              <a:off x="633046" y="345935"/>
              <a:ext cx="26531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Tên câu chuyện là gì?</a:t>
              </a:r>
            </a:p>
            <a:p>
              <a:pPr algn="ctr"/>
              <a:endParaRPr lang="en-US" sz="160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8E2E47-B656-48D4-A606-B4075F2565C7}"/>
              </a:ext>
            </a:extLst>
          </p:cNvPr>
          <p:cNvGrpSpPr/>
          <p:nvPr/>
        </p:nvGrpSpPr>
        <p:grpSpPr>
          <a:xfrm>
            <a:off x="8818536" y="-61993"/>
            <a:ext cx="3032422" cy="2223810"/>
            <a:chOff x="341044" y="135785"/>
            <a:chExt cx="2945130" cy="209712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4D97875C-79BF-4B90-952F-7DA6BC1349DA}"/>
                </a:ext>
              </a:extLst>
            </p:cNvPr>
            <p:cNvSpPr/>
            <p:nvPr/>
          </p:nvSpPr>
          <p:spPr>
            <a:xfrm>
              <a:off x="341044" y="135785"/>
              <a:ext cx="2945130" cy="1697336"/>
            </a:xfrm>
            <a:prstGeom prst="wedgeEllipseCallout">
              <a:avLst>
                <a:gd name="adj1" fmla="val -62628"/>
                <a:gd name="adj2" fmla="val 334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ABCEC2-54C0-4E3F-B8AD-586D18D018AE}"/>
                </a:ext>
              </a:extLst>
            </p:cNvPr>
            <p:cNvSpPr txBox="1"/>
            <p:nvPr/>
          </p:nvSpPr>
          <p:spPr>
            <a:xfrm>
              <a:off x="473708" y="417029"/>
              <a:ext cx="279488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Tên câu chuyện là </a:t>
              </a:r>
              <a:r>
                <a:rPr lang="en-US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Người thầy cũ.</a:t>
              </a:r>
              <a:endParaRPr lang="vi-VN" altLang="zh-CN" sz="32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375094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ực Hot: Hình ảnh chim cánh cụt chibi cute, đáng yêu, dễ ...">
            <a:extLst>
              <a:ext uri="{FF2B5EF4-FFF2-40B4-BE49-F238E27FC236}">
                <a16:creationId xmlns:a16="http://schemas.microsoft.com/office/drawing/2014/main" id="{38AD5F45-17EA-4E95-BEB9-1C7B8B7D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94" y="2236328"/>
            <a:ext cx="3479678" cy="44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 descr="42">
            <a:extLst>
              <a:ext uri="{FF2B5EF4-FFF2-40B4-BE49-F238E27FC236}">
                <a16:creationId xmlns:a16="http://schemas.microsoft.com/office/drawing/2014/main" id="{BBAC51AC-05ED-4954-8772-E82FE7EC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pic>
        <p:nvPicPr>
          <p:cNvPr id="8" name="图片 1" descr="41">
            <a:extLst>
              <a:ext uri="{FF2B5EF4-FFF2-40B4-BE49-F238E27FC236}">
                <a16:creationId xmlns:a16="http://schemas.microsoft.com/office/drawing/2014/main" id="{5FC26E60-423D-49C2-BC28-A2584C4AB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28" name="Picture 4" descr="Hình ảnh Xuka đẹp - Tổng hợp những hình ảnh Xuka đẹp nhất">
            <a:extLst>
              <a:ext uri="{FF2B5EF4-FFF2-40B4-BE49-F238E27FC236}">
                <a16:creationId xmlns:a16="http://schemas.microsoft.com/office/drawing/2014/main" id="{8054BBB6-16CF-44EF-A27C-17B609D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95" y="1335162"/>
            <a:ext cx="4705624" cy="55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7024B2-7F57-413F-8E9C-A9F6BFCF5C34}"/>
              </a:ext>
            </a:extLst>
          </p:cNvPr>
          <p:cNvGrpSpPr/>
          <p:nvPr/>
        </p:nvGrpSpPr>
        <p:grpSpPr>
          <a:xfrm>
            <a:off x="130029" y="772729"/>
            <a:ext cx="2945130" cy="1955692"/>
            <a:chOff x="341044" y="135785"/>
            <a:chExt cx="2945130" cy="1955692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D6D0DB6-154A-40D0-89EC-B2A387ED981F}"/>
                </a:ext>
              </a:extLst>
            </p:cNvPr>
            <p:cNvSpPr/>
            <p:nvPr/>
          </p:nvSpPr>
          <p:spPr>
            <a:xfrm>
              <a:off x="341044" y="135785"/>
              <a:ext cx="2945130" cy="1697336"/>
            </a:xfrm>
            <a:prstGeom prst="wedgeEllipseCallout">
              <a:avLst>
                <a:gd name="adj1" fmla="val 56787"/>
                <a:gd name="adj2" fmla="val 552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9FEC8C-6FCA-4851-871D-119A534DA1E1}"/>
                </a:ext>
              </a:extLst>
            </p:cNvPr>
            <p:cNvSpPr txBox="1"/>
            <p:nvPr/>
          </p:nvSpPr>
          <p:spPr>
            <a:xfrm>
              <a:off x="545121" y="275595"/>
              <a:ext cx="265312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 chuyện mở đầu như thế nào?</a:t>
              </a:r>
              <a:endParaRPr lang="vi-VN" altLang="zh-CN" sz="32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sz="160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E060D68-26A7-4F78-89C7-550DE3637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728" y="42241"/>
            <a:ext cx="9077410" cy="126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3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ực Hot: Hình ảnh chim cánh cụt chibi cute, đáng yêu, dễ ...">
            <a:extLst>
              <a:ext uri="{FF2B5EF4-FFF2-40B4-BE49-F238E27FC236}">
                <a16:creationId xmlns:a16="http://schemas.microsoft.com/office/drawing/2014/main" id="{38AD5F45-17EA-4E95-BEB9-1C7B8B7D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6185"/>
            <a:ext cx="2731853" cy="352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 descr="42">
            <a:extLst>
              <a:ext uri="{FF2B5EF4-FFF2-40B4-BE49-F238E27FC236}">
                <a16:creationId xmlns:a16="http://schemas.microsoft.com/office/drawing/2014/main" id="{BBAC51AC-05ED-4954-8772-E82FE7EC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pic>
        <p:nvPicPr>
          <p:cNvPr id="1028" name="Picture 4" descr="Hình ảnh Xuka đẹp - Tổng hợp những hình ảnh Xuka đẹp nhất">
            <a:extLst>
              <a:ext uri="{FF2B5EF4-FFF2-40B4-BE49-F238E27FC236}">
                <a16:creationId xmlns:a16="http://schemas.microsoft.com/office/drawing/2014/main" id="{8054BBB6-16CF-44EF-A27C-17B609D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076" y="2768140"/>
            <a:ext cx="3588924" cy="426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7024B2-7F57-413F-8E9C-A9F6BFCF5C34}"/>
              </a:ext>
            </a:extLst>
          </p:cNvPr>
          <p:cNvGrpSpPr/>
          <p:nvPr/>
        </p:nvGrpSpPr>
        <p:grpSpPr>
          <a:xfrm>
            <a:off x="130029" y="772729"/>
            <a:ext cx="2945130" cy="1697336"/>
            <a:chOff x="341044" y="135785"/>
            <a:chExt cx="2945130" cy="16973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D6D0DB6-154A-40D0-89EC-B2A387ED981F}"/>
                </a:ext>
              </a:extLst>
            </p:cNvPr>
            <p:cNvSpPr/>
            <p:nvPr/>
          </p:nvSpPr>
          <p:spPr>
            <a:xfrm>
              <a:off x="341044" y="135785"/>
              <a:ext cx="2945130" cy="1697336"/>
            </a:xfrm>
            <a:prstGeom prst="wedgeEllipseCallout">
              <a:avLst>
                <a:gd name="adj1" fmla="val -12474"/>
                <a:gd name="adj2" fmla="val 8322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9FEC8C-6FCA-4851-871D-119A534DA1E1}"/>
                </a:ext>
              </a:extLst>
            </p:cNvPr>
            <p:cNvSpPr txBox="1"/>
            <p:nvPr/>
          </p:nvSpPr>
          <p:spPr>
            <a:xfrm>
              <a:off x="545121" y="433860"/>
              <a:ext cx="2653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Điều gì diễn ra tiếp theo?</a:t>
              </a:r>
              <a:endParaRPr lang="vi-VN" altLang="zh-CN" sz="32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sz="16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A49D0C-A75A-4F14-AFD3-36C01CDDE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199" y="24424"/>
            <a:ext cx="7260538" cy="414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ực Hot: Hình ảnh chim cánh cụt chibi cute, đáng yêu, dễ ...">
            <a:extLst>
              <a:ext uri="{FF2B5EF4-FFF2-40B4-BE49-F238E27FC236}">
                <a16:creationId xmlns:a16="http://schemas.microsoft.com/office/drawing/2014/main" id="{38AD5F45-17EA-4E95-BEB9-1C7B8B7D4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94" y="2236328"/>
            <a:ext cx="3479678" cy="44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6" descr="42">
            <a:extLst>
              <a:ext uri="{FF2B5EF4-FFF2-40B4-BE49-F238E27FC236}">
                <a16:creationId xmlns:a16="http://schemas.microsoft.com/office/drawing/2014/main" id="{BBAC51AC-05ED-4954-8772-E82FE7EC96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056" t="50219"/>
          <a:stretch>
            <a:fillRect/>
          </a:stretch>
        </p:blipFill>
        <p:spPr>
          <a:xfrm>
            <a:off x="10013315" y="3796665"/>
            <a:ext cx="2243455" cy="3136265"/>
          </a:xfrm>
          <a:prstGeom prst="rect">
            <a:avLst/>
          </a:prstGeom>
        </p:spPr>
      </p:pic>
      <p:pic>
        <p:nvPicPr>
          <p:cNvPr id="8" name="图片 1" descr="41">
            <a:extLst>
              <a:ext uri="{FF2B5EF4-FFF2-40B4-BE49-F238E27FC236}">
                <a16:creationId xmlns:a16="http://schemas.microsoft.com/office/drawing/2014/main" id="{5FC26E60-423D-49C2-BC28-A2584C4AB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28" name="Picture 4" descr="Hình ảnh Xuka đẹp - Tổng hợp những hình ảnh Xuka đẹp nhất">
            <a:extLst>
              <a:ext uri="{FF2B5EF4-FFF2-40B4-BE49-F238E27FC236}">
                <a16:creationId xmlns:a16="http://schemas.microsoft.com/office/drawing/2014/main" id="{8054BBB6-16CF-44EF-A27C-17B609D7A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095" y="1335162"/>
            <a:ext cx="4705624" cy="559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F7024B2-7F57-413F-8E9C-A9F6BFCF5C34}"/>
              </a:ext>
            </a:extLst>
          </p:cNvPr>
          <p:cNvGrpSpPr/>
          <p:nvPr/>
        </p:nvGrpSpPr>
        <p:grpSpPr>
          <a:xfrm>
            <a:off x="130029" y="772729"/>
            <a:ext cx="2945130" cy="1697336"/>
            <a:chOff x="341044" y="135785"/>
            <a:chExt cx="2945130" cy="1697336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5D6D0DB6-154A-40D0-89EC-B2A387ED981F}"/>
                </a:ext>
              </a:extLst>
            </p:cNvPr>
            <p:cNvSpPr/>
            <p:nvPr/>
          </p:nvSpPr>
          <p:spPr>
            <a:xfrm>
              <a:off x="341044" y="135785"/>
              <a:ext cx="2945130" cy="1697336"/>
            </a:xfrm>
            <a:prstGeom prst="wedgeEllipseCallout">
              <a:avLst>
                <a:gd name="adj1" fmla="val 56787"/>
                <a:gd name="adj2" fmla="val 552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39FEC8C-6FCA-4851-871D-119A534DA1E1}"/>
                </a:ext>
              </a:extLst>
            </p:cNvPr>
            <p:cNvSpPr txBox="1"/>
            <p:nvPr/>
          </p:nvSpPr>
          <p:spPr>
            <a:xfrm>
              <a:off x="545121" y="328350"/>
              <a:ext cx="26531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>
                  <a:solidFill>
                    <a:srgbClr val="C00000"/>
                  </a:solidFill>
                  <a:latin typeface="UTM Avo" panose="02040603050506020204" pitchFamily="18" charset="0"/>
                  <a:ea typeface="印品天逸黑" panose="02000500000000000000" pitchFamily="2" charset="-122"/>
                  <a:cs typeface="Open Sans" panose="020B0606030504020204" pitchFamily="34" charset="0"/>
                  <a:sym typeface="Arial" panose="020B0604020202020204" pitchFamily="34" charset="0"/>
                </a:rPr>
                <a:t>Câu chuyện kết thúc ra sao?</a:t>
              </a:r>
              <a:endParaRPr lang="vi-VN" altLang="zh-CN" sz="3200">
                <a:solidFill>
                  <a:srgbClr val="C00000"/>
                </a:solidFill>
                <a:latin typeface="UTM Avo" panose="02040603050506020204" pitchFamily="18" charset="0"/>
                <a:ea typeface="印品天逸黑" panose="02000500000000000000" pitchFamily="2" charset="-122"/>
                <a:cs typeface="Open Sans" panose="020B0606030504020204" pitchFamily="34" charset="0"/>
                <a:sym typeface="Arial" panose="020B0604020202020204" pitchFamily="34" charset="0"/>
              </a:endParaRPr>
            </a:p>
            <a:p>
              <a:pPr algn="ctr"/>
              <a:endParaRPr lang="en-US" sz="16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B79035-56E7-4F2C-8853-F24F0BC98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8569" y="0"/>
            <a:ext cx="7813431" cy="169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226</Words>
  <Application>Microsoft Office PowerPoint</Application>
  <PresentationFormat>Widescreen</PresentationFormat>
  <Paragraphs>35</Paragraphs>
  <Slides>13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3" baseType="lpstr">
      <vt:lpstr>#9Slide07 HoneyCream</vt:lpstr>
      <vt:lpstr>UTM Avo</vt:lpstr>
      <vt:lpstr>Arial</vt:lpstr>
      <vt:lpstr>#9Slide05 Aphrodite Pro</vt:lpstr>
      <vt:lpstr>微软雅黑</vt:lpstr>
      <vt:lpstr>Delius Unicase</vt:lpstr>
      <vt:lpstr>Comfortaa</vt:lpstr>
      <vt:lpstr>#9Slide05 Angelline</vt:lpstr>
      <vt:lpstr>Calibri</vt:lpstr>
      <vt:lpstr>#9Slide05 IcielSanelma</vt:lpstr>
      <vt:lpstr>UTM Bitsumishi Pro</vt:lpstr>
      <vt:lpstr>Times New Roman</vt:lpstr>
      <vt:lpstr>方正卡通简体</vt:lpstr>
      <vt:lpstr>SVN-Newton</vt:lpstr>
      <vt:lpstr>第一PPT，www.1ppt.com</vt:lpstr>
      <vt:lpstr>5_第一PPT，www.1ppt.com</vt:lpstr>
      <vt:lpstr>6_第一PPT，www.1ppt.com</vt:lpstr>
      <vt:lpstr>7_第一PPT，www.1ppt.com</vt:lpstr>
      <vt:lpstr>8_第一PPT，www.1ppt.com</vt:lpstr>
      <vt:lpstr>Response to Intervention: The Alphabet by Slidesgo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4TD</Manager>
  <Company>4TD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4TD</dc:subject>
  <dc:creator>MANG NON</dc:creator>
  <cp:keywords>MANG NON</cp:keywords>
  <dc:description>4TD</dc:description>
  <cp:lastModifiedBy>Vip855</cp:lastModifiedBy>
  <cp:revision>11</cp:revision>
  <dcterms:created xsi:type="dcterms:W3CDTF">2022-09-10T09:16:05Z</dcterms:created>
  <dcterms:modified xsi:type="dcterms:W3CDTF">2025-10-22T06:48:33Z</dcterms:modified>
  <cp:category>4TD</cp:category>
  <cp:version>MANG NON</cp:version>
</cp:coreProperties>
</file>