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9" r:id="rId3"/>
    <p:sldId id="280" r:id="rId4"/>
    <p:sldId id="281" r:id="rId5"/>
    <p:sldId id="282" r:id="rId6"/>
    <p:sldId id="284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FF0066"/>
    <a:srgbClr val="CCFFFF"/>
    <a:srgbClr val="FF9999"/>
    <a:srgbClr val="CCFF66"/>
    <a:srgbClr val="FFCCFF"/>
    <a:srgbClr val="FFFF99"/>
    <a:srgbClr val="CCFFCC"/>
    <a:srgbClr val="CC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03095C-47BB-43C1-A319-4C2270CC3C70}" type="datetimeFigureOut">
              <a:rPr lang="en-US" smtClean="0"/>
              <a:t>22/10/2025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C781D-1172-45E7-99A1-2C5299EE5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389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GV </a:t>
            </a:r>
            <a:r>
              <a:rPr lang="en-US" dirty="0" err="1"/>
              <a:t>cho</a:t>
            </a:r>
            <a:r>
              <a:rPr lang="en-US" dirty="0"/>
              <a:t> HS so </a:t>
            </a:r>
            <a:r>
              <a:rPr lang="en-US" dirty="0" err="1"/>
              <a:t>sánh</a:t>
            </a:r>
            <a:r>
              <a:rPr lang="en-US" baseline="0" dirty="0"/>
              <a:t> </a:t>
            </a:r>
            <a:r>
              <a:rPr lang="en-US" baseline="0" dirty="0" err="1"/>
              <a:t>kết</a:t>
            </a:r>
            <a:r>
              <a:rPr lang="en-US" baseline="0" dirty="0"/>
              <a:t> </a:t>
            </a:r>
            <a:r>
              <a:rPr lang="en-US" baseline="0" dirty="0" err="1"/>
              <a:t>quả</a:t>
            </a:r>
            <a:r>
              <a:rPr lang="en-US" baseline="0" dirty="0"/>
              <a:t> </a:t>
            </a:r>
            <a:r>
              <a:rPr lang="en-US" baseline="0" dirty="0" err="1"/>
              <a:t>các</a:t>
            </a:r>
            <a:r>
              <a:rPr lang="en-US" baseline="0" dirty="0"/>
              <a:t> </a:t>
            </a:r>
            <a:r>
              <a:rPr lang="en-US" baseline="0" dirty="0" err="1"/>
              <a:t>phép</a:t>
            </a:r>
            <a:r>
              <a:rPr lang="en-US" baseline="0" dirty="0"/>
              <a:t> </a:t>
            </a:r>
            <a:r>
              <a:rPr lang="en-US" baseline="0" dirty="0" err="1"/>
              <a:t>tính</a:t>
            </a:r>
            <a:r>
              <a:rPr lang="en-US" baseline="0" dirty="0"/>
              <a:t> </a:t>
            </a:r>
            <a:r>
              <a:rPr lang="en-US" baseline="0" dirty="0" err="1"/>
              <a:t>trong</a:t>
            </a:r>
            <a:r>
              <a:rPr lang="en-US" baseline="0" dirty="0"/>
              <a:t> </a:t>
            </a:r>
            <a:r>
              <a:rPr lang="en-US" baseline="0" dirty="0" err="1"/>
              <a:t>từng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a,b,c</a:t>
            </a:r>
            <a:r>
              <a:rPr lang="en-US" baseline="0" dirty="0"/>
              <a:t>. =&gt; </a:t>
            </a:r>
            <a:r>
              <a:rPr lang="en-US" baseline="0" dirty="0" err="1"/>
              <a:t>Nhận</a:t>
            </a:r>
            <a:r>
              <a:rPr lang="en-US" baseline="0" dirty="0"/>
              <a:t> </a:t>
            </a:r>
            <a:r>
              <a:rPr lang="en-US" baseline="0" dirty="0" err="1"/>
              <a:t>xét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C781D-1172-45E7-99A1-2C5299EE52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687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C781D-1172-45E7-99A1-2C5299EE52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45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33800-9EF5-458B-9C8B-85636545FB54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303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t>22/10/2025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555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t>22/10/2025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90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t>22/10/2025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9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t>22/10/2025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497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t>22/10/2025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288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t>22/10/2025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91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t>22/10/2025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42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t>22/10/2025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525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t>22/10/2025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325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t>22/10/2025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6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t>22/10/2025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569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8A298-E6A9-40C9-A386-68C1FA649167}" type="datetimeFigureOut">
              <a:rPr lang="en-US" smtClean="0"/>
              <a:t>22/10/2025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6D92D-750D-4359-9B9E-1A906D18A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70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78181" y="1685005"/>
            <a:ext cx="80356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0070C0"/>
                </a:solidFill>
                <a:latin typeface="iCiel Pony" panose="02000000000000000000" pitchFamily="2" charset="0"/>
              </a:rPr>
              <a:t>CHỦ ĐỀ 2: PHÉP CỘNG, PHÉP TRỪ TRONG PHẠM VI 20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51758" y="3429000"/>
            <a:ext cx="629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iCiel Cadena" panose="02000503000000020004" pitchFamily="2" charset="0"/>
                <a:cs typeface="iCiel Cucho" pitchFamily="50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iCiel Cadena" panose="02000503000000020004" pitchFamily="2" charset="0"/>
                <a:cs typeface="iCiel Cucho" pitchFamily="50" charset="0"/>
              </a:rPr>
              <a:t> 11: </a:t>
            </a:r>
            <a:r>
              <a:rPr lang="en-US" sz="4000" b="1" dirty="0" err="1">
                <a:solidFill>
                  <a:srgbClr val="FF0000"/>
                </a:solidFill>
                <a:latin typeface="iCiel Cadena" panose="02000503000000020004" pitchFamily="2" charset="0"/>
                <a:cs typeface="iCiel Cucho" pitchFamily="50" charset="0"/>
              </a:rPr>
              <a:t>Phép</a:t>
            </a:r>
            <a:r>
              <a:rPr lang="en-US" sz="4000" b="1" dirty="0">
                <a:solidFill>
                  <a:srgbClr val="FF0000"/>
                </a:solidFill>
                <a:latin typeface="iCiel Cadena" panose="02000503000000020004" pitchFamily="2" charset="0"/>
                <a:cs typeface="iCiel Cucho" pitchFamily="50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iCiel Cadena" panose="02000503000000020004" pitchFamily="2" charset="0"/>
                <a:cs typeface="iCiel Cucho" pitchFamily="50" charset="0"/>
              </a:rPr>
              <a:t>trừ</a:t>
            </a:r>
            <a:r>
              <a:rPr lang="en-US" sz="4000" b="1" dirty="0">
                <a:solidFill>
                  <a:srgbClr val="FF0000"/>
                </a:solidFill>
                <a:latin typeface="iCiel Cadena" panose="02000503000000020004" pitchFamily="2" charset="0"/>
                <a:cs typeface="iCiel Cucho" pitchFamily="50" charset="0"/>
              </a:rPr>
              <a:t> (qua 10) </a:t>
            </a:r>
            <a:r>
              <a:rPr lang="en-US" sz="4000" b="1" dirty="0" err="1">
                <a:solidFill>
                  <a:srgbClr val="FF0000"/>
                </a:solidFill>
                <a:latin typeface="iCiel Cadena" panose="02000503000000020004" pitchFamily="2" charset="0"/>
                <a:cs typeface="iCiel Cucho" pitchFamily="50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iCiel Cadena" panose="02000503000000020004" pitchFamily="2" charset="0"/>
                <a:cs typeface="iCiel Cucho" pitchFamily="50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iCiel Cadena" panose="02000503000000020004" pitchFamily="2" charset="0"/>
                <a:cs typeface="iCiel Cucho" pitchFamily="50" charset="0"/>
              </a:rPr>
              <a:t>phạm</a:t>
            </a:r>
            <a:r>
              <a:rPr lang="en-US" sz="4000" b="1" dirty="0">
                <a:solidFill>
                  <a:srgbClr val="FF0000"/>
                </a:solidFill>
                <a:latin typeface="iCiel Cadena" panose="02000503000000020004" pitchFamily="2" charset="0"/>
                <a:cs typeface="iCiel Cucho" pitchFamily="50" charset="0"/>
              </a:rPr>
              <a:t> vi 20 (</a:t>
            </a:r>
            <a:r>
              <a:rPr lang="en-US" sz="4000" b="1" dirty="0" err="1">
                <a:solidFill>
                  <a:srgbClr val="FF0000"/>
                </a:solidFill>
                <a:latin typeface="iCiel Cadena" panose="02000503000000020004" pitchFamily="2" charset="0"/>
                <a:cs typeface="iCiel Cucho" pitchFamily="50" charset="0"/>
              </a:rPr>
              <a:t>Tiết</a:t>
            </a:r>
            <a:r>
              <a:rPr lang="en-US" sz="4000" b="1" dirty="0">
                <a:solidFill>
                  <a:srgbClr val="FF0000"/>
                </a:solidFill>
                <a:latin typeface="iCiel Cadena" panose="02000503000000020004" pitchFamily="2" charset="0"/>
                <a:cs typeface="iCiel Cucho" pitchFamily="50" charset="0"/>
              </a:rPr>
              <a:t> 5)</a:t>
            </a:r>
          </a:p>
        </p:txBody>
      </p:sp>
    </p:spTree>
    <p:extLst>
      <p:ext uri="{BB962C8B-B14F-4D97-AF65-F5344CB8AC3E}">
        <p14:creationId xmlns:p14="http://schemas.microsoft.com/office/powerpoint/2010/main" val="2406046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H_Other_2">
            <a:extLst>
              <a:ext uri="{FF2B5EF4-FFF2-40B4-BE49-F238E27FC236}">
                <a16:creationId xmlns:a16="http://schemas.microsoft.com/office/drawing/2014/main" id="{6C38B6A4-EF08-49E1-B809-9812D148BB2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13905" y="1238018"/>
            <a:ext cx="614754" cy="61482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Autofit/>
          </a:bodyPr>
          <a:lstStyle/>
          <a:p>
            <a:pPr algn="ctr">
              <a:defRPr/>
            </a:pPr>
            <a:r>
              <a:rPr lang="en-US" altLang="zh-CN" sz="3200" b="1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endParaRPr lang="zh-CN" altLang="en-US" sz="3200" b="1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07104" y="1315331"/>
            <a:ext cx="1164657" cy="51790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947705" y="2273347"/>
            <a:ext cx="10124087" cy="3480231"/>
            <a:chOff x="903691" y="981757"/>
            <a:chExt cx="10124087" cy="3480231"/>
          </a:xfrm>
        </p:grpSpPr>
        <p:sp>
          <p:nvSpPr>
            <p:cNvPr id="9" name="Cloud 8"/>
            <p:cNvSpPr/>
            <p:nvPr/>
          </p:nvSpPr>
          <p:spPr>
            <a:xfrm rot="11028509">
              <a:off x="6282144" y="1130953"/>
              <a:ext cx="2014086" cy="1351141"/>
            </a:xfrm>
            <a:prstGeom prst="cloud">
              <a:avLst/>
            </a:prstGeom>
            <a:solidFill>
              <a:srgbClr val="FFFF99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Cloud 9"/>
            <p:cNvSpPr/>
            <p:nvPr/>
          </p:nvSpPr>
          <p:spPr>
            <a:xfrm rot="11028509">
              <a:off x="8778176" y="981757"/>
              <a:ext cx="2072747" cy="1340244"/>
            </a:xfrm>
            <a:prstGeom prst="cloud">
              <a:avLst/>
            </a:prstGeom>
            <a:solidFill>
              <a:srgbClr val="FFCC99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Cloud 10"/>
            <p:cNvSpPr/>
            <p:nvPr/>
          </p:nvSpPr>
          <p:spPr>
            <a:xfrm rot="11028509">
              <a:off x="903905" y="3201877"/>
              <a:ext cx="2070241" cy="1256771"/>
            </a:xfrm>
            <a:prstGeom prst="cloud">
              <a:avLst/>
            </a:prstGeom>
            <a:solidFill>
              <a:srgbClr val="CCFFFF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loud 11"/>
            <p:cNvSpPr/>
            <p:nvPr/>
          </p:nvSpPr>
          <p:spPr>
            <a:xfrm rot="11028509">
              <a:off x="3669088" y="3153027"/>
              <a:ext cx="1971392" cy="1308961"/>
            </a:xfrm>
            <a:prstGeom prst="cloud">
              <a:avLst/>
            </a:prstGeom>
            <a:solidFill>
              <a:srgbClr val="FF9999"/>
            </a:soli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Cloud 12"/>
            <p:cNvSpPr/>
            <p:nvPr/>
          </p:nvSpPr>
          <p:spPr>
            <a:xfrm rot="11028509">
              <a:off x="6283073" y="3032177"/>
              <a:ext cx="2113994" cy="1382413"/>
            </a:xfrm>
            <a:prstGeom prst="cloud">
              <a:avLst/>
            </a:prstGeom>
            <a:solidFill>
              <a:srgbClr val="FFCCFF"/>
            </a:solidFill>
            <a:ln>
              <a:solidFill>
                <a:srgbClr val="CC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Cloud 13"/>
            <p:cNvSpPr/>
            <p:nvPr/>
          </p:nvSpPr>
          <p:spPr>
            <a:xfrm rot="11028509">
              <a:off x="8944615" y="3063939"/>
              <a:ext cx="2083163" cy="1318887"/>
            </a:xfrm>
            <a:prstGeom prst="cloud">
              <a:avLst/>
            </a:prstGeom>
            <a:solidFill>
              <a:srgbClr val="CCFFCC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903691" y="1190169"/>
              <a:ext cx="2161941" cy="1253391"/>
              <a:chOff x="903691" y="1190169"/>
              <a:chExt cx="2161941" cy="1253391"/>
            </a:xfrm>
          </p:grpSpPr>
          <p:sp>
            <p:nvSpPr>
              <p:cNvPr id="7" name="Cloud 6"/>
              <p:cNvSpPr/>
              <p:nvPr/>
            </p:nvSpPr>
            <p:spPr>
              <a:xfrm rot="11028509">
                <a:off x="903691" y="1190169"/>
                <a:ext cx="2161941" cy="1253391"/>
              </a:xfrm>
              <a:prstGeom prst="cloud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947705" y="1544913"/>
                <a:ext cx="1657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11 – 6=  </a:t>
                </a: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2279117" y="1493478"/>
                <a:ext cx="646771" cy="64677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1063090" y="1143501"/>
              <a:ext cx="9913458" cy="3048452"/>
              <a:chOff x="1063090" y="1143501"/>
              <a:chExt cx="9913458" cy="3048452"/>
            </a:xfrm>
          </p:grpSpPr>
          <p:sp>
            <p:nvSpPr>
              <p:cNvPr id="8" name="Cloud 7"/>
              <p:cNvSpPr/>
              <p:nvPr/>
            </p:nvSpPr>
            <p:spPr>
              <a:xfrm rot="11028509">
                <a:off x="3601611" y="1143501"/>
                <a:ext cx="2141142" cy="1196043"/>
              </a:xfrm>
              <a:prstGeom prst="cloud">
                <a:avLst/>
              </a:prstGeom>
              <a:solidFill>
                <a:srgbClr val="FFCCFF"/>
              </a:solidFill>
              <a:ln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703592" y="1493478"/>
                <a:ext cx="1657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13 – 8=  </a:t>
                </a:r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5035004" y="1442043"/>
                <a:ext cx="646771" cy="64677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360696" y="1554061"/>
                <a:ext cx="1657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15 – 7=  </a:t>
                </a: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7692108" y="1502626"/>
                <a:ext cx="646771" cy="64677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360696" y="3510540"/>
                <a:ext cx="1657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11 – 8=  </a:t>
                </a:r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692108" y="3459105"/>
                <a:ext cx="646771" cy="64677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798844" y="3596617"/>
                <a:ext cx="1657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14 – 5=  </a:t>
                </a: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5130256" y="3545182"/>
                <a:ext cx="646771" cy="64677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063090" y="3575936"/>
                <a:ext cx="1657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17 – 8=  </a:t>
                </a:r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2394502" y="3524501"/>
                <a:ext cx="646771" cy="64677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8998365" y="3499029"/>
                <a:ext cx="1657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12 – 4=  </a:t>
                </a: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10329777" y="3447594"/>
                <a:ext cx="646771" cy="64677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8841604" y="1442978"/>
                <a:ext cx="1657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18 – 9=  </a:t>
                </a:r>
              </a:p>
            </p:txBody>
          </p:sp>
          <p:sp>
            <p:nvSpPr>
              <p:cNvPr id="32" name="Rounded Rectangle 31"/>
              <p:cNvSpPr/>
              <p:nvPr/>
            </p:nvSpPr>
            <p:spPr>
              <a:xfrm>
                <a:off x="10173016" y="1391543"/>
                <a:ext cx="646771" cy="64677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p:grpSp>
      </p:grpSp>
      <p:pic>
        <p:nvPicPr>
          <p:cNvPr id="34" name="Picture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566876" cy="1149125"/>
          </a:xfrm>
          <a:prstGeom prst="rect">
            <a:avLst/>
          </a:prstGeom>
        </p:spPr>
      </p:pic>
      <p:sp>
        <p:nvSpPr>
          <p:cNvPr id="36" name="Rounded Rectangle 35"/>
          <p:cNvSpPr/>
          <p:nvPr/>
        </p:nvSpPr>
        <p:spPr>
          <a:xfrm>
            <a:off x="2323130" y="2774727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736121" y="2787668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2429947" y="4802130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5174269" y="4836772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748198" y="4741796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0373790" y="4727754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10217030" y="2694563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5091955" y="2717423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37029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262890" y="0"/>
            <a:ext cx="11656696" cy="6521451"/>
            <a:chOff x="262890" y="0"/>
            <a:chExt cx="11656696" cy="6521451"/>
          </a:xfrm>
        </p:grpSpPr>
        <p:pic>
          <p:nvPicPr>
            <p:cNvPr id="4" name="图片 4101" descr="1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2890" y="1485900"/>
              <a:ext cx="3688307" cy="474345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5" name="图片 4101" descr="1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09110" y="0"/>
              <a:ext cx="3564256" cy="458391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6" name="图片 4101" descr="1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231279" y="1778001"/>
              <a:ext cx="3688307" cy="474345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" name="TextBox 9"/>
            <p:cNvSpPr txBox="1"/>
            <p:nvPr/>
          </p:nvSpPr>
          <p:spPr>
            <a:xfrm>
              <a:off x="897111" y="2883779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 + 7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65160" y="3672820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 + 5 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0914" y="4461861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12 - 7 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25459" y="5210979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12 - 5  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725510" y="3151366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 + 8 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710942" y="3928216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 + 9  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560410" y="4645089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17 - 9 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560410" y="5401013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17 - 8  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803462" y="1426889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 + 6 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814464" y="2217780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 + 8  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671791" y="2969096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14 - 8 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659593" y="3744590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14 - 6  </a:t>
              </a:r>
            </a:p>
          </p:txBody>
        </p:sp>
      </p:grpSp>
      <p:pic>
        <p:nvPicPr>
          <p:cNvPr id="7" name="图片 4109" descr="封面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4100" y="5490667"/>
            <a:ext cx="2014743" cy="136733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MH_Other_2">
            <a:extLst>
              <a:ext uri="{FF2B5EF4-FFF2-40B4-BE49-F238E27FC236}">
                <a16:creationId xmlns:a16="http://schemas.microsoft.com/office/drawing/2014/main" id="{6C38B6A4-EF08-49E1-B809-9812D148BB2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10705" y="374418"/>
            <a:ext cx="614754" cy="61482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Autofit/>
          </a:bodyPr>
          <a:lstStyle/>
          <a:p>
            <a:pPr algn="ctr">
              <a:defRPr/>
            </a:pPr>
            <a:r>
              <a:rPr lang="en-US" altLang="zh-CN" sz="3200" b="1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2</a:t>
            </a:r>
            <a:endParaRPr lang="zh-CN" altLang="en-US" sz="3200" b="1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91586" y="486113"/>
            <a:ext cx="1164657" cy="51790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95384" y="2979661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83127" y="3755251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83128" y="4523416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83127" y="5249079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8" name="Oval 27"/>
          <p:cNvSpPr/>
          <p:nvPr/>
        </p:nvSpPr>
        <p:spPr>
          <a:xfrm>
            <a:off x="2269918" y="2785761"/>
            <a:ext cx="814045" cy="755410"/>
          </a:xfrm>
          <a:prstGeom prst="ellipse">
            <a:avLst/>
          </a:prstGeom>
          <a:solidFill>
            <a:srgbClr val="FFCCF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9" name="Oval 28"/>
          <p:cNvSpPr/>
          <p:nvPr/>
        </p:nvSpPr>
        <p:spPr>
          <a:xfrm>
            <a:off x="2258073" y="3587502"/>
            <a:ext cx="814045" cy="755410"/>
          </a:xfrm>
          <a:prstGeom prst="ellipse">
            <a:avLst/>
          </a:prstGeom>
          <a:solidFill>
            <a:srgbClr val="FFCCF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30" name="Oval 29"/>
          <p:cNvSpPr/>
          <p:nvPr/>
        </p:nvSpPr>
        <p:spPr>
          <a:xfrm>
            <a:off x="2245373" y="4376543"/>
            <a:ext cx="814045" cy="755410"/>
          </a:xfrm>
          <a:prstGeom prst="ellipse">
            <a:avLst/>
          </a:prstGeom>
          <a:solidFill>
            <a:srgbClr val="FFCCF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1" name="Oval 30"/>
          <p:cNvSpPr/>
          <p:nvPr/>
        </p:nvSpPr>
        <p:spPr>
          <a:xfrm>
            <a:off x="2257218" y="5176796"/>
            <a:ext cx="814045" cy="755410"/>
          </a:xfrm>
          <a:prstGeom prst="ellipse">
            <a:avLst/>
          </a:prstGeom>
          <a:solidFill>
            <a:srgbClr val="FFCCF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853056" y="1457667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840799" y="2233257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840800" y="3001422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840799" y="3727085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6" name="Oval 35"/>
          <p:cNvSpPr/>
          <p:nvPr/>
        </p:nvSpPr>
        <p:spPr>
          <a:xfrm>
            <a:off x="6227590" y="1263767"/>
            <a:ext cx="814045" cy="755410"/>
          </a:xfrm>
          <a:prstGeom prst="ellipse">
            <a:avLst/>
          </a:prstGeom>
          <a:solidFill>
            <a:srgbClr val="FFFF99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37" name="Oval 36"/>
          <p:cNvSpPr/>
          <p:nvPr/>
        </p:nvSpPr>
        <p:spPr>
          <a:xfrm>
            <a:off x="6215745" y="2065508"/>
            <a:ext cx="814045" cy="755410"/>
          </a:xfrm>
          <a:prstGeom prst="ellipse">
            <a:avLst/>
          </a:prstGeom>
          <a:solidFill>
            <a:srgbClr val="FFFF99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38" name="Oval 37"/>
          <p:cNvSpPr/>
          <p:nvPr/>
        </p:nvSpPr>
        <p:spPr>
          <a:xfrm>
            <a:off x="6203045" y="2854549"/>
            <a:ext cx="814045" cy="755410"/>
          </a:xfrm>
          <a:prstGeom prst="ellipse">
            <a:avLst/>
          </a:prstGeom>
          <a:solidFill>
            <a:srgbClr val="FFFF99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9" name="Oval 38"/>
          <p:cNvSpPr/>
          <p:nvPr/>
        </p:nvSpPr>
        <p:spPr>
          <a:xfrm>
            <a:off x="6214890" y="3654802"/>
            <a:ext cx="814045" cy="755410"/>
          </a:xfrm>
          <a:prstGeom prst="ellipse">
            <a:avLst/>
          </a:prstGeom>
          <a:solidFill>
            <a:srgbClr val="FFFF99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54253" y="3970656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854254" y="4738821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854253" y="5464484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3" name="Oval 42"/>
          <p:cNvSpPr/>
          <p:nvPr/>
        </p:nvSpPr>
        <p:spPr>
          <a:xfrm>
            <a:off x="10229199" y="3802907"/>
            <a:ext cx="814045" cy="755410"/>
          </a:xfrm>
          <a:prstGeom prst="ellipse">
            <a:avLst/>
          </a:prstGeom>
          <a:solidFill>
            <a:srgbClr val="CCFF66"/>
          </a:solidFill>
          <a:ln>
            <a:solidFill>
              <a:srgbClr val="CCFF6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44" name="Oval 43"/>
          <p:cNvSpPr/>
          <p:nvPr/>
        </p:nvSpPr>
        <p:spPr>
          <a:xfrm>
            <a:off x="10216499" y="4591948"/>
            <a:ext cx="814045" cy="755410"/>
          </a:xfrm>
          <a:prstGeom prst="ellipse">
            <a:avLst/>
          </a:prstGeom>
          <a:solidFill>
            <a:srgbClr val="CCFF66"/>
          </a:solidFill>
          <a:ln>
            <a:solidFill>
              <a:srgbClr val="CCFF6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45" name="Oval 44"/>
          <p:cNvSpPr/>
          <p:nvPr/>
        </p:nvSpPr>
        <p:spPr>
          <a:xfrm>
            <a:off x="10228344" y="5392201"/>
            <a:ext cx="814045" cy="755410"/>
          </a:xfrm>
          <a:prstGeom prst="ellipse">
            <a:avLst/>
          </a:prstGeom>
          <a:solidFill>
            <a:srgbClr val="CCFF66"/>
          </a:solidFill>
          <a:ln>
            <a:solidFill>
              <a:srgbClr val="CCFF6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841110" y="3137189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7" name="Oval 46"/>
          <p:cNvSpPr/>
          <p:nvPr/>
        </p:nvSpPr>
        <p:spPr>
          <a:xfrm>
            <a:off x="10228344" y="2968689"/>
            <a:ext cx="814045" cy="755410"/>
          </a:xfrm>
          <a:prstGeom prst="ellipse">
            <a:avLst/>
          </a:prstGeom>
          <a:solidFill>
            <a:srgbClr val="CCFF66"/>
          </a:solidFill>
          <a:ln>
            <a:solidFill>
              <a:srgbClr val="CCFF6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3909626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4" grpId="0"/>
      <p:bldP spid="15" grpId="0"/>
      <p:bldP spid="16" grpId="0"/>
      <p:bldP spid="17" grpId="0"/>
      <p:bldP spid="28" grpId="0" animBg="1"/>
      <p:bldP spid="29" grpId="0" animBg="1"/>
      <p:bldP spid="30" grpId="0" animBg="1"/>
      <p:bldP spid="31" grpId="0" animBg="1"/>
      <p:bldP spid="32" grpId="0"/>
      <p:bldP spid="33" grpId="0"/>
      <p:bldP spid="34" grpId="0"/>
      <p:bldP spid="35" grpId="0"/>
      <p:bldP spid="36" grpId="0" animBg="1"/>
      <p:bldP spid="37" grpId="0" animBg="1"/>
      <p:bldP spid="38" grpId="0" animBg="1"/>
      <p:bldP spid="39" grpId="0" animBg="1"/>
      <p:bldP spid="40" grpId="0"/>
      <p:bldP spid="41" grpId="0"/>
      <p:bldP spid="42" grpId="0"/>
      <p:bldP spid="43" grpId="0" animBg="1"/>
      <p:bldP spid="44" grpId="0" animBg="1"/>
      <p:bldP spid="45" grpId="0" animBg="1"/>
      <p:bldP spid="46" grpId="0"/>
      <p:bldP spid="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H_Other_2">
            <a:extLst>
              <a:ext uri="{FF2B5EF4-FFF2-40B4-BE49-F238E27FC236}">
                <a16:creationId xmlns:a16="http://schemas.microsoft.com/office/drawing/2014/main" id="{6C38B6A4-EF08-49E1-B809-9812D148BB2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10705" y="374418"/>
            <a:ext cx="614754" cy="61482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Autofit/>
          </a:bodyPr>
          <a:lstStyle/>
          <a:p>
            <a:pPr algn="ctr">
              <a:defRPr/>
            </a:pPr>
            <a:r>
              <a:rPr lang="en-US" altLang="zh-CN" sz="3200" b="1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3</a:t>
            </a:r>
            <a:endParaRPr lang="zh-CN" altLang="en-US" sz="3200" b="1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5459" y="466026"/>
            <a:ext cx="22260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08014" y="1175063"/>
            <a:ext cx="4508573" cy="22688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314910" y="1353596"/>
            <a:ext cx="2095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13 - 3 - 4 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83315" y="1415151"/>
            <a:ext cx="497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08014" y="1388647"/>
            <a:ext cx="514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14910" y="2522631"/>
            <a:ext cx="1384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13 - 7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856982" y="1179794"/>
            <a:ext cx="4508573" cy="22688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3580382" y="4348773"/>
            <a:ext cx="4508573" cy="22688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195010" y="1405694"/>
            <a:ext cx="2095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15 - 5 - 3 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47010" y="5832957"/>
            <a:ext cx="1384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14 - 5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147010" y="4641471"/>
            <a:ext cx="2095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14 - 4 - 1 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856982" y="1436471"/>
            <a:ext cx="514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632624" y="4651788"/>
            <a:ext cx="514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195010" y="2614553"/>
            <a:ext cx="1384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15 - 8</a:t>
            </a:r>
          </a:p>
        </p:txBody>
      </p:sp>
      <p:sp>
        <p:nvSpPr>
          <p:cNvPr id="37" name="Left Brace 36"/>
          <p:cNvSpPr/>
          <p:nvPr/>
        </p:nvSpPr>
        <p:spPr>
          <a:xfrm rot="16200000">
            <a:off x="1806544" y="1348179"/>
            <a:ext cx="295229" cy="1168614"/>
          </a:xfrm>
          <a:prstGeom prst="leftBrace">
            <a:avLst>
              <a:gd name="adj1" fmla="val 21236"/>
              <a:gd name="adj2" fmla="val 52151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724360" y="2124188"/>
            <a:ext cx="655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3507473" y="1322597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018912" y="2584186"/>
            <a:ext cx="497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3479890" y="2421527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032283" y="1413246"/>
            <a:ext cx="497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4" name="Left Brace 43"/>
          <p:cNvSpPr/>
          <p:nvPr/>
        </p:nvSpPr>
        <p:spPr>
          <a:xfrm rot="16200000">
            <a:off x="7669636" y="1432150"/>
            <a:ext cx="308537" cy="1010170"/>
          </a:xfrm>
          <a:prstGeom prst="leftBrace">
            <a:avLst>
              <a:gd name="adj1" fmla="val 21236"/>
              <a:gd name="adj2" fmla="val 52151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7496074" y="2096089"/>
            <a:ext cx="655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9456441" y="1320692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986269" y="2628159"/>
            <a:ext cx="497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9498587" y="2497010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949280" y="4672029"/>
            <a:ext cx="497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50" name="Left Brace 49"/>
          <p:cNvSpPr/>
          <p:nvPr/>
        </p:nvSpPr>
        <p:spPr>
          <a:xfrm rot="16200000">
            <a:off x="4586633" y="4690933"/>
            <a:ext cx="308537" cy="1010170"/>
          </a:xfrm>
          <a:prstGeom prst="leftBrace">
            <a:avLst>
              <a:gd name="adj1" fmla="val 21236"/>
              <a:gd name="adj2" fmla="val 52151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4413071" y="5354872"/>
            <a:ext cx="655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6373438" y="4579475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781956" y="5852554"/>
            <a:ext cx="497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6364422" y="5724225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779552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/>
      <p:bldP spid="15" grpId="0"/>
      <p:bldP spid="27" grpId="0"/>
      <p:bldP spid="28" grpId="0"/>
      <p:bldP spid="31" grpId="0"/>
      <p:bldP spid="32" grpId="0"/>
      <p:bldP spid="33" grpId="0"/>
      <p:bldP spid="34" grpId="0"/>
      <p:bldP spid="35" grpId="0"/>
      <p:bldP spid="36" grpId="0"/>
      <p:bldP spid="37" grpId="0" animBg="1"/>
      <p:bldP spid="38" grpId="0"/>
      <p:bldP spid="39" grpId="0" animBg="1"/>
      <p:bldP spid="40" grpId="0"/>
      <p:bldP spid="41" grpId="0" animBg="1"/>
      <p:bldP spid="43" grpId="0"/>
      <p:bldP spid="44" grpId="0" animBg="1"/>
      <p:bldP spid="45" grpId="0"/>
      <p:bldP spid="46" grpId="0" animBg="1"/>
      <p:bldP spid="47" grpId="0"/>
      <p:bldP spid="48" grpId="0" animBg="1"/>
      <p:bldP spid="49" grpId="0"/>
      <p:bldP spid="50" grpId="0" animBg="1"/>
      <p:bldP spid="51" grpId="0"/>
      <p:bldP spid="52" grpId="0" animBg="1"/>
      <p:bldP spid="53" grpId="0"/>
      <p:bldP spid="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H_Other_2">
            <a:extLst>
              <a:ext uri="{FF2B5EF4-FFF2-40B4-BE49-F238E27FC236}">
                <a16:creationId xmlns:a16="http://schemas.microsoft.com/office/drawing/2014/main" id="{6C38B6A4-EF08-49E1-B809-9812D148BB2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680646" y="395850"/>
            <a:ext cx="614754" cy="61482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Autofit/>
          </a:bodyPr>
          <a:lstStyle/>
          <a:p>
            <a:pPr algn="ctr">
              <a:defRPr/>
            </a:pPr>
            <a:r>
              <a:rPr lang="en-US" altLang="zh-CN" sz="3200" b="1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4</a:t>
            </a:r>
            <a:endParaRPr lang="zh-CN" altLang="en-US" sz="3200" b="1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602786" y="395851"/>
            <a:ext cx="1356314" cy="6148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</p:txBody>
      </p:sp>
      <p:grpSp>
        <p:nvGrpSpPr>
          <p:cNvPr id="11" name="组合 23"/>
          <p:cNvGrpSpPr/>
          <p:nvPr/>
        </p:nvGrpSpPr>
        <p:grpSpPr>
          <a:xfrm>
            <a:off x="-60823" y="5734638"/>
            <a:ext cx="12203723" cy="1123362"/>
            <a:chOff x="-17585" y="5729324"/>
            <a:chExt cx="12203723" cy="1123362"/>
          </a:xfrm>
        </p:grpSpPr>
        <p:pic>
          <p:nvPicPr>
            <p:cNvPr id="12" name="图片 24"/>
            <p:cNvPicPr>
              <a:picLocks noChangeAspect="1"/>
            </p:cNvPicPr>
            <p:nvPr/>
          </p:nvPicPr>
          <p:blipFill rotWithShape="1">
            <a:blip r:embed="rId3"/>
            <a:srcRect l="1990"/>
            <a:stretch/>
          </p:blipFill>
          <p:spPr>
            <a:xfrm>
              <a:off x="-17585" y="5729324"/>
              <a:ext cx="8659753" cy="1123362"/>
            </a:xfrm>
            <a:prstGeom prst="rect">
              <a:avLst/>
            </a:prstGeom>
          </p:spPr>
        </p:pic>
        <p:pic>
          <p:nvPicPr>
            <p:cNvPr id="13" name="图片 25"/>
            <p:cNvPicPr>
              <a:picLocks noChangeAspect="1"/>
            </p:cNvPicPr>
            <p:nvPr/>
          </p:nvPicPr>
          <p:blipFill rotWithShape="1">
            <a:blip r:embed="rId3"/>
            <a:srcRect r="21459"/>
            <a:stretch/>
          </p:blipFill>
          <p:spPr>
            <a:xfrm>
              <a:off x="5398477" y="5729324"/>
              <a:ext cx="6787661" cy="1123362"/>
            </a:xfrm>
            <a:prstGeom prst="rect">
              <a:avLst/>
            </a:prstGeom>
          </p:spPr>
        </p:pic>
      </p:grpSp>
      <p:grpSp>
        <p:nvGrpSpPr>
          <p:cNvPr id="36" name="Group 35"/>
          <p:cNvGrpSpPr/>
          <p:nvPr/>
        </p:nvGrpSpPr>
        <p:grpSpPr>
          <a:xfrm>
            <a:off x="988023" y="2140644"/>
            <a:ext cx="10507149" cy="2646500"/>
            <a:chOff x="988023" y="2140644"/>
            <a:chExt cx="10507149" cy="2646500"/>
          </a:xfrm>
        </p:grpSpPr>
        <p:sp>
          <p:nvSpPr>
            <p:cNvPr id="6" name="Oval 5"/>
            <p:cNvSpPr/>
            <p:nvPr/>
          </p:nvSpPr>
          <p:spPr>
            <a:xfrm>
              <a:off x="988023" y="2194740"/>
              <a:ext cx="1206500" cy="12065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18</a:t>
              </a: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3618385" y="3191618"/>
              <a:ext cx="1232081" cy="1211546"/>
              <a:chOff x="3373477" y="3655078"/>
              <a:chExt cx="1232081" cy="1211546"/>
            </a:xfrm>
          </p:grpSpPr>
          <p:sp>
            <p:nvSpPr>
              <p:cNvPr id="8" name="Rectangle 7"/>
              <p:cNvSpPr/>
              <p:nvPr/>
            </p:nvSpPr>
            <p:spPr>
              <a:xfrm rot="2382877">
                <a:off x="3373477" y="3655078"/>
                <a:ext cx="1232081" cy="121154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746500" y="3937685"/>
                <a:ext cx="8255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6895196" y="2140644"/>
              <a:ext cx="1237407" cy="1211546"/>
              <a:chOff x="6598493" y="2192216"/>
              <a:chExt cx="1237407" cy="1211546"/>
            </a:xfrm>
          </p:grpSpPr>
          <p:sp>
            <p:nvSpPr>
              <p:cNvPr id="10" name="Rectangle 9"/>
              <p:cNvSpPr/>
              <p:nvPr/>
            </p:nvSpPr>
            <p:spPr>
              <a:xfrm rot="2382877">
                <a:off x="6598493" y="2192216"/>
                <a:ext cx="1232081" cy="1211546"/>
              </a:xfrm>
              <a:prstGeom prst="rect">
                <a:avLst/>
              </a:prstGeom>
              <a:solidFill>
                <a:srgbClr val="CCFF66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7010400" y="2474823"/>
                <a:ext cx="8255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9589239" y="3002795"/>
              <a:ext cx="1905933" cy="1784349"/>
              <a:chOff x="9578601" y="3336113"/>
              <a:chExt cx="1905933" cy="1784349"/>
            </a:xfrm>
          </p:grpSpPr>
          <p:sp>
            <p:nvSpPr>
              <p:cNvPr id="9" name="8-Point Star 8"/>
              <p:cNvSpPr/>
              <p:nvPr/>
            </p:nvSpPr>
            <p:spPr>
              <a:xfrm>
                <a:off x="9578601" y="3336113"/>
                <a:ext cx="1905933" cy="1784349"/>
              </a:xfrm>
              <a:prstGeom prst="star8">
                <a:avLst/>
              </a:prstGeom>
              <a:solidFill>
                <a:srgbClr val="FF9999"/>
              </a:solidFill>
              <a:ln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248900" y="3937684"/>
                <a:ext cx="8255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p:grpSp>
        <p:cxnSp>
          <p:nvCxnSpPr>
            <p:cNvPr id="21" name="Straight Arrow Connector 20"/>
            <p:cNvCxnSpPr>
              <a:stCxn id="8" idx="0"/>
              <a:endCxn id="10" idx="1"/>
            </p:cNvCxnSpPr>
            <p:nvPr/>
          </p:nvCxnSpPr>
          <p:spPr>
            <a:xfrm flipV="1">
              <a:off x="4621493" y="2352789"/>
              <a:ext cx="2415863" cy="97862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6"/>
              <a:endCxn id="8" idx="1"/>
            </p:cNvCxnSpPr>
            <p:nvPr/>
          </p:nvCxnSpPr>
          <p:spPr>
            <a:xfrm>
              <a:off x="2194523" y="2797990"/>
              <a:ext cx="1566022" cy="605773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8073059" y="3002795"/>
              <a:ext cx="1776345" cy="60157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 rot="1083615">
              <a:off x="2413000" y="2361696"/>
              <a:ext cx="9604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- 9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 rot="20110944">
              <a:off x="4970473" y="2372450"/>
              <a:ext cx="9604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+ 6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 rot="1255104">
              <a:off x="8759621" y="2677731"/>
              <a:ext cx="9604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- 7</a:t>
              </a:r>
            </a:p>
          </p:txBody>
        </p:sp>
      </p:grpSp>
      <p:sp>
        <p:nvSpPr>
          <p:cNvPr id="37" name="Oval 36"/>
          <p:cNvSpPr/>
          <p:nvPr/>
        </p:nvSpPr>
        <p:spPr>
          <a:xfrm>
            <a:off x="3706476" y="3257933"/>
            <a:ext cx="1004607" cy="1004607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37"/>
          <p:cNvSpPr/>
          <p:nvPr/>
        </p:nvSpPr>
        <p:spPr>
          <a:xfrm>
            <a:off x="7017950" y="2167537"/>
            <a:ext cx="1004607" cy="1004607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39" name="Oval 38"/>
          <p:cNvSpPr/>
          <p:nvPr/>
        </p:nvSpPr>
        <p:spPr>
          <a:xfrm>
            <a:off x="10061851" y="3401240"/>
            <a:ext cx="1004607" cy="1004607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737103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37" grpId="0" animBg="1"/>
      <p:bldP spid="38" grpId="0" animBg="1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_2">
            <a:extLst>
              <a:ext uri="{FF2B5EF4-FFF2-40B4-BE49-F238E27FC236}">
                <a16:creationId xmlns:a16="http://schemas.microsoft.com/office/drawing/2014/main" id="{6C38B6A4-EF08-49E1-B809-9812D148BB2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90868" y="182385"/>
            <a:ext cx="614754" cy="61482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Autofit/>
          </a:bodyPr>
          <a:lstStyle/>
          <a:p>
            <a:pPr algn="ctr">
              <a:defRPr/>
            </a:pPr>
            <a:r>
              <a:rPr lang="en-US" altLang="zh-CN" sz="3200" b="1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5</a:t>
            </a:r>
            <a:endParaRPr lang="zh-CN" altLang="en-US" sz="3200" b="1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2389" y="182385"/>
            <a:ext cx="104856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đua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đạp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6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7183" y="2366602"/>
            <a:ext cx="7720255" cy="3445725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867310" y="2696858"/>
            <a:ext cx="5328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96678" y="3347590"/>
            <a:ext cx="76742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chưa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93201" y="3986589"/>
            <a:ext cx="5328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15 – 6 = 9 (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36363" y="4679817"/>
            <a:ext cx="5328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9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867310" y="707581"/>
            <a:ext cx="2980811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121421" y="716166"/>
            <a:ext cx="421967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460789" y="1259603"/>
            <a:ext cx="6216611" cy="2381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/>
          <a:srcRect l="45417" t="31905" r="36547" b="34338"/>
          <a:stretch/>
        </p:blipFill>
        <p:spPr>
          <a:xfrm rot="521151">
            <a:off x="8455703" y="2110592"/>
            <a:ext cx="3298371" cy="347259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04136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 animBg="1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773"/>
          <a:stretch/>
        </p:blipFill>
        <p:spPr>
          <a:xfrm>
            <a:off x="1589" y="3852662"/>
            <a:ext cx="12203511" cy="3004447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20" b="5828"/>
          <a:stretch/>
        </p:blipFill>
        <p:spPr>
          <a:xfrm>
            <a:off x="1587" y="4707952"/>
            <a:ext cx="12188826" cy="2149157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41" y="2844921"/>
            <a:ext cx="810409" cy="956924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8804" y="295458"/>
            <a:ext cx="1525010" cy="2729768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5924" y="4077531"/>
            <a:ext cx="11936455" cy="278620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742887" y="2146494"/>
            <a:ext cx="7633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Tạm</a:t>
            </a:r>
            <a:r>
              <a:rPr lang="en-US" sz="32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biệt</a:t>
            </a:r>
            <a:r>
              <a:rPr lang="en-US" sz="32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hẹn</a:t>
            </a:r>
            <a:r>
              <a:rPr lang="en-US" sz="32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gặp</a:t>
            </a:r>
            <a:r>
              <a:rPr lang="en-US" sz="32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lại</a:t>
            </a:r>
            <a:r>
              <a:rPr lang="en-US" sz="32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32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iCiel Crocante" panose="02000000000000000000" pitchFamily="2" charset="0"/>
              </a:rPr>
              <a:t> con </a:t>
            </a:r>
            <a:r>
              <a:rPr lang="en-US" sz="32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vào</a:t>
            </a:r>
            <a:r>
              <a:rPr lang="en-US" sz="32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những</a:t>
            </a:r>
            <a:r>
              <a:rPr lang="en-US" sz="32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tiết</a:t>
            </a:r>
            <a:r>
              <a:rPr lang="en-US" sz="32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học</a:t>
            </a:r>
            <a:r>
              <a:rPr lang="en-US" sz="32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sau</a:t>
            </a:r>
            <a:r>
              <a:rPr lang="en-US" sz="3200" dirty="0">
                <a:solidFill>
                  <a:srgbClr val="FF0000"/>
                </a:solidFill>
                <a:latin typeface="iCiel Crocante" panose="02000000000000000000" pitchFamily="2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60897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75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502174611"/>
  <p:tag name="MH_LIBRARY" val="GRAPHIC"/>
  <p:tag name="MH_TYPE" val="Other"/>
  <p:tag name="MH_ORDER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502174611"/>
  <p:tag name="MH_LIBRARY" val="GRAPHIC"/>
  <p:tag name="MH_TYPE" val="Other"/>
  <p:tag name="MH_ORDER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502174611"/>
  <p:tag name="MH_LIBRARY" val="GRAPHIC"/>
  <p:tag name="MH_TYPE" val="Other"/>
  <p:tag name="MH_ORDER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502174611"/>
  <p:tag name="MH_LIBRARY" val="GRAPHIC"/>
  <p:tag name="MH_TYPE" val="Other"/>
  <p:tag name="MH_ORDER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502174611"/>
  <p:tag name="MH_LIBRARY" val="GRAPHIC"/>
  <p:tag name="MH_TYPE" val="Other"/>
  <p:tag name="MH_ORDER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2129</TotalTime>
  <Words>306</Words>
  <Application>Microsoft Office PowerPoint</Application>
  <PresentationFormat>Widescreen</PresentationFormat>
  <Paragraphs>116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iCiel Cadena</vt:lpstr>
      <vt:lpstr>iCiel Crocante</vt:lpstr>
      <vt:lpstr>iCiel Pony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Vip855</cp:lastModifiedBy>
  <cp:revision>98</cp:revision>
  <dcterms:created xsi:type="dcterms:W3CDTF">2021-05-28T09:26:39Z</dcterms:created>
  <dcterms:modified xsi:type="dcterms:W3CDTF">2025-10-22T06:46:32Z</dcterms:modified>
</cp:coreProperties>
</file>