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3.xml" ContentType="application/vnd.openxmlformats-officedocument.themeOverr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17" r:id="rId2"/>
    <p:sldId id="359" r:id="rId3"/>
    <p:sldId id="370" r:id="rId4"/>
    <p:sldId id="419" r:id="rId5"/>
    <p:sldId id="429" r:id="rId6"/>
    <p:sldId id="420" r:id="rId7"/>
    <p:sldId id="422" r:id="rId8"/>
    <p:sldId id="408" r:id="rId9"/>
    <p:sldId id="425" r:id="rId10"/>
    <p:sldId id="427" r:id="rId11"/>
  </p:sldIdLst>
  <p:sldSz cx="9144000" cy="5143500" type="screen16x9"/>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00"/>
    <a:srgbClr val="56C3E7"/>
    <a:srgbClr val="0B5A8E"/>
    <a:srgbClr val="F6D521"/>
    <a:srgbClr val="EFE999"/>
    <a:srgbClr val="2C6B7C"/>
    <a:srgbClr val="F37B3D"/>
    <a:srgbClr val="332215"/>
    <a:srgbClr val="54534D"/>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autoAdjust="0"/>
  </p:normalViewPr>
  <p:slideViewPr>
    <p:cSldViewPr>
      <p:cViewPr varScale="1">
        <p:scale>
          <a:sx n="87" d="100"/>
          <a:sy n="87" d="100"/>
        </p:scale>
        <p:origin x="762" y="84"/>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2025/10/22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2025/10/22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2025/10/22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4.png"/><Relationship Id="rId18" Type="http://schemas.microsoft.com/office/2007/relationships/hdphoto" Target="../media/hdphoto8.wdp"/><Relationship Id="rId26" Type="http://schemas.openxmlformats.org/officeDocument/2006/relationships/image" Target="../media/image32.png"/><Relationship Id="rId3" Type="http://schemas.openxmlformats.org/officeDocument/2006/relationships/image" Target="../media/image18.png"/><Relationship Id="rId21" Type="http://schemas.openxmlformats.org/officeDocument/2006/relationships/image" Target="../media/image28.jpeg"/><Relationship Id="rId7" Type="http://schemas.openxmlformats.org/officeDocument/2006/relationships/image" Target="../media/image20.png"/><Relationship Id="rId12" Type="http://schemas.microsoft.com/office/2007/relationships/hdphoto" Target="../media/hdphoto5.wdp"/><Relationship Id="rId17" Type="http://schemas.openxmlformats.org/officeDocument/2006/relationships/image" Target="../media/image26.png"/><Relationship Id="rId25" Type="http://schemas.openxmlformats.org/officeDocument/2006/relationships/image" Target="../media/image31.jpeg"/><Relationship Id="rId2" Type="http://schemas.openxmlformats.org/officeDocument/2006/relationships/slideLayout" Target="../slideLayouts/slideLayout2.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tags" Target="../tags/tag3.xml"/><Relationship Id="rId6" Type="http://schemas.microsoft.com/office/2007/relationships/hdphoto" Target="../media/hdphoto3.wdp"/><Relationship Id="rId11" Type="http://schemas.openxmlformats.org/officeDocument/2006/relationships/image" Target="../media/image23.png"/><Relationship Id="rId24" Type="http://schemas.microsoft.com/office/2007/relationships/hdphoto" Target="../media/hdphoto10.wdp"/><Relationship Id="rId5" Type="http://schemas.openxmlformats.org/officeDocument/2006/relationships/image" Target="../media/image19.png"/><Relationship Id="rId15" Type="http://schemas.openxmlformats.org/officeDocument/2006/relationships/image" Target="../media/image25.png"/><Relationship Id="rId23" Type="http://schemas.openxmlformats.org/officeDocument/2006/relationships/image" Target="../media/image30.png"/><Relationship Id="rId10" Type="http://schemas.openxmlformats.org/officeDocument/2006/relationships/image" Target="../media/image22.png"/><Relationship Id="rId19"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1.png"/><Relationship Id="rId14" Type="http://schemas.microsoft.com/office/2007/relationships/hdphoto" Target="../media/hdphoto6.wdp"/><Relationship Id="rId22" Type="http://schemas.openxmlformats.org/officeDocument/2006/relationships/image" Target="../media/image29.jpeg"/><Relationship Id="rId27"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5.jpeg"/><Relationship Id="rId5" Type="http://schemas.microsoft.com/office/2007/relationships/hdphoto" Target="../media/hdphoto12.wdp"/><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4.wdp"/><Relationship Id="rId5" Type="http://schemas.openxmlformats.org/officeDocument/2006/relationships/image" Target="../media/image37.png"/><Relationship Id="rId4" Type="http://schemas.microsoft.com/office/2007/relationships/hdphoto" Target="../media/hdphoto1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hemeOverride" Target="../theme/themeOverride3.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072"/>
            <a:ext cx="9144000" cy="512242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076" y1="12590" x2="39266" y2="50450"/>
                        <a14:foregroundMark x1="5707" y1="62410" x2="27582" y2="69694"/>
                        <a14:foregroundMark x1="63179" y1="71043" x2="96739" y2="60522"/>
                        <a14:foregroundMark x1="51902" y1="15917" x2="17663" y2="19604"/>
                      </a14:backgroundRemoval>
                    </a14:imgEffect>
                  </a14:imgLayer>
                </a14:imgProps>
              </a:ext>
            </a:extLst>
          </a:blip>
          <a:stretch>
            <a:fillRect/>
          </a:stretch>
        </p:blipFill>
        <p:spPr>
          <a:xfrm>
            <a:off x="0" y="-1"/>
            <a:ext cx="3406140" cy="5146234"/>
          </a:xfrm>
          <a:prstGeom prst="rect">
            <a:avLst/>
          </a:prstGeom>
          <a:ln>
            <a:noFill/>
          </a:ln>
        </p:spPr>
      </p:pic>
      <p:sp>
        <p:nvSpPr>
          <p:cNvPr id="4" name="TextBox 3"/>
          <p:cNvSpPr txBox="1"/>
          <p:nvPr/>
        </p:nvSpPr>
        <p:spPr>
          <a:xfrm>
            <a:off x="664905" y="750031"/>
            <a:ext cx="197869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CHỦ ĐỀ 2:</a:t>
            </a:r>
          </a:p>
        </p:txBody>
      </p:sp>
      <p:sp>
        <p:nvSpPr>
          <p:cNvPr id="5" name="TextBox 4"/>
          <p:cNvSpPr txBox="1"/>
          <p:nvPr/>
        </p:nvSpPr>
        <p:spPr>
          <a:xfrm>
            <a:off x="-68580" y="1223125"/>
            <a:ext cx="3126288" cy="830997"/>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RÈN </a:t>
            </a:r>
          </a:p>
          <a:p>
            <a:pPr algn="ctr"/>
            <a:r>
              <a:rPr lang="en-US" sz="2400" b="1">
                <a:solidFill>
                  <a:srgbClr val="FF0000"/>
                </a:solidFill>
                <a:latin typeface="Times New Roman" panose="02020603050405020304" pitchFamily="18" charset="0"/>
                <a:cs typeface="Times New Roman" panose="02020603050405020304" pitchFamily="18" charset="0"/>
              </a:rPr>
              <a:t>NẾP SỐNG</a:t>
            </a:r>
          </a:p>
        </p:txBody>
      </p:sp>
      <p:sp>
        <p:nvSpPr>
          <p:cNvPr id="6" name="TextBox 5"/>
          <p:cNvSpPr txBox="1"/>
          <p:nvPr/>
        </p:nvSpPr>
        <p:spPr>
          <a:xfrm>
            <a:off x="3057708" y="1717372"/>
            <a:ext cx="5100810" cy="1446550"/>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Bài 7: GỌN GÀNG, NGĂN NẮP</a:t>
            </a:r>
          </a:p>
        </p:txBody>
      </p:sp>
      <p:sp>
        <p:nvSpPr>
          <p:cNvPr id="7" name="TextBox 6"/>
          <p:cNvSpPr txBox="1"/>
          <p:nvPr/>
        </p:nvSpPr>
        <p:spPr>
          <a:xfrm>
            <a:off x="2357163" y="118416"/>
            <a:ext cx="6304151" cy="707886"/>
          </a:xfrm>
          <a:prstGeom prst="rect">
            <a:avLst/>
          </a:prstGeom>
          <a:noFill/>
        </p:spPr>
        <p:txBody>
          <a:bodyPr wrap="square" rtlCol="0">
            <a:spAutoFit/>
          </a:bodyPr>
          <a:lstStyle/>
          <a:p>
            <a:pPr algn="ctr"/>
            <a:r>
              <a:rPr lang="en-US" sz="4000" b="1">
                <a:solidFill>
                  <a:srgbClr val="002060"/>
                </a:solidFill>
                <a:latin typeface="Times New Roman" panose="02020603050405020304" pitchFamily="18" charset="0"/>
                <a:cs typeface="Times New Roman" panose="02020603050405020304" pitchFamily="18" charset="0"/>
              </a:rPr>
              <a:t>Hoạt động trải nghiệm 2</a:t>
            </a:r>
          </a:p>
        </p:txBody>
      </p:sp>
    </p:spTree>
    <p:extLst>
      <p:ext uri="{BB962C8B-B14F-4D97-AF65-F5344CB8AC3E}">
        <p14:creationId xmlns:p14="http://schemas.microsoft.com/office/powerpoint/2010/main" val="90930495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0" y="0"/>
            <a:ext cx="9144000" cy="5164038"/>
          </a:xfrm>
          <a:prstGeom prst="rect">
            <a:avLst/>
          </a:prstGeom>
        </p:spPr>
      </p:pic>
      <p:pic>
        <p:nvPicPr>
          <p:cNvPr id="3"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20" y="9052"/>
            <a:ext cx="9061038" cy="4610746"/>
          </a:xfrm>
          <a:prstGeom prst="rect">
            <a:avLst/>
          </a:prstGeom>
        </p:spPr>
      </p:pic>
      <p:pic>
        <p:nvPicPr>
          <p:cNvPr id="4"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8" y="4157628"/>
            <a:ext cx="9177198" cy="1014172"/>
          </a:xfrm>
          <a:prstGeom prst="rect">
            <a:avLst/>
          </a:prstGeom>
        </p:spPr>
      </p:pic>
      <p:pic>
        <p:nvPicPr>
          <p:cNvPr id="5"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6288" y="123478"/>
            <a:ext cx="1307232" cy="1187446"/>
          </a:xfrm>
          <a:prstGeom prst="rect">
            <a:avLst/>
          </a:prstGeom>
        </p:spPr>
      </p:pic>
      <p:pic>
        <p:nvPicPr>
          <p:cNvPr id="6"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9949" y="4331127"/>
            <a:ext cx="870717" cy="802513"/>
          </a:xfrm>
          <a:prstGeom prst="rect">
            <a:avLst/>
          </a:prstGeom>
        </p:spPr>
      </p:pic>
      <p:pic>
        <p:nvPicPr>
          <p:cNvPr id="7"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0814" y="2181541"/>
            <a:ext cx="1709942" cy="2990259"/>
          </a:xfrm>
          <a:prstGeom prst="rect">
            <a:avLst/>
          </a:prstGeom>
        </p:spPr>
      </p:pic>
      <p:pic>
        <p:nvPicPr>
          <p:cNvPr id="8"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3536440"/>
            <a:ext cx="1764338" cy="1626136"/>
          </a:xfrm>
          <a:prstGeom prst="rect">
            <a:avLst/>
          </a:prstGeom>
        </p:spPr>
      </p:pic>
      <p:pic>
        <p:nvPicPr>
          <p:cNvPr id="9" name="图片 2">
            <a:extLst>
              <a:ext uri="{FF2B5EF4-FFF2-40B4-BE49-F238E27FC236}">
                <a16:creationId xmlns:a16="http://schemas.microsoft.com/office/drawing/2014/main" id="{B55EDDB3-1C0C-41CC-9393-6DEFD5F3B7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9052"/>
            <a:ext cx="1783084" cy="1657071"/>
          </a:xfrm>
          <a:prstGeom prst="rect">
            <a:avLst/>
          </a:prstGeom>
        </p:spPr>
      </p:pic>
      <p:sp>
        <p:nvSpPr>
          <p:cNvPr id="10"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2789821" y="1420424"/>
            <a:ext cx="3531160" cy="15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4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CHÀO TẠM BIỆT </a:t>
            </a:r>
          </a:p>
          <a:p>
            <a:pPr algn="ctr" eaLnBrk="1" hangingPunct="1">
              <a:spcBef>
                <a:spcPct val="0"/>
              </a:spcBef>
              <a:buFontTx/>
              <a:buNone/>
            </a:pPr>
            <a:r>
              <a:rPr lang="en-US" altLang="zh-CN" sz="4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CÁC CON!</a:t>
            </a:r>
            <a:endParaRPr lang="en-US" altLang="zh-CN"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133394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4"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0" y="0"/>
            <a:ext cx="9144000" cy="5164038"/>
          </a:xfrm>
          <a:prstGeom prst="rect">
            <a:avLst/>
          </a:prstGeom>
        </p:spPr>
      </p:pic>
      <p:pic>
        <p:nvPicPr>
          <p:cNvPr id="5"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762"/>
            <a:ext cx="9061038" cy="4610746"/>
          </a:xfrm>
          <a:prstGeom prst="rect">
            <a:avLst/>
          </a:prstGeom>
        </p:spPr>
      </p:pic>
      <p:pic>
        <p:nvPicPr>
          <p:cNvPr id="6"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98" y="4157628"/>
            <a:ext cx="9177198" cy="1014172"/>
          </a:xfrm>
          <a:prstGeom prst="rect">
            <a:avLst/>
          </a:prstGeom>
        </p:spPr>
      </p:pic>
      <p:pic>
        <p:nvPicPr>
          <p:cNvPr id="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288" y="123478"/>
            <a:ext cx="1307232" cy="1187446"/>
          </a:xfrm>
          <a:prstGeom prst="rect">
            <a:avLst/>
          </a:prstGeom>
        </p:spPr>
      </p:pic>
      <p:pic>
        <p:nvPicPr>
          <p:cNvPr id="8" name="图片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9949" y="4331127"/>
            <a:ext cx="870717" cy="802513"/>
          </a:xfrm>
          <a:prstGeom prst="rect">
            <a:avLst/>
          </a:prstGeom>
        </p:spPr>
      </p:pic>
      <p:pic>
        <p:nvPicPr>
          <p:cNvPr id="9"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0814" y="2181541"/>
            <a:ext cx="1709942" cy="2990259"/>
          </a:xfrm>
          <a:prstGeom prst="rect">
            <a:avLst/>
          </a:prstGeom>
        </p:spPr>
      </p:pic>
      <p:pic>
        <p:nvPicPr>
          <p:cNvPr id="10"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3536440"/>
            <a:ext cx="1764338" cy="1626136"/>
          </a:xfrm>
          <a:prstGeom prst="rect">
            <a:avLst/>
          </a:prstGeom>
        </p:spPr>
      </p:pic>
      <p:pic>
        <p:nvPicPr>
          <p:cNvPr id="21" name="图片 2">
            <a:extLst>
              <a:ext uri="{FF2B5EF4-FFF2-40B4-BE49-F238E27FC236}">
                <a16:creationId xmlns:a16="http://schemas.microsoft.com/office/drawing/2014/main" id="{B55EDDB3-1C0C-41CC-9393-6DEFD5F3B7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4" y="9053"/>
            <a:ext cx="1595322" cy="1482578"/>
          </a:xfrm>
          <a:prstGeom prst="rect">
            <a:avLst/>
          </a:prstGeom>
        </p:spPr>
      </p:pic>
      <p:sp>
        <p:nvSpPr>
          <p:cNvPr id="22"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2703606" y="1182749"/>
            <a:ext cx="3531160" cy="15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6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KHÁM PHÁ</a:t>
            </a:r>
            <a:endParaRPr lang="en-US" altLang="zh-CN" sz="6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2670408" y="2245816"/>
            <a:ext cx="3531160" cy="15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54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Chuyện của Minh</a:t>
            </a:r>
            <a:endParaRPr lang="en-US" altLang="zh-CN" sz="5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521" y="-92546"/>
            <a:ext cx="3888432" cy="3888432"/>
          </a:xfrm>
          <a:prstGeom prst="rect">
            <a:avLst/>
          </a:prstGeom>
        </p:spPr>
      </p:pic>
      <p:pic>
        <p:nvPicPr>
          <p:cNvPr id="55" name="图片 54"/>
          <p:cNvPicPr>
            <a:picLocks noChangeAspect="1"/>
          </p:cNvPicPr>
          <p:nvPr/>
        </p:nvPicPr>
        <p:blipFill>
          <a:blip r:embed="rId5"/>
          <a:stretch>
            <a:fillRect/>
          </a:stretch>
        </p:blipFill>
        <p:spPr>
          <a:xfrm rot="20641704">
            <a:off x="56104" y="3215773"/>
            <a:ext cx="2701807" cy="2189974"/>
          </a:xfrm>
          <a:prstGeom prst="rect">
            <a:avLst/>
          </a:prstGeom>
        </p:spPr>
      </p:pic>
      <p:sp>
        <p:nvSpPr>
          <p:cNvPr id="28"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4139952" y="1131590"/>
            <a:ext cx="1109504" cy="15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28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Tại sao Minh </a:t>
            </a:r>
          </a:p>
          <a:p>
            <a:pPr algn="ctr" eaLnBrk="1" hangingPunct="1">
              <a:spcBef>
                <a:spcPct val="0"/>
              </a:spcBef>
              <a:buFontTx/>
              <a:buNone/>
            </a:pPr>
            <a:r>
              <a:rPr lang="en-US" altLang="zh-CN" sz="28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đi học muộn?</a:t>
            </a:r>
            <a:endPar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5" name="图片 2">
            <a:extLst>
              <a:ext uri="{FF2B5EF4-FFF2-40B4-BE49-F238E27FC236}">
                <a16:creationId xmlns:a16="http://schemas.microsoft.com/office/drawing/2014/main" id="{B55EDDB3-1C0C-41CC-9393-6DEFD5F3B7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9053"/>
            <a:ext cx="1207902" cy="1122538"/>
          </a:xfrm>
          <a:prstGeom prst="rect">
            <a:avLst/>
          </a:prstGeom>
        </p:spPr>
      </p:pic>
      <p:pic>
        <p:nvPicPr>
          <p:cNvPr id="6"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34768"/>
            <a:ext cx="1030535" cy="936104"/>
          </a:xfrm>
          <a:prstGeom prst="rect">
            <a:avLst/>
          </a:prstGeom>
        </p:spPr>
      </p:pic>
      <p:sp>
        <p:nvSpPr>
          <p:cNvPr id="8"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2562521" y="1107992"/>
            <a:ext cx="4197776" cy="15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28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Sống gọn gàng, </a:t>
            </a:r>
          </a:p>
          <a:p>
            <a:pPr algn="ctr" eaLnBrk="1" hangingPunct="1">
              <a:spcBef>
                <a:spcPct val="0"/>
              </a:spcBef>
              <a:buFontTx/>
              <a:buNone/>
            </a:pPr>
            <a:r>
              <a:rPr lang="en-US" altLang="zh-CN" sz="28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ngăn nắp có </a:t>
            </a:r>
          </a:p>
          <a:p>
            <a:pPr algn="ctr" eaLnBrk="1" hangingPunct="1">
              <a:spcBef>
                <a:spcPct val="0"/>
              </a:spcBef>
              <a:buFontTx/>
              <a:buNone/>
            </a:pPr>
            <a:r>
              <a:rPr lang="en-US" altLang="zh-CN" sz="28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lợi ích gì?</a:t>
            </a:r>
            <a:endPar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2"/>
    </p:custDataLst>
    <p:extLst>
      <p:ext uri="{BB962C8B-B14F-4D97-AF65-F5344CB8AC3E}">
        <p14:creationId xmlns:p14="http://schemas.microsoft.com/office/powerpoint/2010/main" val="2786169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 name="Picture 8" descr="Open Gift Box On White Stock Footage Video (100% Royalty-free) 32729677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250" l="9977" r="89906"/>
                    </a14:imgEffect>
                  </a14:imgLayer>
                </a14:imgProps>
              </a:ext>
              <a:ext uri="{28A0092B-C50C-407E-A947-70E740481C1C}">
                <a14:useLocalDpi xmlns:a14="http://schemas.microsoft.com/office/drawing/2010/main" val="0"/>
              </a:ext>
            </a:extLst>
          </a:blip>
          <a:srcRect/>
          <a:stretch>
            <a:fillRect/>
          </a:stretch>
        </p:blipFill>
        <p:spPr bwMode="auto">
          <a:xfrm>
            <a:off x="1798724" y="2349134"/>
            <a:ext cx="5261485" cy="2964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подарок Png векторный материал, Подарочный вектор, подарок на день Святого  Валентина, коробка PNG и PSD-файл пнг для бесплатной загрузки"/>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51329" y="2787396"/>
            <a:ext cx="3028283" cy="31173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artoon green gift box Royalty Fre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056" b="90000" l="5600" r="96800"/>
                    </a14:imgEffect>
                  </a14:imgLayer>
                </a14:imgProps>
              </a:ext>
              <a:ext uri="{28A0092B-C50C-407E-A947-70E740481C1C}">
                <a14:useLocalDpi xmlns:a14="http://schemas.microsoft.com/office/drawing/2010/main" val="0"/>
              </a:ext>
            </a:extLst>
          </a:blip>
          <a:srcRect/>
          <a:stretch>
            <a:fillRect/>
          </a:stretch>
        </p:blipFill>
        <p:spPr bwMode="auto">
          <a:xfrm>
            <a:off x="887710" y="3367744"/>
            <a:ext cx="1822028" cy="2051383"/>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18"/>
          <p:cNvSpPr/>
          <p:nvPr/>
        </p:nvSpPr>
        <p:spPr>
          <a:xfrm>
            <a:off x="3672937" y="4170031"/>
            <a:ext cx="1478321" cy="973469"/>
          </a:xfrm>
          <a:prstGeom prst="cloud">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Đồ dùng vệ sinh cá nhân</a:t>
            </a:r>
          </a:p>
        </p:txBody>
      </p:sp>
      <p:sp>
        <p:nvSpPr>
          <p:cNvPr id="22" name="Cloud 21"/>
          <p:cNvSpPr/>
          <p:nvPr/>
        </p:nvSpPr>
        <p:spPr>
          <a:xfrm>
            <a:off x="6683581" y="4451494"/>
            <a:ext cx="1072239" cy="496520"/>
          </a:xfrm>
          <a:prstGeom prst="cloud">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787951" y="4503544"/>
            <a:ext cx="859212" cy="338554"/>
          </a:xfrm>
          <a:prstGeom prst="rect">
            <a:avLst/>
          </a:prstGeom>
          <a:noFill/>
        </p:spPr>
        <p:txBody>
          <a:bodyPr wrap="square" rtlCol="0">
            <a:spAutoFit/>
          </a:bodyPr>
          <a:lstStyle/>
          <a:p>
            <a:r>
              <a:rPr lang="en-US" sz="1600" b="1">
                <a:latin typeface="Times New Roman" panose="02020603050405020304" pitchFamily="18" charset="0"/>
                <a:ea typeface="微软雅黑" panose="020B0503020204020204" pitchFamily="34" charset="-122"/>
                <a:cs typeface="Times New Roman" panose="02020603050405020304" pitchFamily="18" charset="0"/>
              </a:rPr>
              <a:t>Đồ chơi</a:t>
            </a:r>
            <a:endParaRPr 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Cloud 23"/>
          <p:cNvSpPr/>
          <p:nvPr/>
        </p:nvSpPr>
        <p:spPr>
          <a:xfrm>
            <a:off x="1071500" y="4245896"/>
            <a:ext cx="1259239" cy="630110"/>
          </a:xfrm>
          <a:prstGeom prst="cloud">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104236" y="4384939"/>
            <a:ext cx="1218412" cy="338554"/>
          </a:xfrm>
          <a:prstGeom prst="rect">
            <a:avLst/>
          </a:prstGeom>
          <a:noFill/>
        </p:spPr>
        <p:txBody>
          <a:bodyPr wrap="square" rtlCol="0">
            <a:spAutoFit/>
          </a:bodyPr>
          <a:lstStyle/>
          <a:p>
            <a:r>
              <a:rPr lang="en-US" sz="1600" b="1">
                <a:latin typeface="Times New Roman" panose="02020603050405020304" pitchFamily="18" charset="0"/>
                <a:ea typeface="微软雅黑" panose="020B0503020204020204" pitchFamily="34" charset="-122"/>
                <a:cs typeface="Times New Roman" panose="02020603050405020304" pitchFamily="18" charset="0"/>
              </a:rPr>
              <a:t>Trang phục</a:t>
            </a:r>
            <a:endParaRPr 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8"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0929" y="103837"/>
            <a:ext cx="1135199" cy="1031177"/>
          </a:xfrm>
          <a:prstGeom prst="rect">
            <a:avLst/>
          </a:prstGeom>
        </p:spPr>
      </p:pic>
      <p:grpSp>
        <p:nvGrpSpPr>
          <p:cNvPr id="2" name="Group 1"/>
          <p:cNvGrpSpPr/>
          <p:nvPr/>
        </p:nvGrpSpPr>
        <p:grpSpPr>
          <a:xfrm>
            <a:off x="1836480" y="96273"/>
            <a:ext cx="4663297" cy="2739046"/>
            <a:chOff x="1973996" y="191353"/>
            <a:chExt cx="4663297" cy="2739046"/>
          </a:xfrm>
        </p:grpSpPr>
        <p:pic>
          <p:nvPicPr>
            <p:cNvPr id="26" name="图片 5">
              <a:extLst>
                <a:ext uri="{FF2B5EF4-FFF2-40B4-BE49-F238E27FC236}">
                  <a16:creationId xmlns:a16="http://schemas.microsoft.com/office/drawing/2014/main" id="{88F2839B-FBA4-4E83-AD81-4153781A01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3996" y="191353"/>
              <a:ext cx="4663297" cy="2739046"/>
            </a:xfrm>
            <a:prstGeom prst="rect">
              <a:avLst/>
            </a:prstGeom>
          </p:spPr>
        </p:pic>
        <p:sp>
          <p:nvSpPr>
            <p:cNvPr id="31" name="íṩḷíḍé">
              <a:extLst>
                <a:ext uri="{FF2B5EF4-FFF2-40B4-BE49-F238E27FC236}">
                  <a16:creationId xmlns:a16="http://schemas.microsoft.com/office/drawing/2014/main" id="{B02F3BA2-D54B-40C6-B6E4-CC6E460C31A7}"/>
                </a:ext>
              </a:extLst>
            </p:cNvPr>
            <p:cNvSpPr txBox="1">
              <a:spLocks noChangeArrowheads="1"/>
            </p:cNvSpPr>
            <p:nvPr/>
          </p:nvSpPr>
          <p:spPr bwMode="auto">
            <a:xfrm>
              <a:off x="2416992" y="572859"/>
              <a:ext cx="3531160" cy="15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Đồ dùng cá nhân cần được</a:t>
              </a:r>
            </a:p>
            <a:p>
              <a:pPr algn="ctr" eaLnBrk="1" hangingPunct="1">
                <a:spcBef>
                  <a:spcPct val="0"/>
                </a:spcBef>
                <a:buFontTx/>
                <a:buNone/>
              </a:pP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phân loại và sắp xếp gọn </a:t>
              </a:r>
            </a:p>
            <a:p>
              <a:pPr algn="ctr" eaLnBrk="1" hangingPunct="1">
                <a:spcBef>
                  <a:spcPct val="0"/>
                </a:spcBef>
                <a:buFontTx/>
                <a:buNone/>
              </a:pP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gàng. Mỗi đồ dùng đều có </a:t>
              </a:r>
            </a:p>
            <a:p>
              <a:pPr algn="ctr" eaLnBrk="1" hangingPunct="1">
                <a:spcBef>
                  <a:spcPct val="0"/>
                </a:spcBef>
                <a:buFontTx/>
                <a:buNone/>
              </a:pP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“nơi ở” riêng của chúng. </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4" name="Group 3"/>
          <p:cNvGrpSpPr/>
          <p:nvPr/>
        </p:nvGrpSpPr>
        <p:grpSpPr>
          <a:xfrm rot="20922034">
            <a:off x="713023" y="152185"/>
            <a:ext cx="846639" cy="925910"/>
            <a:chOff x="930887" y="436204"/>
            <a:chExt cx="975464" cy="989876"/>
          </a:xfrm>
        </p:grpSpPr>
        <p:pic>
          <p:nvPicPr>
            <p:cNvPr id="1026" name="Picture 2" descr="Đầm chấm bi đính nơ siêu dễ thương cho bé gái (8 tuổi -12 tuổi)"/>
            <p:cNvPicPr>
              <a:picLocks noChangeAspect="1" noChangeArrowheads="1"/>
            </p:cNvPicPr>
            <p:nvPr/>
          </p:nvPicPr>
          <p:blipFill>
            <a:blip r:embed="rId11" cstate="print">
              <a:clrChange>
                <a:clrFrom>
                  <a:srgbClr val="72A943"/>
                </a:clrFrom>
                <a:clrTo>
                  <a:srgbClr val="72A943">
                    <a:alpha val="0"/>
                  </a:srgbClr>
                </a:clrTo>
              </a:clrChange>
              <a:extLst>
                <a:ext uri="{BEBA8EAE-BF5A-486C-A8C5-ECC9F3942E4B}">
                  <a14:imgProps xmlns:a14="http://schemas.microsoft.com/office/drawing/2010/main">
                    <a14:imgLayer r:embed="rId12">
                      <a14:imgEffect>
                        <a14:backgroundRemoval t="10000" b="93000" l="2500" r="97500"/>
                      </a14:imgEffect>
                    </a14:imgLayer>
                  </a14:imgProps>
                </a:ext>
                <a:ext uri="{28A0092B-C50C-407E-A947-70E740481C1C}">
                  <a14:useLocalDpi xmlns:a14="http://schemas.microsoft.com/office/drawing/2010/main" val="0"/>
                </a:ext>
              </a:extLst>
            </a:blip>
            <a:srcRect/>
            <a:stretch>
              <a:fillRect/>
            </a:stretch>
          </p:blipFill>
          <p:spPr bwMode="auto">
            <a:xfrm>
              <a:off x="930887" y="441079"/>
              <a:ext cx="975464" cy="97546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rot="583882">
              <a:off x="1004486" y="436204"/>
              <a:ext cx="900222"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rot="20956913">
            <a:off x="2445466" y="164492"/>
            <a:ext cx="812528" cy="945230"/>
            <a:chOff x="2413244" y="484526"/>
            <a:chExt cx="883052" cy="966585"/>
          </a:xfrm>
        </p:grpSpPr>
        <p:pic>
          <p:nvPicPr>
            <p:cNvPr id="1030" name="Picture 6" descr="Xưởng sản xuất mũ lưỡi trai ở Huế - Công ty đồng phục Action"/>
            <p:cNvPicPr>
              <a:picLocks noChangeAspect="1" noChangeArrowheads="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2564" b="95238" l="0" r="100000">
                          <a14:foregroundMark x1="35531" y1="32601" x2="57875" y2="45788"/>
                          <a14:backgroundMark x1="23810" y1="74725" x2="30403" y2="78755"/>
                          <a14:backgroundMark x1="9524" y1="76190" x2="34432" y2="85348"/>
                          <a14:backgroundMark x1="77656" y1="78755" x2="90842" y2="70696"/>
                        </a14:backgroundRemoval>
                      </a14:imgEffect>
                    </a14:imgLayer>
                  </a14:imgProps>
                </a:ext>
                <a:ext uri="{28A0092B-C50C-407E-A947-70E740481C1C}">
                  <a14:useLocalDpi xmlns:a14="http://schemas.microsoft.com/office/drawing/2010/main" val="0"/>
                </a:ext>
              </a:extLst>
            </a:blip>
            <a:srcRect/>
            <a:stretch>
              <a:fillRect/>
            </a:stretch>
          </p:blipFill>
          <p:spPr bwMode="auto">
            <a:xfrm>
              <a:off x="2413244" y="484526"/>
              <a:ext cx="869120" cy="86912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rot="583882">
              <a:off x="2436546" y="491264"/>
              <a:ext cx="859750" cy="9598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168129" y="178840"/>
            <a:ext cx="841852" cy="964478"/>
            <a:chOff x="4073879" y="466427"/>
            <a:chExt cx="786153" cy="921035"/>
          </a:xfrm>
        </p:grpSpPr>
        <p:pic>
          <p:nvPicPr>
            <p:cNvPr id="1032" name="Picture 8" descr="Download Rubik&amp;#39;s Cube Png Image Transparent - Permutaciones Del Cubo Rubik  - Full Size PNG Image - PNGkit"/>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447" b="100000" l="0" r="93347"/>
                      </a14:imgEffect>
                    </a14:imgLayer>
                  </a14:imgProps>
                </a:ext>
                <a:ext uri="{28A0092B-C50C-407E-A947-70E740481C1C}">
                  <a14:useLocalDpi xmlns:a14="http://schemas.microsoft.com/office/drawing/2010/main" val="0"/>
                </a:ext>
              </a:extLst>
            </a:blip>
            <a:srcRect/>
            <a:stretch>
              <a:fillRect/>
            </a:stretch>
          </p:blipFill>
          <p:spPr bwMode="auto">
            <a:xfrm>
              <a:off x="4196058" y="701219"/>
              <a:ext cx="568500" cy="528315"/>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4073879" y="466427"/>
              <a:ext cx="786153" cy="9210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561717" y="185546"/>
            <a:ext cx="826707" cy="986687"/>
            <a:chOff x="7242652" y="432005"/>
            <a:chExt cx="900222" cy="989876"/>
          </a:xfrm>
        </p:grpSpPr>
        <p:pic>
          <p:nvPicPr>
            <p:cNvPr id="1028" name="Picture 4" descr="giày+thể+thao+siêu+nhẹ+spiderman+cho+bé+size+31-37+-+giày+bé+trai+-+giày +sneaker+cho+bé&amp;quot; giá tốt Tháng 8, 2021 | Mua ngay | Shopee Việt Nam"/>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0" r="96719"/>
                      </a14:imgEffect>
                    </a14:imgLayer>
                  </a14:imgProps>
                </a:ext>
                <a:ext uri="{28A0092B-C50C-407E-A947-70E740481C1C}">
                  <a14:useLocalDpi xmlns:a14="http://schemas.microsoft.com/office/drawing/2010/main" val="0"/>
                </a:ext>
              </a:extLst>
            </a:blip>
            <a:srcRect/>
            <a:stretch>
              <a:fillRect/>
            </a:stretch>
          </p:blipFill>
          <p:spPr bwMode="auto">
            <a:xfrm>
              <a:off x="7279458" y="478177"/>
              <a:ext cx="810827" cy="918117"/>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7242652" y="432005"/>
              <a:ext cx="900222"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887664" y="-20538"/>
            <a:ext cx="1406615" cy="1367821"/>
            <a:chOff x="5516559" y="0"/>
            <a:chExt cx="1500670" cy="1441891"/>
          </a:xfrm>
        </p:grpSpPr>
        <p:pic>
          <p:nvPicPr>
            <p:cNvPr id="1040" name="Picture 16" descr="Áo khoác da cá nón thú dễ thương cho bé 1 - 10 Tuổi KTB195622 | Bé xinh  shop - Quan ao tre em"/>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0" r="90000">
                          <a14:foregroundMark x1="18833" y1="27333" x2="34833" y2="27833"/>
                          <a14:foregroundMark x1="25167" y1="32667" x2="30333" y2="32667"/>
                        </a14:backgroundRemoval>
                      </a14:imgEffect>
                    </a14:imgLayer>
                  </a14:imgProps>
                </a:ext>
                <a:ext uri="{28A0092B-C50C-407E-A947-70E740481C1C}">
                  <a14:useLocalDpi xmlns:a14="http://schemas.microsoft.com/office/drawing/2010/main" val="0"/>
                </a:ext>
              </a:extLst>
            </a:blip>
            <a:srcRect/>
            <a:stretch>
              <a:fillRect/>
            </a:stretch>
          </p:blipFill>
          <p:spPr bwMode="auto">
            <a:xfrm>
              <a:off x="5575338" y="0"/>
              <a:ext cx="1441891" cy="1441891"/>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p:nvPr/>
          </p:nvSpPr>
          <p:spPr>
            <a:xfrm>
              <a:off x="5516559" y="200866"/>
              <a:ext cx="900222" cy="102866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95695" y="1271512"/>
            <a:ext cx="904806" cy="989876"/>
            <a:chOff x="514093" y="1430153"/>
            <a:chExt cx="904806" cy="989876"/>
          </a:xfrm>
        </p:grpSpPr>
        <p:pic>
          <p:nvPicPr>
            <p:cNvPr id="1044" name="Picture 20" descr="Hình ảnh Bàn Chải đánh Răng Chăm Sóc Răng Miệng đánh Răng, Bàn Chải đánh  Răng, đánh Răng, Bảo Vệ Răng miễn phí tải tập tin PNG PSDComment và Vector"/>
            <p:cNvPicPr>
              <a:picLocks noChangeAspect="1" noChangeArrowheads="1"/>
            </p:cNvPicPr>
            <p:nvPr/>
          </p:nvPicPr>
          <p:blipFill>
            <a:blip r:embed="rId21"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14093" y="1472314"/>
              <a:ext cx="904806" cy="947715"/>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537839" y="1430153"/>
              <a:ext cx="813251"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951456" y="1261580"/>
            <a:ext cx="1091483" cy="991919"/>
            <a:chOff x="1918530" y="1725890"/>
            <a:chExt cx="964539" cy="991919"/>
          </a:xfrm>
        </p:grpSpPr>
        <p:pic>
          <p:nvPicPr>
            <p:cNvPr id="1046" name="Picture 22" descr="8 màu sắc Mùa Thu Mùa Đông của Phụ Nữ Rắn Khăn của Cô Gái Dài"/>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530" y="1753270"/>
              <a:ext cx="964539" cy="96453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2029627" y="1725890"/>
              <a:ext cx="744740"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0973119">
            <a:off x="3590832" y="1282914"/>
            <a:ext cx="916063" cy="989876"/>
            <a:chOff x="3727174" y="1655047"/>
            <a:chExt cx="916063" cy="989876"/>
          </a:xfrm>
        </p:grpSpPr>
        <p:pic>
          <p:nvPicPr>
            <p:cNvPr id="1048" name="Picture 24" descr="Mua Khăn mặt cotton Mollis FC03 34cm x 80cm giá tốt tại Bách Hóa Xanh"/>
            <p:cNvPicPr>
              <a:picLocks noChangeAspect="1" noChangeArrowheads="1"/>
            </p:cNvPicPr>
            <p:nvPr/>
          </p:nvPicPr>
          <p:blipFill>
            <a:blip r:embed="rId23" cstate="print">
              <a:clrChange>
                <a:clrFrom>
                  <a:srgbClr val="B27D53"/>
                </a:clrFrom>
                <a:clrTo>
                  <a:srgbClr val="B27D53">
                    <a:alpha val="0"/>
                  </a:srgbClr>
                </a:clrTo>
              </a:clrChange>
              <a:extLst>
                <a:ext uri="{BEBA8EAE-BF5A-486C-A8C5-ECC9F3942E4B}">
                  <a14:imgProps xmlns:a14="http://schemas.microsoft.com/office/drawing/2010/main">
                    <a14:imgLayer r:embed="rId24">
                      <a14:imgEffect>
                        <a14:backgroundRemoval t="0" b="98698" l="1758" r="98145"/>
                      </a14:imgEffect>
                    </a14:imgLayer>
                  </a14:imgProps>
                </a:ext>
                <a:ext uri="{28A0092B-C50C-407E-A947-70E740481C1C}">
                  <a14:useLocalDpi xmlns:a14="http://schemas.microsoft.com/office/drawing/2010/main" val="0"/>
                </a:ext>
              </a:extLst>
            </a:blip>
            <a:srcRect/>
            <a:stretch>
              <a:fillRect/>
            </a:stretch>
          </p:blipFill>
          <p:spPr bwMode="auto">
            <a:xfrm>
              <a:off x="3727174" y="1828086"/>
              <a:ext cx="916063" cy="687047"/>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rot="583882">
              <a:off x="3785878" y="1655047"/>
              <a:ext cx="809346"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066314" y="981744"/>
            <a:ext cx="1426088" cy="1422987"/>
            <a:chOff x="5212837" y="1476188"/>
            <a:chExt cx="1393691" cy="1443227"/>
          </a:xfrm>
        </p:grpSpPr>
        <p:pic>
          <p:nvPicPr>
            <p:cNvPr id="1042" name="Picture 18" descr="Lịch sử giá Gấu nâu nhồi bông đáng yêu 16cm cập nhật 10/2021 - BeeCost"/>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2837" y="1476188"/>
              <a:ext cx="1393691" cy="1443227"/>
            </a:xfrm>
            <a:prstGeom prst="rect">
              <a:avLst/>
            </a:prstGeom>
            <a:noFill/>
            <a:extLst>
              <a:ext uri="{909E8E84-426E-40DD-AFC4-6F175D3DCCD1}">
                <a14:hiddenFill xmlns:a14="http://schemas.microsoft.com/office/drawing/2010/main">
                  <a:solidFill>
                    <a:srgbClr val="FFFFFF"/>
                  </a:solidFill>
                </a14:hiddenFill>
              </a:ext>
            </a:extLst>
          </p:spPr>
        </p:pic>
        <p:sp>
          <p:nvSpPr>
            <p:cNvPr id="45" name="Rounded Rectangle 44"/>
            <p:cNvSpPr/>
            <p:nvPr/>
          </p:nvSpPr>
          <p:spPr>
            <a:xfrm>
              <a:off x="5500713" y="1770094"/>
              <a:ext cx="806971" cy="10173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42755" y="1255907"/>
            <a:ext cx="985629" cy="1074183"/>
            <a:chOff x="7017144" y="1415496"/>
            <a:chExt cx="1074183" cy="1074183"/>
          </a:xfrm>
        </p:grpSpPr>
        <p:pic>
          <p:nvPicPr>
            <p:cNvPr id="1050" name="Picture 26" descr="Ô tô tự động Chicco Fiat 500 màu đỏ -"/>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foregroundMark x1="28500" y1="38583" x2="39500" y2="49167"/>
                          <a14:foregroundMark x1="21583" y1="65917" x2="30833" y2="71417"/>
                        </a14:backgroundRemoval>
                      </a14:imgEffect>
                    </a14:imgLayer>
                  </a14:imgProps>
                </a:ext>
                <a:ext uri="{28A0092B-C50C-407E-A947-70E740481C1C}">
                  <a14:useLocalDpi xmlns:a14="http://schemas.microsoft.com/office/drawing/2010/main" val="0"/>
                </a:ext>
              </a:extLst>
            </a:blip>
            <a:srcRect/>
            <a:stretch>
              <a:fillRect/>
            </a:stretch>
          </p:blipFill>
          <p:spPr bwMode="auto">
            <a:xfrm rot="575793">
              <a:off x="7017144" y="1415496"/>
              <a:ext cx="1074183" cy="1074183"/>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rot="59615">
              <a:off x="7116139" y="1469051"/>
              <a:ext cx="876195" cy="9898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62036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44444E-6 L -0.05625 0.53519 " pathEditMode="relative" rAng="0" ptsTypes="AA">
                                      <p:cBhvr>
                                        <p:cTn id="6" dur="2000" fill="hold"/>
                                        <p:tgtEl>
                                          <p:spTgt spid="4"/>
                                        </p:tgtEl>
                                        <p:attrNameLst>
                                          <p:attrName>ppt_x</p:attrName>
                                          <p:attrName>ppt_y</p:attrName>
                                        </p:attrNameLst>
                                      </p:cBhvr>
                                      <p:rCtr x="-2812" y="2675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44444E-6 4.5679E-6 L -0.14011 0.53086 " pathEditMode="relative" rAng="0" ptsTypes="AA">
                                      <p:cBhvr>
                                        <p:cTn id="10" dur="2000" fill="hold"/>
                                        <p:tgtEl>
                                          <p:spTgt spid="6"/>
                                        </p:tgtEl>
                                        <p:attrNameLst>
                                          <p:attrName>ppt_x</p:attrName>
                                          <p:attrName>ppt_y</p:attrName>
                                        </p:attrNameLst>
                                      </p:cBhvr>
                                      <p:rCtr x="-7014" y="265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93827E-6 L 0.19497 0.53179 " pathEditMode="relative" rAng="0" ptsTypes="AA">
                                      <p:cBhvr>
                                        <p:cTn id="14" dur="2000" fill="hold"/>
                                        <p:tgtEl>
                                          <p:spTgt spid="7"/>
                                        </p:tgtEl>
                                        <p:attrNameLst>
                                          <p:attrName>ppt_x</p:attrName>
                                          <p:attrName>ppt_y</p:attrName>
                                        </p:attrNameLst>
                                      </p:cBhvr>
                                      <p:rCtr x="9740" y="2657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2.34568E-6 L -0.41163 0.53395 " pathEditMode="relative" rAng="0" ptsTypes="AA">
                                      <p:cBhvr>
                                        <p:cTn id="18" dur="2000" fill="hold"/>
                                        <p:tgtEl>
                                          <p:spTgt spid="8"/>
                                        </p:tgtEl>
                                        <p:attrNameLst>
                                          <p:attrName>ppt_x</p:attrName>
                                          <p:attrName>ppt_y</p:attrName>
                                        </p:attrNameLst>
                                      </p:cBhvr>
                                      <p:rCtr x="-20590" y="2669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38889E-6 -0.01543 L -0.55781 0.76019 " pathEditMode="relative" rAng="0" ptsTypes="AA">
                                      <p:cBhvr>
                                        <p:cTn id="22" dur="2000" fill="hold"/>
                                        <p:tgtEl>
                                          <p:spTgt spid="9"/>
                                        </p:tgtEl>
                                        <p:attrNameLst>
                                          <p:attrName>ppt_x</p:attrName>
                                          <p:attrName>ppt_y</p:attrName>
                                        </p:attrNameLst>
                                      </p:cBhvr>
                                      <p:rCtr x="-27899" y="38765"/>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4.16667E-6 1.23457E-7 L 0.33732 0.32099 " pathEditMode="relative" rAng="0" ptsTypes="AA">
                                      <p:cBhvr>
                                        <p:cTn id="26" dur="2000" fill="hold"/>
                                        <p:tgtEl>
                                          <p:spTgt spid="10"/>
                                        </p:tgtEl>
                                        <p:attrNameLst>
                                          <p:attrName>ppt_x</p:attrName>
                                          <p:attrName>ppt_y</p:attrName>
                                        </p:attrNameLst>
                                      </p:cBhvr>
                                      <p:rCtr x="16858" y="1604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77778E-7 3.33333E-6 L -0.21389 0.53395 " pathEditMode="relative" rAng="0" ptsTypes="AA">
                                      <p:cBhvr>
                                        <p:cTn id="30" dur="2000" fill="hold"/>
                                        <p:tgtEl>
                                          <p:spTgt spid="11"/>
                                        </p:tgtEl>
                                        <p:attrNameLst>
                                          <p:attrName>ppt_x</p:attrName>
                                          <p:attrName>ppt_y</p:attrName>
                                        </p:attrNameLst>
                                      </p:cBhvr>
                                      <p:rCtr x="-10694" y="266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1.66667E-6 9.87654E-7 L 0.10243 0.31543 " pathEditMode="relative" rAng="0" ptsTypes="AA">
                                      <p:cBhvr>
                                        <p:cTn id="34" dur="2000" fill="hold"/>
                                        <p:tgtEl>
                                          <p:spTgt spid="12"/>
                                        </p:tgtEl>
                                        <p:attrNameLst>
                                          <p:attrName>ppt_x</p:attrName>
                                          <p:attrName>ppt_y</p:attrName>
                                        </p:attrNameLst>
                                      </p:cBhvr>
                                      <p:rCtr x="5122" y="15772"/>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4.44444E-6 -2.34568E-6 L 0.17205 0.30957 " pathEditMode="relative" rAng="0" ptsTypes="AA">
                                      <p:cBhvr>
                                        <p:cTn id="38" dur="2000" fill="hold"/>
                                        <p:tgtEl>
                                          <p:spTgt spid="13"/>
                                        </p:tgtEl>
                                        <p:attrNameLst>
                                          <p:attrName>ppt_x</p:attrName>
                                          <p:attrName>ppt_y</p:attrName>
                                        </p:attrNameLst>
                                      </p:cBhvr>
                                      <p:rCtr x="8594" y="15463"/>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1.66667E-6 3.20988E-6 L 0.08107 0.30617 " pathEditMode="relative" rAng="0" ptsTypes="AA">
                                      <p:cBhvr>
                                        <p:cTn id="42" dur="2000" fill="hold"/>
                                        <p:tgtEl>
                                          <p:spTgt spid="20"/>
                                        </p:tgtEl>
                                        <p:attrNameLst>
                                          <p:attrName>ppt_x</p:attrName>
                                          <p:attrName>ppt_y</p:attrName>
                                        </p:attrNameLst>
                                      </p:cBhvr>
                                      <p:rCtr x="4045" y="15309"/>
                                    </p:animMotion>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544" y="457299"/>
            <a:ext cx="3816424" cy="1985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6505" y1="20091" x2="60922" y2="36530"/>
                        <a14:foregroundMark x1="13592" y1="73973" x2="43447" y2="63014"/>
                        <a14:foregroundMark x1="9951" y1="74429" x2="27184" y2="89041"/>
                      </a14:backgroundRemoval>
                    </a14:imgEffect>
                  </a14:imgLayer>
                </a14:imgProps>
              </a:ext>
            </a:extLst>
          </a:blip>
          <a:stretch>
            <a:fillRect/>
          </a:stretch>
        </p:blipFill>
        <p:spPr>
          <a:xfrm>
            <a:off x="4788024" y="452222"/>
            <a:ext cx="3744416" cy="199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Làm sao để chọn đồ chơi an toàn cho trẻ? Những lưu ý bạn không thể bỏ qua -  NAM HOA - Đồ chơi gỗ cho bé và gia dụng gỗ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2901063"/>
            <a:ext cx="2963813" cy="2046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125374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30" name="Picture 6" descr="3,632 Waking up Vector Images, Waking up Illustrations | Depositphoto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49" l="10000" r="100000">
                        <a14:foregroundMark x1="77167" y1="9459" x2="93000" y2="13063"/>
                        <a14:foregroundMark x1="74833" y1="36486" x2="74833" y2="43243"/>
                        <a14:foregroundMark x1="81000" y1="55856" x2="90000" y2="62162"/>
                        <a14:foregroundMark x1="62500" y1="61261" x2="69667" y2="72523"/>
                      </a14:backgroundRemoval>
                    </a14:imgEffect>
                  </a14:imgLayer>
                </a14:imgProps>
              </a:ext>
              <a:ext uri="{28A0092B-C50C-407E-A947-70E740481C1C}">
                <a14:useLocalDpi xmlns:a14="http://schemas.microsoft.com/office/drawing/2010/main" val="0"/>
              </a:ext>
            </a:extLst>
          </a:blip>
          <a:srcRect/>
          <a:stretch>
            <a:fillRect/>
          </a:stretch>
        </p:blipFill>
        <p:spPr bwMode="auto">
          <a:xfrm>
            <a:off x="-2268760" y="1599642"/>
            <a:ext cx="8855038" cy="3276364"/>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51520" y="411510"/>
            <a:ext cx="3096344" cy="2376264"/>
          </a:xfrm>
          <a:prstGeom prst="cloudCallout">
            <a:avLst>
              <a:gd name="adj1" fmla="val 58381"/>
              <a:gd name="adj2" fmla="val 32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Ôi! Tại sao lại phải gấp chăn cơ chứ! Tối đằng nào mình cũng phải ngủ nữa!</a:t>
            </a:r>
          </a:p>
        </p:txBody>
      </p:sp>
      <p:sp>
        <p:nvSpPr>
          <p:cNvPr id="3" name="Rounded Rectangle 2"/>
          <p:cNvSpPr/>
          <p:nvPr/>
        </p:nvSpPr>
        <p:spPr>
          <a:xfrm>
            <a:off x="3238357" y="195486"/>
            <a:ext cx="2592288" cy="864096"/>
          </a:xfrm>
          <a:prstGeom prst="roundRect">
            <a:avLst/>
          </a:prstGeom>
          <a:solidFill>
            <a:srgbClr val="56C3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NÓI LỜI KHUYÊN CHO BẠN</a:t>
            </a:r>
          </a:p>
        </p:txBody>
      </p:sp>
      <p:pic>
        <p:nvPicPr>
          <p:cNvPr id="1032" name="Picture 8" descr="Free A Boy Vectors, 119,000+ Images in AI, EPS forma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63" b="94970" l="9763" r="89941"/>
                    </a14:imgEffect>
                  </a14:imgLayer>
                </a14:imgProps>
              </a:ext>
              <a:ext uri="{28A0092B-C50C-407E-A947-70E740481C1C}">
                <a14:useLocalDpi xmlns:a14="http://schemas.microsoft.com/office/drawing/2010/main" val="0"/>
              </a:ext>
            </a:extLst>
          </a:blip>
          <a:srcRect/>
          <a:stretch>
            <a:fillRect/>
          </a:stretch>
        </p:blipFill>
        <p:spPr bwMode="auto">
          <a:xfrm>
            <a:off x="6459777" y="2427734"/>
            <a:ext cx="3219450" cy="321945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6156176" y="627534"/>
            <a:ext cx="2736304" cy="2142238"/>
          </a:xfrm>
          <a:prstGeom prst="cloudCallout">
            <a:avLst>
              <a:gd name="adj1" fmla="val 5700"/>
              <a:gd name="adj2" fmla="val 80376"/>
            </a:avLst>
          </a:prstGeom>
          <a:solidFill>
            <a:srgbClr val="EFE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Sáng dậy bạn nên gấp chăn gối để nhà cửa luôn gọn gàng.</a:t>
            </a:r>
          </a:p>
        </p:txBody>
      </p:sp>
    </p:spTree>
    <p:custDataLst>
      <p:tags r:id="rId1"/>
    </p:custDataLst>
    <p:extLst>
      <p:ext uri="{BB962C8B-B14F-4D97-AF65-F5344CB8AC3E}">
        <p14:creationId xmlns:p14="http://schemas.microsoft.com/office/powerpoint/2010/main" val="3844006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ipe(down)">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3608" y="915566"/>
            <a:ext cx="7272808" cy="2952328"/>
          </a:xfrm>
          <a:prstGeom prst="roundRect">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       Nếu nhà cửa luôn gọn gàng và không phải tìm đồ dùng cá nhân khi cần, chúng ta tiết kiệm được thời gian. Nếu không cất đồ dùng ngăn nắp sau khi sử dụng, chúng ta sẽ luôn nhầm lẫn, mất thời gian đi tìm đồ đạc, hay bị đi muộn.</a:t>
            </a:r>
          </a:p>
        </p:txBody>
      </p:sp>
      <p:sp>
        <p:nvSpPr>
          <p:cNvPr id="2" name="TextBox 1"/>
          <p:cNvSpPr txBox="1"/>
          <p:nvPr/>
        </p:nvSpPr>
        <p:spPr>
          <a:xfrm>
            <a:off x="3347864" y="195486"/>
            <a:ext cx="2880320" cy="553998"/>
          </a:xfrm>
          <a:prstGeom prst="rect">
            <a:avLst/>
          </a:prstGeom>
          <a:noFill/>
        </p:spPr>
        <p:txBody>
          <a:bodyPr wrap="square" rtlCol="0">
            <a:spAutoFit/>
          </a:bodyPr>
          <a:lstStyle/>
          <a:p>
            <a:r>
              <a:rPr lang="en-US" sz="3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KẾT LUẬN</a:t>
            </a:r>
            <a:endParaRPr lang="en-US" sz="3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5484126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229770"/>
            <a:ext cx="4316456" cy="3923164"/>
          </a:xfrm>
          <a:prstGeom prst="rect">
            <a:avLst/>
          </a:prstGeom>
        </p:spPr>
      </p:pic>
      <p:sp>
        <p:nvSpPr>
          <p:cNvPr id="15" name="Rounded Rectangle 14"/>
          <p:cNvSpPr/>
          <p:nvPr/>
        </p:nvSpPr>
        <p:spPr>
          <a:xfrm>
            <a:off x="2627784" y="1939324"/>
            <a:ext cx="3456384"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THỰC HÀNH GẤP QUẦN ÁO</a:t>
            </a:r>
          </a:p>
        </p:txBody>
      </p:sp>
    </p:spTree>
    <p:custDataLst>
      <p:tags r:id="rId2"/>
    </p:custDataLst>
    <p:extLst>
      <p:ext uri="{BB962C8B-B14F-4D97-AF65-F5344CB8AC3E}">
        <p14:creationId xmlns:p14="http://schemas.microsoft.com/office/powerpoint/2010/main" val="1741308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5 cách xếp gọn gàng tủ quần áo của b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70267"/>
            <a:ext cx="367240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ơ thấy tủ quần áo là điềm lành hay d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71092"/>
            <a:ext cx="3672408"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43808" y="247255"/>
            <a:ext cx="360040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B5A8E"/>
                </a:solidFill>
                <a:latin typeface="Times New Roman" panose="02020603050405020304" pitchFamily="18" charset="0"/>
                <a:cs typeface="Times New Roman" panose="02020603050405020304" pitchFamily="18" charset="0"/>
              </a:rPr>
              <a:t>HOẠT ĐỘNG Ở NHÀ</a:t>
            </a:r>
          </a:p>
        </p:txBody>
      </p:sp>
      <p:sp>
        <p:nvSpPr>
          <p:cNvPr id="6" name="Rounded Rectangle 5"/>
          <p:cNvSpPr/>
          <p:nvPr/>
        </p:nvSpPr>
        <p:spPr>
          <a:xfrm>
            <a:off x="629562" y="843558"/>
            <a:ext cx="7740860"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Sắp xếp tủ quần áo của em và gia đình gọn gàng.</a:t>
            </a:r>
          </a:p>
        </p:txBody>
      </p:sp>
    </p:spTree>
    <p:extLst>
      <p:ext uri="{BB962C8B-B14F-4D97-AF65-F5344CB8AC3E}">
        <p14:creationId xmlns:p14="http://schemas.microsoft.com/office/powerpoint/2010/main" val="2116657799"/>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ags/tag2.xml><?xml version="1.0" encoding="utf-8"?>
<p:tagLst xmlns:a="http://schemas.openxmlformats.org/drawingml/2006/main" xmlns:r="http://schemas.openxmlformats.org/officeDocument/2006/relationships" xmlns:p="http://schemas.openxmlformats.org/presentationml/2006/main">
  <p:tag name="TIMING" val="|25|1.6"/>
</p:tagLst>
</file>

<file path=ppt/tags/tag3.xml><?xml version="1.0" encoding="utf-8"?>
<p:tagLst xmlns:a="http://schemas.openxmlformats.org/drawingml/2006/main" xmlns:r="http://schemas.openxmlformats.org/officeDocument/2006/relationships" xmlns:p="http://schemas.openxmlformats.org/presentationml/2006/main">
  <p:tag name="TIMING" val="|37.2|6|7.4|6.2|5.5|8.5|8|5.9|6.2|8.9|5.2"/>
</p:tagLst>
</file>

<file path=ppt/tags/tag4.xml><?xml version="1.0" encoding="utf-8"?>
<p:tagLst xmlns:a="http://schemas.openxmlformats.org/drawingml/2006/main" xmlns:r="http://schemas.openxmlformats.org/officeDocument/2006/relationships" xmlns:p="http://schemas.openxmlformats.org/presentationml/2006/main">
  <p:tag name="TIMING" val="|0.4|0.2|0.3"/>
</p:tagLst>
</file>

<file path=ppt/tags/tag5.xml><?xml version="1.0" encoding="utf-8"?>
<p:tagLst xmlns:a="http://schemas.openxmlformats.org/drawingml/2006/main" xmlns:r="http://schemas.openxmlformats.org/officeDocument/2006/relationships" xmlns:p="http://schemas.openxmlformats.org/presentationml/2006/main">
  <p:tag name="TIMING" val="|7.3|8.3|7|2.1"/>
</p:tagLst>
</file>

<file path=ppt/tags/tag6.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4293</TotalTime>
  <Words>212</Words>
  <Application>Microsoft Office PowerPoint</Application>
  <PresentationFormat>On-screen Show (16:9)</PresentationFormat>
  <Paragraphs>30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keywords/>
  <dc:description>http://www.ypppt.com/</dc:description>
  <cp:lastModifiedBy>Vip855</cp:lastModifiedBy>
  <cp:revision>335</cp:revision>
  <dcterms:created xsi:type="dcterms:W3CDTF">2015-12-11T17:46:17Z</dcterms:created>
  <dcterms:modified xsi:type="dcterms:W3CDTF">2025-10-22T06:41:52Z</dcterms:modified>
</cp:coreProperties>
</file>