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91" r:id="rId4"/>
    <p:sldMasterId id="2147483709" r:id="rId5"/>
    <p:sldMasterId id="2147483721" r:id="rId6"/>
    <p:sldMasterId id="2147483734" r:id="rId7"/>
    <p:sldMasterId id="2147483749" r:id="rId8"/>
    <p:sldMasterId id="2147483766" r:id="rId9"/>
  </p:sldMasterIdLst>
  <p:notesMasterIdLst>
    <p:notesMasterId r:id="rId28"/>
  </p:notesMasterIdLst>
  <p:sldIdLst>
    <p:sldId id="312" r:id="rId10"/>
    <p:sldId id="259" r:id="rId11"/>
    <p:sldId id="257" r:id="rId12"/>
    <p:sldId id="2639" r:id="rId13"/>
    <p:sldId id="2640" r:id="rId14"/>
    <p:sldId id="341" r:id="rId15"/>
    <p:sldId id="2665" r:id="rId16"/>
    <p:sldId id="2662" r:id="rId17"/>
    <p:sldId id="2652" r:id="rId18"/>
    <p:sldId id="2653" r:id="rId19"/>
    <p:sldId id="2661" r:id="rId20"/>
    <p:sldId id="2654" r:id="rId21"/>
    <p:sldId id="2657" r:id="rId22"/>
    <p:sldId id="2656" r:id="rId23"/>
    <p:sldId id="2659" r:id="rId24"/>
    <p:sldId id="291" r:id="rId25"/>
    <p:sldId id="2649" r:id="rId26"/>
    <p:sldId id="3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/>
                <a:t>Có “biểu tượng” về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3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5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6</m:t>
                      </m:r>
                    </m:den>
                  </m:f>
                </m:oMath>
              </a14:m>
              <a:r>
                <a:rPr lang="nl-NL" sz="2400" dirty="0"/>
                <a:t>  của một hình và nhận biết được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3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5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6</m:t>
                      </m:r>
                    </m:den>
                  </m:f>
                </m:oMath>
              </a14:m>
              <a:r>
                <a:rPr lang="nl-NL" sz="2400" dirty="0"/>
                <a:t> thông qua các hình ảnh trực quan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Choice>
      <mc:Fallback xmlns="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 smtClean="0"/>
                <a:t>Có “biểu tượng” về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nl-NL" sz="2400" i="0"/>
                <a:t>2;  1</a:t>
              </a:r>
              <a:r>
                <a:rPr lang="en-US" sz="2400" i="0"/>
                <a:t>/</a:t>
              </a:r>
              <a:r>
                <a:rPr lang="nl-NL" sz="2400" i="0"/>
                <a:t>3;  1</a:t>
              </a:r>
              <a:r>
                <a:rPr lang="en-US" sz="2400" i="0"/>
                <a:t>/</a:t>
              </a:r>
              <a:r>
                <a:rPr lang="nl-NL" sz="2400" i="0"/>
                <a:t>4;  1</a:t>
              </a:r>
              <a:r>
                <a:rPr lang="en-US" sz="2400" i="0"/>
                <a:t>/</a:t>
              </a:r>
              <a:r>
                <a:rPr lang="nl-NL" sz="2400" i="0"/>
                <a:t>5;  1</a:t>
              </a:r>
              <a:r>
                <a:rPr lang="en-US" sz="2400" i="0"/>
                <a:t>/</a:t>
              </a:r>
              <a:r>
                <a:rPr lang="nl-NL" sz="2400" i="0"/>
                <a:t>6</a:t>
              </a:r>
              <a:r>
                <a:rPr lang="nl-NL" sz="2400" dirty="0"/>
                <a:t>  của một hình và nhận biết được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nl-NL" sz="2400" i="0"/>
                <a:t>2;  1</a:t>
              </a:r>
              <a:r>
                <a:rPr lang="en-US" sz="2400" i="0"/>
                <a:t>/</a:t>
              </a:r>
              <a:r>
                <a:rPr lang="nl-NL" sz="2400" i="0"/>
                <a:t>3;  1</a:t>
              </a:r>
              <a:r>
                <a:rPr lang="en-US" sz="2400" i="0"/>
                <a:t>/</a:t>
              </a:r>
              <a:r>
                <a:rPr lang="nl-NL" sz="2400" i="0"/>
                <a:t>4;  1</a:t>
              </a:r>
              <a:r>
                <a:rPr lang="en-US" sz="2400" i="0"/>
                <a:t>/</a:t>
              </a:r>
              <a:r>
                <a:rPr lang="nl-NL" sz="2400" i="0"/>
                <a:t>5;  1</a:t>
              </a:r>
              <a:r>
                <a:rPr lang="en-US" sz="2400" i="0"/>
                <a:t>/</a:t>
              </a:r>
              <a:r>
                <a:rPr lang="nl-NL" sz="2400" i="0"/>
                <a:t>6</a:t>
              </a:r>
              <a:r>
                <a:rPr lang="nl-NL" sz="2400" dirty="0"/>
                <a:t> thông qua các hình ảnh trực quan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Fallback>
    </mc:AlternateConten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>
        <a:blipFill>
          <a:blip xmlns:r="http://schemas.openxmlformats.org/officeDocument/2006/relationships" r:embed="rId1"/>
          <a:stretch>
            <a:fillRect l="-95" b="-892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/>
                <a:t>Xác định được </a:t>
              </a:r>
              <a14:m>
                <m:oMath xmlns:m="http://schemas.openxmlformats.org/officeDocument/2006/math"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3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4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5</m:t>
                      </m:r>
                    </m:den>
                  </m:f>
                  <m:r>
                    <a:rPr lang="nl-NL" sz="2400" i="1">
                      <a:latin typeface="Cambria Math" panose="02040503050406030204" pitchFamily="18" charset="0"/>
                    </a:rPr>
                    <m:t>; </m:t>
                  </m:r>
                  <m:f>
                    <m:fPr>
                      <m:ctrlPr>
                        <a:rPr lang="en-US" sz="2400"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nl-NL" sz="2400" i="1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nl-NL" sz="2400" i="1">
                          <a:latin typeface="Cambria Math" panose="02040503050406030204" pitchFamily="18" charset="0"/>
                        </a:rPr>
                        <m:t>6</m:t>
                      </m:r>
                    </m:den>
                  </m:f>
                </m:oMath>
              </a14:m>
              <a:r>
                <a:rPr lang="nl-NL" sz="2400" dirty="0"/>
                <a:t> của một nhóm đồ vật bằng việc chia thành các phần bằng nhau.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Choice>
      <mc:Fallback xmlns="">
        <dgm:pt modelId="{271A056B-756A-4CA2-92CF-AF4AB1D3D2E0}">
          <dgm:prSet custT="1"/>
          <dgm:spPr/>
          <dgm:t>
            <a:bodyPr/>
            <a:lstStyle/>
            <a:p>
              <a:pPr rtl="0"/>
              <a:r>
                <a:rPr lang="nl-NL" sz="2400" dirty="0" smtClean="0"/>
                <a:t>Xác định được </a:t>
              </a:r>
              <a:r>
                <a:rPr lang="nl-NL" sz="2400" i="0"/>
                <a:t>1</a:t>
              </a:r>
              <a:r>
                <a:rPr lang="en-US" sz="2400" i="0"/>
                <a:t>/</a:t>
              </a:r>
              <a:r>
                <a:rPr lang="nl-NL" sz="2400" i="0"/>
                <a:t>2;  1</a:t>
              </a:r>
              <a:r>
                <a:rPr lang="en-US" sz="2400" i="0"/>
                <a:t>/</a:t>
              </a:r>
              <a:r>
                <a:rPr lang="nl-NL" sz="2400" i="0"/>
                <a:t>3;  1</a:t>
              </a:r>
              <a:r>
                <a:rPr lang="en-US" sz="2400" i="0"/>
                <a:t>/</a:t>
              </a:r>
              <a:r>
                <a:rPr lang="nl-NL" sz="2400" i="0"/>
                <a:t>4;  1</a:t>
              </a:r>
              <a:r>
                <a:rPr lang="en-US" sz="2400" i="0"/>
                <a:t>/</a:t>
              </a:r>
              <a:r>
                <a:rPr lang="nl-NL" sz="2400" i="0"/>
                <a:t>5;  1</a:t>
              </a:r>
              <a:r>
                <a:rPr lang="en-US" sz="2400" i="0"/>
                <a:t>/</a:t>
              </a:r>
              <a:r>
                <a:rPr lang="nl-NL" sz="2400" i="0"/>
                <a:t>6</a:t>
              </a:r>
              <a:r>
                <a:rPr lang="nl-NL" sz="2400" dirty="0"/>
                <a:t> của một nhóm đồ vật bằng việc chia thành các phần bằng nhau.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dgm:t>
        </dgm:pt>
      </mc:Fallback>
    </mc:AlternateConten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>
        <a:blipFill>
          <a:blip xmlns:r="http://schemas.openxmlformats.org/officeDocument/2006/relationships" r:embed="rId1"/>
          <a:stretch>
            <a:fillRect l="-95" r="-569" b="-312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1934" y="313968"/>
          <a:ext cx="2079565" cy="14556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881"/>
        <a:ext cx="1455695" cy="623870"/>
      </dsp:txXfrm>
    </dsp:sp>
    <dsp:sp modelId="{F97EB1BA-22EF-49EF-A4D2-6FF056CB5200}">
      <dsp:nvSpPr>
        <dsp:cNvPr id="0" name=""/>
        <dsp:cNvSpPr/>
      </dsp:nvSpPr>
      <dsp:spPr>
        <a:xfrm rot="5400000">
          <a:off x="3992237" y="-2536541"/>
          <a:ext cx="1351717" cy="64248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400" kern="1200" dirty="0"/>
            <a:t>Có “biểu tượng” về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2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3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4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5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6</m:t>
                  </m:r>
                </m:den>
              </m:f>
            </m:oMath>
          </a14:m>
          <a:r>
            <a:rPr lang="nl-NL" sz="2400" kern="1200" dirty="0"/>
            <a:t>  của một hình và nhận biết được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2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3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4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5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6</m:t>
                  </m:r>
                </m:den>
              </m:f>
            </m:oMath>
          </a14:m>
          <a:r>
            <a:rPr lang="nl-NL" sz="2400" kern="1200" dirty="0"/>
            <a:t> thông qua các hình ảnh trực quan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5696" y="65985"/>
        <a:ext cx="6358816" cy="1219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8" y="-2458384"/>
          <a:ext cx="1354361" cy="6421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2400" kern="1200" dirty="0"/>
            <a:t>Xác định được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2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3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4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5</m:t>
                  </m:r>
                </m:den>
              </m:f>
              <m:r>
                <a:rPr lang="nl-NL" sz="2400" i="1" kern="1200">
                  <a:latin typeface="Cambria Math" panose="02040503050406030204" pitchFamily="18" charset="0"/>
                </a:rPr>
                <m:t>; </m:t>
              </m:r>
              <m:f>
                <m:fPr>
                  <m:ctrlPr>
                    <a:rPr lang="en-US" sz="2400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nl-NL" sz="2400" i="1" kern="120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nl-NL" sz="2400" i="1" kern="1200">
                      <a:latin typeface="Cambria Math" panose="02040503050406030204" pitchFamily="18" charset="0"/>
                    </a:rPr>
                    <m:t>6</m:t>
                  </m:r>
                </m:den>
              </m:f>
            </m:oMath>
          </a14:m>
          <a:r>
            <a:rPr lang="nl-NL" sz="2400" kern="1200" dirty="0"/>
            <a:t> của một nhóm đồ vật bằng việc chia thành các phần bằng nhau.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141525"/>
        <a:ext cx="6355838" cy="1222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76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461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769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9311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465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" name="Google Shape;10;p2"/>
          <p:cNvSpPr/>
          <p:nvPr/>
        </p:nvSpPr>
        <p:spPr>
          <a:xfrm>
            <a:off x="2157100" y="778400"/>
            <a:ext cx="7877600" cy="53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35517" y="1381133"/>
            <a:ext cx="4321200" cy="3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066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63397" y="5079335"/>
            <a:ext cx="5465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2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014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2024/10/13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2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9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4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7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6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7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4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6961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656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914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966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65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1713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76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17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25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2861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521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7061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316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635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705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5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852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3465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05646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2203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7631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5088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88229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4366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034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391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76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9960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332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10/13/2024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960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960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4502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51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0180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21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1324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619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487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5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6"/>
          <p:cNvSpPr/>
          <p:nvPr userDrawn="1"/>
        </p:nvSpPr>
        <p:spPr>
          <a:xfrm>
            <a:off x="0" y="0"/>
            <a:ext cx="1219200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grpSp>
        <p:nvGrpSpPr>
          <p:cNvPr id="12" name="组合 14"/>
          <p:cNvGrpSpPr/>
          <p:nvPr userDrawn="1"/>
        </p:nvGrpSpPr>
        <p:grpSpPr>
          <a:xfrm>
            <a:off x="-183742" y="3010282"/>
            <a:ext cx="12447640" cy="4343018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5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4" name="椭圆 7"/>
          <p:cNvSpPr/>
          <p:nvPr userDrawn="1"/>
        </p:nvSpPr>
        <p:spPr>
          <a:xfrm>
            <a:off x="-88492" y="4343400"/>
            <a:ext cx="12280492" cy="2698837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5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 b="17256"/>
          <a:stretch/>
        </p:blipFill>
        <p:spPr>
          <a:xfrm flipH="1">
            <a:off x="9139571" y="3654352"/>
            <a:ext cx="808266" cy="1037732"/>
          </a:xfrm>
          <a:prstGeom prst="rect">
            <a:avLst/>
          </a:prstGeom>
        </p:spPr>
      </p:pic>
      <p:grpSp>
        <p:nvGrpSpPr>
          <p:cNvPr id="27" name="组合 107"/>
          <p:cNvGrpSpPr/>
          <p:nvPr userDrawn="1"/>
        </p:nvGrpSpPr>
        <p:grpSpPr>
          <a:xfrm>
            <a:off x="2092238" y="3401163"/>
            <a:ext cx="683879" cy="1307849"/>
            <a:chOff x="181346" y="1761375"/>
            <a:chExt cx="1517253" cy="2901593"/>
          </a:xfrm>
        </p:grpSpPr>
        <p:pic>
          <p:nvPicPr>
            <p:cNvPr id="2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7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2024/10/13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82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8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140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2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39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3.wdp"/><Relationship Id="rId3" Type="http://schemas.openxmlformats.org/officeDocument/2006/relationships/image" Target="../media/image41.jpg"/><Relationship Id="rId7" Type="http://schemas.openxmlformats.org/officeDocument/2006/relationships/slide" Target="slide16.xml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slide" Target="slide3.xml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62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6" Type="http://schemas.openxmlformats.org/officeDocument/2006/relationships/diagramData" Target="../diagrams/data4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1.xml"/><Relationship Id="rId11" Type="http://schemas.openxmlformats.org/officeDocument/2006/relationships/diagramData" Target="../diagrams/data3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diagramColors" Target="../diagrams/colors1.xml"/><Relationship Id="rId19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Relationship Id="rId14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7097547" y="1159695"/>
            <a:ext cx="4993991" cy="54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/>
          <p:nvPr/>
        </p:nvSpPr>
        <p:spPr>
          <a:xfrm flipH="1">
            <a:off x="7074917" y="1148831"/>
            <a:ext cx="5015900" cy="12724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>
            <a:off x="7206793" y="1286141"/>
            <a:ext cx="4648155" cy="1431100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57" r="28118"/>
          <a:stretch/>
        </p:blipFill>
        <p:spPr>
          <a:xfrm>
            <a:off x="7247106" y="3626021"/>
            <a:ext cx="4503907" cy="1715156"/>
          </a:xfrm>
          <a:prstGeom prst="rect">
            <a:avLst/>
          </a:prstGeom>
        </p:spPr>
      </p:pic>
      <p:pic>
        <p:nvPicPr>
          <p:cNvPr id="94" name="Picture 2" descr="https://lh3.googleusercontent.com/p7XgLecEhiUqJHD9WPnQ8RZ9FHLKeClYaxLNQ4SKMSj8IA1gIfgvjMH38_P6xGF7DljA8Vp6FL12tWvR03G6GtaBmQHfHFsvHfV9OmciYThZBgsP_B5IlbzKfSK72W79KPb7x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84" y="4438791"/>
            <a:ext cx="2044719" cy="20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734" y="2847231"/>
            <a:ext cx="76389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1015545" y="1168250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</p:cNvCxnSpPr>
          <p:nvPr/>
        </p:nvCxnSpPr>
        <p:spPr>
          <a:xfrm>
            <a:off x="2006145" y="116824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991901" y="1166054"/>
            <a:ext cx="2004641" cy="1981200"/>
            <a:chOff x="3524866" y="411178"/>
            <a:chExt cx="2004641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3524866" y="411178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3538782" y="1443907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1133007" y="4103555"/>
            <a:ext cx="1981197" cy="19907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1106350" y="5098917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</p:cNvCxnSpPr>
          <p:nvPr/>
        </p:nvCxnSpPr>
        <p:spPr>
          <a:xfrm flipH="1">
            <a:off x="1115345" y="5149702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1117110" y="4124202"/>
            <a:ext cx="1896556" cy="2067932"/>
            <a:chOff x="5580887" y="5949584"/>
            <a:chExt cx="1945755" cy="1943220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5598990" y="5965152"/>
              <a:ext cx="1943220" cy="1912084"/>
            </a:xfrm>
            <a:prstGeom prst="arc">
              <a:avLst>
                <a:gd name="adj1" fmla="val 16200000"/>
                <a:gd name="adj2" fmla="val 0"/>
              </a:avLst>
            </a:prstGeom>
            <a:grpFill/>
            <a:ln w="38100"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0887" y="6913782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59" y="85723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Group 29"/>
          <p:cNvGrpSpPr/>
          <p:nvPr/>
        </p:nvGrpSpPr>
        <p:grpSpPr>
          <a:xfrm>
            <a:off x="3772012" y="1077606"/>
            <a:ext cx="6753224" cy="2567297"/>
            <a:chOff x="3772012" y="1077607"/>
            <a:chExt cx="6753224" cy="23513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E7EBAA9-D346-4FA8-93B0-A26CCCA7F543}"/>
                </a:ext>
              </a:extLst>
            </p:cNvPr>
            <p:cNvSpPr/>
            <p:nvPr/>
          </p:nvSpPr>
          <p:spPr>
            <a:xfrm>
              <a:off x="3772012" y="1077607"/>
              <a:ext cx="6753224" cy="235139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48298" y="1333499"/>
              <a:ext cx="63675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/>
                <a:t>Chia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2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nhau</a:t>
              </a:r>
              <a:r>
                <a:rPr lang="en-US" sz="2800" dirty="0"/>
                <a:t>, </a:t>
              </a:r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màu</a:t>
              </a:r>
              <a:r>
                <a:rPr lang="en-US" sz="2800" dirty="0"/>
                <a:t> 1 </a:t>
              </a:r>
              <a:r>
                <a:rPr lang="en-US" sz="2800" dirty="0" err="1"/>
                <a:t>phần</a:t>
              </a:r>
              <a:endParaRPr lang="en-US" sz="2800" dirty="0"/>
            </a:p>
            <a:p>
              <a:endParaRPr lang="en-US" sz="28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048298" y="2259239"/>
            <a:ext cx="6458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48298" y="2668942"/>
                <a:ext cx="3826368" cy="801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Một </a:t>
                </a:r>
                <a:r>
                  <a:rPr lang="en-US" sz="2800" dirty="0" err="1"/>
                  <a:t>phần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hai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298" y="2668942"/>
                <a:ext cx="3826368" cy="801310"/>
              </a:xfrm>
              <a:prstGeom prst="rect">
                <a:avLst/>
              </a:prstGeom>
              <a:blipFill>
                <a:blip r:embed="rId3"/>
                <a:stretch>
                  <a:fillRect l="-2866" b="-7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3772012" y="4046775"/>
            <a:ext cx="6753224" cy="2407188"/>
            <a:chOff x="3772012" y="4046775"/>
            <a:chExt cx="6753224" cy="220027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C57BA757-1690-4F47-831E-89E67FB1BE39}"/>
                </a:ext>
              </a:extLst>
            </p:cNvPr>
            <p:cNvSpPr/>
            <p:nvPr/>
          </p:nvSpPr>
          <p:spPr>
            <a:xfrm>
              <a:off x="3772012" y="4046775"/>
              <a:ext cx="6753224" cy="220027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08679" y="4074827"/>
              <a:ext cx="652839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800" dirty="0"/>
                <a:t>Chia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4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nhau</a:t>
              </a:r>
              <a:r>
                <a:rPr lang="en-US" sz="2800" dirty="0"/>
                <a:t>, </a:t>
              </a:r>
              <a:endParaRPr lang="vi-VN" sz="2800" dirty="0"/>
            </a:p>
            <a:p>
              <a:pPr algn="just"/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màu</a:t>
              </a:r>
              <a:r>
                <a:rPr lang="en-US" sz="2800" dirty="0"/>
                <a:t> 1 </a:t>
              </a:r>
              <a:r>
                <a:rPr lang="en-US" sz="2800" dirty="0" err="1"/>
                <a:t>phần</a:t>
              </a:r>
              <a:endParaRPr lang="en-US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3948795" y="5458857"/>
                <a:ext cx="6096000" cy="8013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Một </a:t>
                </a:r>
                <a:r>
                  <a:rPr lang="en-US" sz="2800" dirty="0" err="1"/>
                  <a:t>phần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tư</a:t>
                </a:r>
                <a:r>
                  <a:rPr lang="en-US" sz="2800" dirty="0"/>
                  <a:t> </a:t>
                </a:r>
                <a:r>
                  <a:rPr lang="en-US" sz="2800" dirty="0" err="1"/>
                  <a:t>viết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là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95" y="5458857"/>
                <a:ext cx="6096000" cy="801310"/>
              </a:xfrm>
              <a:prstGeom prst="rect">
                <a:avLst/>
              </a:prstGeom>
              <a:blipFill>
                <a:blip r:embed="rId4"/>
                <a:stretch>
                  <a:fillRect l="-1800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948795" y="501697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/>
              <a:t>Đã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endParaRPr lang="en-US" sz="2800" dirty="0"/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8" grpId="0" animBg="1"/>
      <p:bldP spid="15" grpId="0"/>
      <p:bldP spid="16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1162432" y="834719"/>
            <a:ext cx="9867135" cy="518856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30004" y="2610519"/>
            <a:ext cx="5165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kumimoji="0" lang="en-US" sz="72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kumimoji="0" lang="en-US" sz="72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9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1CB29-3323-491A-9859-EF6719E04094}"/>
              </a:ext>
            </a:extLst>
          </p:cNvPr>
          <p:cNvGrpSpPr/>
          <p:nvPr/>
        </p:nvGrpSpPr>
        <p:grpSpPr>
          <a:xfrm>
            <a:off x="1141890" y="546673"/>
            <a:ext cx="2229961" cy="638175"/>
            <a:chOff x="932339" y="1381125"/>
            <a:chExt cx="2229961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4593B3-7C8E-432A-9D20-7AC97FA1CF97}"/>
                </a:ext>
              </a:extLst>
            </p:cNvPr>
            <p:cNvSpPr/>
            <p:nvPr/>
          </p:nvSpPr>
          <p:spPr>
            <a:xfrm>
              <a:off x="932339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EB330-D1D4-4C75-A61C-55C233DAB644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ECC019-3460-496C-A3CC-DDFBE0C17120}"/>
              </a:ext>
            </a:extLst>
          </p:cNvPr>
          <p:cNvSpPr txBox="1"/>
          <p:nvPr/>
        </p:nvSpPr>
        <p:spPr>
          <a:xfrm>
            <a:off x="683580" y="1495425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5EA2FD-DBAC-4823-AEAE-B9E37D2F55A4}"/>
              </a:ext>
            </a:extLst>
          </p:cNvPr>
          <p:cNvGrpSpPr/>
          <p:nvPr/>
        </p:nvGrpSpPr>
        <p:grpSpPr>
          <a:xfrm>
            <a:off x="1238251" y="1495425"/>
            <a:ext cx="2095500" cy="1276351"/>
            <a:chOff x="1238251" y="1495425"/>
            <a:chExt cx="2095500" cy="1276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DF48B7-92D1-4EEE-962C-2DE38DECB48D}"/>
                </a:ext>
              </a:extLst>
            </p:cNvPr>
            <p:cNvSpPr/>
            <p:nvPr/>
          </p:nvSpPr>
          <p:spPr>
            <a:xfrm>
              <a:off x="1238251" y="1495426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C9157A-A8F2-4FFD-95F6-A4360112E4B1}"/>
                </a:ext>
              </a:extLst>
            </p:cNvPr>
            <p:cNvCxnSpPr/>
            <p:nvPr/>
          </p:nvCxnSpPr>
          <p:spPr>
            <a:xfrm>
              <a:off x="1914525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796E0D-58F7-42CC-8D88-1CBE2BD4DFE6}"/>
                </a:ext>
              </a:extLst>
            </p:cNvPr>
            <p:cNvCxnSpPr/>
            <p:nvPr/>
          </p:nvCxnSpPr>
          <p:spPr>
            <a:xfrm>
              <a:off x="2628900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DD778D-F304-4BE6-95B0-9D1D8C7A59A7}"/>
              </a:ext>
            </a:extLst>
          </p:cNvPr>
          <p:cNvSpPr/>
          <p:nvPr/>
        </p:nvSpPr>
        <p:spPr>
          <a:xfrm>
            <a:off x="2628900" y="1495426"/>
            <a:ext cx="704852" cy="127635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677F1A-3EE2-4483-975E-9964B01DFC74}"/>
              </a:ext>
            </a:extLst>
          </p:cNvPr>
          <p:cNvGrpSpPr/>
          <p:nvPr/>
        </p:nvGrpSpPr>
        <p:grpSpPr>
          <a:xfrm>
            <a:off x="0" y="3028952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A9DF1A5-ECCF-4892-B67B-2CC3D8964CF0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78329AE-03F7-4C04-9756-C835791AB8A4}"/>
              </a:ext>
            </a:extLst>
          </p:cNvPr>
          <p:cNvSpPr txBox="1"/>
          <p:nvPr/>
        </p:nvSpPr>
        <p:spPr>
          <a:xfrm>
            <a:off x="5992210" y="1483873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3D7EFB-6BD3-486F-A4F3-0112EB549905}"/>
              </a:ext>
            </a:extLst>
          </p:cNvPr>
          <p:cNvGrpSpPr/>
          <p:nvPr/>
        </p:nvGrpSpPr>
        <p:grpSpPr>
          <a:xfrm>
            <a:off x="6134100" y="297555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5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AD2694-1AFA-4C24-9245-E1E5313284DE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958808-9861-4CAF-B64C-F669C676C864}"/>
              </a:ext>
            </a:extLst>
          </p:cNvPr>
          <p:cNvGrpSpPr/>
          <p:nvPr/>
        </p:nvGrpSpPr>
        <p:grpSpPr>
          <a:xfrm>
            <a:off x="7274740" y="1442024"/>
            <a:ext cx="2076450" cy="1276351"/>
            <a:chOff x="6734175" y="1442024"/>
            <a:chExt cx="2657475" cy="12763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712051-F378-40CF-8DB1-59CAD5FE2C6F}"/>
                </a:ext>
              </a:extLst>
            </p:cNvPr>
            <p:cNvGrpSpPr/>
            <p:nvPr/>
          </p:nvGrpSpPr>
          <p:grpSpPr>
            <a:xfrm>
              <a:off x="7372352" y="1442024"/>
              <a:ext cx="2019298" cy="1276351"/>
              <a:chOff x="1238252" y="1495425"/>
              <a:chExt cx="2026364" cy="12763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B1D86-FCC1-4B5B-B349-09B005F91B40}"/>
                  </a:ext>
                </a:extLst>
              </p:cNvPr>
              <p:cNvSpPr/>
              <p:nvPr/>
            </p:nvSpPr>
            <p:spPr>
              <a:xfrm>
                <a:off x="1238252" y="1495426"/>
                <a:ext cx="2026364" cy="127635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91842E-B1F8-4613-AEE4-165F4A5FC86F}"/>
                  </a:ext>
                </a:extLst>
              </p:cNvPr>
              <p:cNvCxnSpPr/>
              <p:nvPr/>
            </p:nvCxnSpPr>
            <p:spPr>
              <a:xfrm>
                <a:off x="19145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2E10658-4995-4CAF-A8ED-23673CA7854E}"/>
                  </a:ext>
                </a:extLst>
              </p:cNvPr>
              <p:cNvCxnSpPr/>
              <p:nvPr/>
            </p:nvCxnSpPr>
            <p:spPr>
              <a:xfrm>
                <a:off x="26002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156DBF-B1E0-438C-845C-EFCC2E16E7AB}"/>
                </a:ext>
              </a:extLst>
            </p:cNvPr>
            <p:cNvSpPr/>
            <p:nvPr/>
          </p:nvSpPr>
          <p:spPr>
            <a:xfrm>
              <a:off x="6734175" y="1442024"/>
              <a:ext cx="638174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DAD936F-714F-4425-A1B6-637F94DAEBA3}"/>
              </a:ext>
            </a:extLst>
          </p:cNvPr>
          <p:cNvSpPr/>
          <p:nvPr/>
        </p:nvSpPr>
        <p:spPr>
          <a:xfrm>
            <a:off x="8826532" y="1453575"/>
            <a:ext cx="524658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7AA225-CE30-4445-AD6F-19805D9E994D}"/>
              </a:ext>
            </a:extLst>
          </p:cNvPr>
          <p:cNvGrpSpPr/>
          <p:nvPr/>
        </p:nvGrpSpPr>
        <p:grpSpPr>
          <a:xfrm>
            <a:off x="1150305" y="4086219"/>
            <a:ext cx="2095500" cy="1276353"/>
            <a:chOff x="552450" y="4086141"/>
            <a:chExt cx="2095500" cy="127635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D9DACA-3434-4942-8010-B0A6DBCC2B1A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AC9FE7-6662-4B82-92F0-C99A42608784}"/>
                </a:ext>
              </a:extLst>
            </p:cNvPr>
            <p:cNvCxnSpPr/>
            <p:nvPr/>
          </p:nvCxnSpPr>
          <p:spPr>
            <a:xfrm>
              <a:off x="9429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70D17C6-DB64-47AA-871A-060EEC41805A}"/>
                </a:ext>
              </a:extLst>
            </p:cNvPr>
            <p:cNvCxnSpPr/>
            <p:nvPr/>
          </p:nvCxnSpPr>
          <p:spPr>
            <a:xfrm>
              <a:off x="13620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CF957B-1EF0-4F55-885F-AF769B9102BA}"/>
                </a:ext>
              </a:extLst>
            </p:cNvPr>
            <p:cNvCxnSpPr/>
            <p:nvPr/>
          </p:nvCxnSpPr>
          <p:spPr>
            <a:xfrm>
              <a:off x="17906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51FD66-878C-4964-9C2A-FFA08680BDE5}"/>
                </a:ext>
              </a:extLst>
            </p:cNvPr>
            <p:cNvCxnSpPr/>
            <p:nvPr/>
          </p:nvCxnSpPr>
          <p:spPr>
            <a:xfrm>
              <a:off x="22002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0F121-60DA-43F6-BD2C-BE2866F410CA}"/>
              </a:ext>
            </a:extLst>
          </p:cNvPr>
          <p:cNvSpPr/>
          <p:nvPr/>
        </p:nvSpPr>
        <p:spPr>
          <a:xfrm>
            <a:off x="1145357" y="4097773"/>
            <a:ext cx="395471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BC7808-0BF9-4010-AEDE-6900F85ABF52}"/>
              </a:ext>
            </a:extLst>
          </p:cNvPr>
          <p:cNvGrpSpPr/>
          <p:nvPr/>
        </p:nvGrpSpPr>
        <p:grpSpPr>
          <a:xfrm>
            <a:off x="0" y="5572127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562C947-D77B-4993-BE55-3F80BB26753A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E746F4-6216-4981-8E4D-C71B54D2CE6B}"/>
              </a:ext>
            </a:extLst>
          </p:cNvPr>
          <p:cNvGrpSpPr/>
          <p:nvPr/>
        </p:nvGrpSpPr>
        <p:grpSpPr>
          <a:xfrm>
            <a:off x="7514538" y="4139622"/>
            <a:ext cx="2095500" cy="1276353"/>
            <a:chOff x="552450" y="4086141"/>
            <a:chExt cx="2095500" cy="127635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025450-B975-4BEF-B5DC-339FB908C795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A0D214B-FE44-48C5-AA42-A9094C2DD918}"/>
                </a:ext>
              </a:extLst>
            </p:cNvPr>
            <p:cNvCxnSpPr/>
            <p:nvPr/>
          </p:nvCxnSpPr>
          <p:spPr>
            <a:xfrm>
              <a:off x="8762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FFB517-2122-4E68-A112-DB284E085DCC}"/>
                </a:ext>
              </a:extLst>
            </p:cNvPr>
            <p:cNvCxnSpPr/>
            <p:nvPr/>
          </p:nvCxnSpPr>
          <p:spPr>
            <a:xfrm>
              <a:off x="12191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C81632-5690-4C4E-B4F8-90B9E8511569}"/>
                </a:ext>
              </a:extLst>
            </p:cNvPr>
            <p:cNvCxnSpPr/>
            <p:nvPr/>
          </p:nvCxnSpPr>
          <p:spPr>
            <a:xfrm>
              <a:off x="1554037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8EEEEE-BCFE-4DA2-911A-F84F5B4EFBEF}"/>
                </a:ext>
              </a:extLst>
            </p:cNvPr>
            <p:cNvCxnSpPr/>
            <p:nvPr/>
          </p:nvCxnSpPr>
          <p:spPr>
            <a:xfrm>
              <a:off x="189966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FD6AB35-1FCF-4C00-8E79-FD748E83C904}"/>
                </a:ext>
              </a:extLst>
            </p:cNvPr>
            <p:cNvCxnSpPr/>
            <p:nvPr/>
          </p:nvCxnSpPr>
          <p:spPr>
            <a:xfrm>
              <a:off x="2288011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BF85C66-ACB1-47F8-8ACC-0F4D8C687658}"/>
              </a:ext>
            </a:extLst>
          </p:cNvPr>
          <p:cNvSpPr/>
          <p:nvPr/>
        </p:nvSpPr>
        <p:spPr>
          <a:xfrm>
            <a:off x="7497709" y="4139622"/>
            <a:ext cx="359939" cy="127635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5DA9E10-C213-40D6-8209-D57339E7688D}"/>
              </a:ext>
            </a:extLst>
          </p:cNvPr>
          <p:cNvGrpSpPr/>
          <p:nvPr/>
        </p:nvGrpSpPr>
        <p:grpSpPr>
          <a:xfrm>
            <a:off x="6155370" y="5572126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7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421E556-D175-42E3-9CD9-E9812A38F354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51" name="Rectangle: Rounded Corners 81">
            <a:extLst>
              <a:ext uri="{FF2B5EF4-FFF2-40B4-BE49-F238E27FC236}">
                <a16:creationId xmlns:a16="http://schemas.microsoft.com/office/drawing/2014/main" id="{3EE2E47A-5605-4619-9438-2C6BE8F646DC}"/>
              </a:ext>
            </a:extLst>
          </p:cNvPr>
          <p:cNvSpPr/>
          <p:nvPr/>
        </p:nvSpPr>
        <p:spPr>
          <a:xfrm>
            <a:off x="4638675" y="312127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52" name="Rectangle: Rounded Corners 82">
            <a:extLst>
              <a:ext uri="{FF2B5EF4-FFF2-40B4-BE49-F238E27FC236}">
                <a16:creationId xmlns:a16="http://schemas.microsoft.com/office/drawing/2014/main" id="{31E49D0D-F83C-492D-8406-A3117294B89C}"/>
              </a:ext>
            </a:extLst>
          </p:cNvPr>
          <p:cNvSpPr/>
          <p:nvPr/>
        </p:nvSpPr>
        <p:spPr>
          <a:xfrm>
            <a:off x="10794045" y="3067870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54" name="Rectangle: Rounded Corners 83">
            <a:extLst>
              <a:ext uri="{FF2B5EF4-FFF2-40B4-BE49-F238E27FC236}">
                <a16:creationId xmlns:a16="http://schemas.microsoft.com/office/drawing/2014/main" id="{FCD6CAB2-38F4-489D-A682-BD77AEFF7EAC}"/>
              </a:ext>
            </a:extLst>
          </p:cNvPr>
          <p:cNvSpPr/>
          <p:nvPr/>
        </p:nvSpPr>
        <p:spPr>
          <a:xfrm>
            <a:off x="4638675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  <p:sp>
        <p:nvSpPr>
          <p:cNvPr id="55" name="Rectangle: Rounded Corners 84">
            <a:extLst>
              <a:ext uri="{FF2B5EF4-FFF2-40B4-BE49-F238E27FC236}">
                <a16:creationId xmlns:a16="http://schemas.microsoft.com/office/drawing/2014/main" id="{57D87EF2-AF20-48B6-8EA8-8EBF02BECD80}"/>
              </a:ext>
            </a:extLst>
          </p:cNvPr>
          <p:cNvSpPr/>
          <p:nvPr/>
        </p:nvSpPr>
        <p:spPr>
          <a:xfrm>
            <a:off x="10789283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DF31D-8D93-A244-DC5C-82F52028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03" y="1641476"/>
            <a:ext cx="8938994" cy="48618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hợp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phần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53C3F2-6F1B-4ACF-8141-F3278F7AA232}"/>
              </a:ext>
            </a:extLst>
          </p:cNvPr>
          <p:cNvCxnSpPr>
            <a:cxnSpLocks/>
          </p:cNvCxnSpPr>
          <p:nvPr/>
        </p:nvCxnSpPr>
        <p:spPr>
          <a:xfrm>
            <a:off x="7800977" y="2510325"/>
            <a:ext cx="1190625" cy="18187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7EB39A-C62E-4106-86D1-0BADBEE77EA6}"/>
              </a:ext>
            </a:extLst>
          </p:cNvPr>
          <p:cNvCxnSpPr>
            <a:cxnSpLocks/>
          </p:cNvCxnSpPr>
          <p:nvPr/>
        </p:nvCxnSpPr>
        <p:spPr>
          <a:xfrm flipH="1" flipV="1">
            <a:off x="3339966" y="2010751"/>
            <a:ext cx="1060584" cy="9991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42F25-8215-44E6-9E8D-E98C4825E4CC}"/>
              </a:ext>
            </a:extLst>
          </p:cNvPr>
          <p:cNvCxnSpPr>
            <a:cxnSpLocks/>
          </p:cNvCxnSpPr>
          <p:nvPr/>
        </p:nvCxnSpPr>
        <p:spPr>
          <a:xfrm flipH="1" flipV="1">
            <a:off x="3513221" y="4485373"/>
            <a:ext cx="946233" cy="2712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B79773-F5B0-4B83-B4E6-86BC7F7BEE3D}"/>
              </a:ext>
            </a:extLst>
          </p:cNvPr>
          <p:cNvCxnSpPr>
            <a:cxnSpLocks/>
          </p:cNvCxnSpPr>
          <p:nvPr/>
        </p:nvCxnSpPr>
        <p:spPr>
          <a:xfrm flipV="1">
            <a:off x="7632834" y="2400300"/>
            <a:ext cx="1584730" cy="20850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5122AE8-71B9-426A-1B3D-10416DBA9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14" y="1976327"/>
            <a:ext cx="10539983" cy="2074969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893" y="3224197"/>
            <a:ext cx="1518727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8263E-8FFF-46FB-A4A7-1E5C8BC9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59" y="1210277"/>
            <a:ext cx="776088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5590" y="80462"/>
            <a:ext cx="8493124" cy="2624504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4" name="Picture 3" descr="sun-309027_1280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4024" y="0"/>
            <a:ext cx="2361345" cy="2361345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41312" y="616607"/>
            <a:ext cx="7101679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srgbClr val="002060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srgbClr val="002060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2148 0.29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68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3021 0.2736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995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7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Kiến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chăm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</a:t>
            </a:r>
            <a:r>
              <a:rPr kumimoji="0" lang="vi-V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ỉ</a:t>
            </a:r>
            <a:endParaRPr kumimoji="0" 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F0502020204030204"/>
              <a:ea typeface="微软雅黑"/>
              <a:cs typeface="+mn-cs"/>
              <a:sym typeface="Arial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5" name="play">
            <a:hlinkClick r:id="" action="ppaction://macro?name=RESET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..?.. x 2 = 10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4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</a:t>
                </a: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7589060" y="4705405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7432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6 x …?... = 36</a:t>
                </a:r>
                <a:endParaRPr kumimoji="0" lang="zh-CN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6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7942707" y="4411949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8893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9 x 6 = …?...</a:t>
                </a:r>
                <a:endParaRPr kumimoji="0" lang="zh-CN" alt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795735" y="4171471"/>
            <a:ext cx="6112618" cy="2583074"/>
            <a:chOff x="1840998" y="644142"/>
            <a:chExt cx="8046702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2035365" y="644142"/>
              <a:ext cx="7852335" cy="5231904"/>
              <a:chOff x="5987110" y="1974426"/>
              <a:chExt cx="4903491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987110" y="2091489"/>
                <a:ext cx="4903491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Đáp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án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: 54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7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7719131" y="4488524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127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627199" y="179514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VN Mang Cau" panose="03060702040402020B04" pitchFamily="66" charset="0"/>
                <a:ea typeface="微软雅黑" panose="020B0503020204020204" pitchFamily="34" charset="-122"/>
                <a:sym typeface="Arial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VN Mang Cau" panose="03060702040402020B04" pitchFamily="66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766208" y="3718151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DB335-126B-4199-ADBB-FDFA93B51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94" y="2505860"/>
            <a:ext cx="109920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 3"/>
              <p:cNvGraphicFramePr/>
              <p:nvPr/>
            </p:nvGraphicFramePr>
            <p:xfrm>
              <a:off x="2597627" y="1079292"/>
              <a:ext cx="7880497" cy="2083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Diagram 3"/>
              <p:cNvGraphicFramePr/>
              <p:nvPr>
                <p:extLst/>
              </p:nvPr>
            </p:nvGraphicFramePr>
            <p:xfrm>
              <a:off x="2597627" y="1079292"/>
              <a:ext cx="7880497" cy="2083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4079864057"/>
                  </p:ext>
                </p:extLst>
              </p:nvPr>
            </p:nvGraphicFramePr>
            <p:xfrm>
              <a:off x="2581416" y="3282717"/>
              <a:ext cx="7880496" cy="2083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Choice>
        <mc:Fallback xmlns="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4079864057"/>
                  </p:ext>
                </p:extLst>
              </p:nvPr>
            </p:nvGraphicFramePr>
            <p:xfrm>
              <a:off x="2581416" y="3282717"/>
              <a:ext cx="7880496" cy="2083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201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961101" y="918477"/>
            <a:ext cx="10269797" cy="540029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06312" y="2875022"/>
            <a:ext cx="470807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3375881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5CE38-BA1E-4FD5-0975-BBCCB448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16"/>
            <a:ext cx="12192000" cy="6915367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6B047EC-74A5-4CE9-BC1F-1486A364B6F7}"/>
              </a:ext>
            </a:extLst>
          </p:cNvPr>
          <p:cNvSpPr/>
          <p:nvPr/>
        </p:nvSpPr>
        <p:spPr>
          <a:xfrm>
            <a:off x="-139700" y="1619250"/>
            <a:ext cx="3152775" cy="1809750"/>
          </a:xfrm>
          <a:prstGeom prst="wedgeRoundRectCallout">
            <a:avLst>
              <a:gd name="adj1" fmla="val 49560"/>
              <a:gd name="adj2" fmla="val 614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</a:rPr>
              <a:t>Mình</a:t>
            </a:r>
            <a:r>
              <a:rPr lang="en-US" sz="2600" b="1" dirty="0">
                <a:solidFill>
                  <a:srgbClr val="002060"/>
                </a:solidFill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</a:rPr>
              <a:t>cái</a:t>
            </a:r>
            <a:r>
              <a:rPr lang="en-US" sz="2600" b="1" dirty="0">
                <a:solidFill>
                  <a:srgbClr val="002060"/>
                </a:solidFill>
              </a:rPr>
              <a:t> bánh </a:t>
            </a:r>
            <a:r>
              <a:rPr lang="en-US" sz="2600" b="1" dirty="0" err="1">
                <a:solidFill>
                  <a:srgbClr val="002060"/>
                </a:solidFill>
              </a:rPr>
              <a:t>thành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hai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phần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bằng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nhau</a:t>
            </a:r>
            <a:r>
              <a:rPr lang="en-US" sz="2600" b="1" dirty="0">
                <a:solidFill>
                  <a:srgbClr val="002060"/>
                </a:solidFill>
              </a:rPr>
              <a:t>, </a:t>
            </a:r>
            <a:r>
              <a:rPr lang="en-US" sz="2600" b="1" dirty="0" err="1">
                <a:solidFill>
                  <a:srgbClr val="002060"/>
                </a:solidFill>
              </a:rPr>
              <a:t>mỗi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bạn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lấy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một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phần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nhé</a:t>
            </a:r>
            <a:r>
              <a:rPr lang="en-US" sz="2600" b="1" dirty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7BDF4FC-BEFE-48EB-8DEF-95E7CCE247D6}"/>
              </a:ext>
            </a:extLst>
          </p:cNvPr>
          <p:cNvSpPr/>
          <p:nvPr/>
        </p:nvSpPr>
        <p:spPr>
          <a:xfrm>
            <a:off x="8153400" y="714375"/>
            <a:ext cx="4038600" cy="1809750"/>
          </a:xfrm>
          <a:prstGeom prst="wedgeRoundRectCallout">
            <a:avLst>
              <a:gd name="adj1" fmla="val -33800"/>
              <a:gd name="adj2" fmla="val 6846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616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8.xml><?xml version="1.0" encoding="utf-8"?>
<a:theme xmlns:a="http://schemas.openxmlformats.org/drawingml/2006/main" name="2_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996041"/>
    </a:dk1>
    <a:lt1>
      <a:srgbClr val="FEF7C2"/>
    </a:lt1>
    <a:dk2>
      <a:srgbClr val="83492E"/>
    </a:dk2>
    <a:lt2>
      <a:srgbClr val="000000"/>
    </a:lt2>
    <a:accent1>
      <a:srgbClr val="68BC91"/>
    </a:accent1>
    <a:accent2>
      <a:srgbClr val="EB5C6E"/>
    </a:accent2>
    <a:accent3>
      <a:srgbClr val="FECC4F"/>
    </a:accent3>
    <a:accent4>
      <a:srgbClr val="00838F"/>
    </a:accent4>
    <a:accent5>
      <a:srgbClr val="F08260"/>
    </a:accent5>
    <a:accent6>
      <a:srgbClr val="F18735"/>
    </a:accent6>
    <a:hlink>
      <a:srgbClr val="00838F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240</Words>
  <Application>Microsoft Office PowerPoint</Application>
  <PresentationFormat>Widescreen</PresentationFormat>
  <Paragraphs>66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51" baseType="lpstr">
      <vt:lpstr>微软雅黑</vt:lpstr>
      <vt:lpstr>宋体</vt:lpstr>
      <vt:lpstr>Arial</vt:lpstr>
      <vt:lpstr>Bebas Neue</vt:lpstr>
      <vt:lpstr>Calibri</vt:lpstr>
      <vt:lpstr>Cambria Math</vt:lpstr>
      <vt:lpstr>Coiny</vt:lpstr>
      <vt:lpstr>等线</vt:lpstr>
      <vt:lpstr>等线 Light</vt:lpstr>
      <vt:lpstr>ITC Avant Garde Std Bk</vt:lpstr>
      <vt:lpstr>Montserrat Alternates</vt:lpstr>
      <vt:lpstr>Pangolin</vt:lpstr>
      <vt:lpstr>Quicksand Light</vt:lpstr>
      <vt:lpstr>Sue Ellen Francisco</vt:lpstr>
      <vt:lpstr>Times New Roman</vt:lpstr>
      <vt:lpstr>Tw Cen MT</vt:lpstr>
      <vt:lpstr>Tw Cen MT Condensed</vt:lpstr>
      <vt:lpstr>UTM Avo</vt:lpstr>
      <vt:lpstr>UVN Banh Mi</vt:lpstr>
      <vt:lpstr>UVN Mang Cau</vt:lpstr>
      <vt:lpstr>Wingdings 3</vt:lpstr>
      <vt:lpstr>幼圆</vt:lpstr>
      <vt:lpstr>庞门正道标题体</vt:lpstr>
      <vt:lpstr>方正卡通简体</vt:lpstr>
      <vt:lpstr>November Daily Slides by Slidesgo</vt:lpstr>
      <vt:lpstr>Office 主题​​</vt:lpstr>
      <vt:lpstr>千图网海量PPT模板www.58pic.com​​</vt:lpstr>
      <vt:lpstr>1_Office Theme</vt:lpstr>
      <vt:lpstr>10_Office Theme</vt:lpstr>
      <vt:lpstr>1_Office 主题​​</vt:lpstr>
      <vt:lpstr>Integral</vt:lpstr>
      <vt:lpstr>2_Forest Animals Planner by Slidesgo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52</cp:revision>
  <dcterms:created xsi:type="dcterms:W3CDTF">2022-07-01T08:54:55Z</dcterms:created>
  <dcterms:modified xsi:type="dcterms:W3CDTF">2024-10-13T11:13:02Z</dcterms:modified>
</cp:coreProperties>
</file>