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30"/>
  </p:notesMasterIdLst>
  <p:sldIdLst>
    <p:sldId id="257" r:id="rId3"/>
    <p:sldId id="259" r:id="rId4"/>
    <p:sldId id="260" r:id="rId5"/>
    <p:sldId id="267" r:id="rId6"/>
    <p:sldId id="268" r:id="rId7"/>
    <p:sldId id="269" r:id="rId8"/>
    <p:sldId id="261" r:id="rId9"/>
    <p:sldId id="271" r:id="rId10"/>
    <p:sldId id="272" r:id="rId11"/>
    <p:sldId id="273" r:id="rId12"/>
    <p:sldId id="274" r:id="rId13"/>
    <p:sldId id="275" r:id="rId14"/>
    <p:sldId id="276" r:id="rId15"/>
    <p:sldId id="262" r:id="rId16"/>
    <p:sldId id="277" r:id="rId17"/>
    <p:sldId id="278" r:id="rId18"/>
    <p:sldId id="279" r:id="rId19"/>
    <p:sldId id="280" r:id="rId20"/>
    <p:sldId id="281" r:id="rId21"/>
    <p:sldId id="282" r:id="rId22"/>
    <p:sldId id="263" r:id="rId23"/>
    <p:sldId id="258" r:id="rId24"/>
    <p:sldId id="283" r:id="rId25"/>
    <p:sldId id="284" r:id="rId26"/>
    <p:sldId id="265" r:id="rId27"/>
    <p:sldId id="285"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FF99FF"/>
    <a:srgbClr val="33CC33"/>
    <a:srgbClr val="00CC99"/>
    <a:srgbClr val="99FF99"/>
    <a:srgbClr val="00FF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61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C7E1A-3F1E-4EDA-82A0-EC4BCD4D586D}" type="datetimeFigureOut">
              <a:rPr lang="en-US" smtClean="0"/>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39C97-D2F8-43E9-8760-FAF51CCAA572}" type="slidenum">
              <a:rPr lang="en-US" smtClean="0"/>
              <a:t>‹#›</a:t>
            </a:fld>
            <a:endParaRPr lang="en-US"/>
          </a:p>
        </p:txBody>
      </p:sp>
    </p:spTree>
    <p:extLst>
      <p:ext uri="{BB962C8B-B14F-4D97-AF65-F5344CB8AC3E}">
        <p14:creationId xmlns:p14="http://schemas.microsoft.com/office/powerpoint/2010/main" val="201324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86169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69953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2C6648-606D-4106-BCB9-EDE15F7FFE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6805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3114934"/>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3201516"/>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628666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565955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037814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250226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圆角矩形 1"/>
          <p:cNvSpPr/>
          <p:nvPr userDrawn="1"/>
        </p:nvSpPr>
        <p:spPr>
          <a:xfrm>
            <a:off x="206063" y="270456"/>
            <a:ext cx="11758410" cy="6387921"/>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97421828"/>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39F8E3-9323-4111-840A-20CEEB498B81}"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F59EC8-C4C6-4169-A518-9B952D939E4C}"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666567571"/>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823351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72189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523233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05087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144622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969758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5.xml"/><Relationship Id="rId16"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6"/>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xmlns=""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xmlns=""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335728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transition spd="slow">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601A826-9DBC-4144-A309-96D00EDA9B8E}"/>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xmlns=""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xmlns=""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xmlns=""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xmlns=""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xmlns=""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xmlns=""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xmlns=""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6" name="Title 1">
            <a:extLst>
              <a:ext uri="{FF2B5EF4-FFF2-40B4-BE49-F238E27FC236}">
                <a16:creationId xmlns:a16="http://schemas.microsoft.com/office/drawing/2014/main" xmlns=""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xmlns=""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xmlns=""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xmlns=""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xmlns=""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xmlns=""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pic>
        <p:nvPicPr>
          <p:cNvPr id="22" name="Picture 21"/>
          <p:cNvPicPr>
            <a:picLocks noChangeAspect="1"/>
          </p:cNvPicPr>
          <p:nvPr userDrawn="1"/>
        </p:nvPicPr>
        <p:blipFill>
          <a:blip r:embed="rId17"/>
          <a:stretch>
            <a:fillRect/>
          </a:stretch>
        </p:blipFill>
        <p:spPr>
          <a:xfrm>
            <a:off x="-277644" y="-450609"/>
            <a:ext cx="12747287" cy="7759218"/>
          </a:xfrm>
          <a:prstGeom prst="rect">
            <a:avLst/>
          </a:prstGeom>
        </p:spPr>
      </p:pic>
    </p:spTree>
    <p:extLst>
      <p:ext uri="{BB962C8B-B14F-4D97-AF65-F5344CB8AC3E}">
        <p14:creationId xmlns:p14="http://schemas.microsoft.com/office/powerpoint/2010/main" val="4672988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spd="slow">
    <p:fade/>
  </p:transition>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xmlns=""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3" name="Picture 2"/>
          <p:cNvPicPr>
            <a:picLocks noChangeAspect="1"/>
          </p:cNvPicPr>
          <p:nvPr/>
        </p:nvPicPr>
        <p:blipFill>
          <a:blip r:embed="rId7"/>
          <a:stretch>
            <a:fillRect/>
          </a:stretch>
        </p:blipFill>
        <p:spPr>
          <a:xfrm>
            <a:off x="4721727" y="-133694"/>
            <a:ext cx="2408420" cy="1911949"/>
          </a:xfrm>
          <a:prstGeom prst="rect">
            <a:avLst/>
          </a:prstGeom>
        </p:spPr>
      </p:pic>
      <p:sp>
        <p:nvSpPr>
          <p:cNvPr id="7" name="文本框 17"/>
          <p:cNvSpPr txBox="1"/>
          <p:nvPr/>
        </p:nvSpPr>
        <p:spPr>
          <a:xfrm>
            <a:off x="2369276" y="1436939"/>
            <a:ext cx="449492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5400" b="1" smtClean="0">
                <a:solidFill>
                  <a:srgbClr val="33CC33"/>
                </a:solidFill>
                <a:effectLst>
                  <a:outerShdw blurRad="38100" dist="38100" dir="2700000" algn="tl">
                    <a:srgbClr val="000000">
                      <a:alpha val="43137"/>
                    </a:srgbClr>
                  </a:outerShdw>
                </a:effectLst>
                <a:latin typeface="#9Slide05 Pattaya" panose="00000500000000000000" pitchFamily="2" charset="-34"/>
                <a:ea typeface="inpin heiti" panose="00000500000000000000" pitchFamily="2" charset="-122"/>
                <a:cs typeface="#9Slide05 Pattaya" panose="00000500000000000000" pitchFamily="2" charset="-34"/>
                <a:sym typeface="inpin heiti" panose="00000500000000000000" pitchFamily="2" charset="-122"/>
              </a:rPr>
              <a:t>Bài 13</a:t>
            </a:r>
            <a:endParaRPr kumimoji="0" lang="en-US" altLang="zh-CN" sz="5400" b="1" i="0" u="none" strike="noStrike" kern="1200" cap="none" spc="0" normalizeH="0" baseline="0" noProof="0" dirty="0">
              <a:ln>
                <a:noFill/>
              </a:ln>
              <a:solidFill>
                <a:srgbClr val="33CC33"/>
              </a:solidFill>
              <a:effectLst>
                <a:outerShdw blurRad="38100" dist="38100" dir="2700000" algn="tl">
                  <a:srgbClr val="000000">
                    <a:alpha val="43137"/>
                  </a:srgbClr>
                </a:outerShdw>
              </a:effectLst>
              <a:uLnTx/>
              <a:uFillTx/>
              <a:latin typeface="#9Slide05 Pattaya" panose="00000500000000000000" pitchFamily="2" charset="-34"/>
              <a:ea typeface="inpin heiti" panose="00000500000000000000" pitchFamily="2" charset="-122"/>
              <a:cs typeface="#9Slide05 Pattaya" panose="00000500000000000000" pitchFamily="2" charset="-34"/>
              <a:sym typeface="inpin heiti" panose="00000500000000000000" pitchFamily="2" charset="-122"/>
            </a:endParaRPr>
          </a:p>
        </p:txBody>
      </p:sp>
      <p:pic>
        <p:nvPicPr>
          <p:cNvPr id="9" name="Picture 8"/>
          <p:cNvPicPr>
            <a:picLocks noChangeAspect="1"/>
          </p:cNvPicPr>
          <p:nvPr/>
        </p:nvPicPr>
        <p:blipFill>
          <a:blip r:embed="rId8"/>
          <a:stretch>
            <a:fillRect/>
          </a:stretch>
        </p:blipFill>
        <p:spPr>
          <a:xfrm>
            <a:off x="4942814" y="4700875"/>
            <a:ext cx="3153786" cy="1247393"/>
          </a:xfrm>
          <a:prstGeom prst="rect">
            <a:avLst/>
          </a:prstGeom>
        </p:spPr>
      </p:pic>
      <p:pic>
        <p:nvPicPr>
          <p:cNvPr id="18"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0" name="Picture 9"/>
          <p:cNvPicPr>
            <a:picLocks noChangeAspect="1"/>
          </p:cNvPicPr>
          <p:nvPr/>
        </p:nvPicPr>
        <p:blipFill>
          <a:blip r:embed="rId10"/>
          <a:stretch>
            <a:fillRect/>
          </a:stretch>
        </p:blipFill>
        <p:spPr>
          <a:xfrm>
            <a:off x="761978" y="2194909"/>
            <a:ext cx="8181541" cy="2414225"/>
          </a:xfrm>
          <a:prstGeom prst="rect">
            <a:avLst/>
          </a:prstGeom>
        </p:spPr>
      </p:pic>
    </p:spTree>
    <p:extLst>
      <p:ext uri="{BB962C8B-B14F-4D97-AF65-F5344CB8AC3E}">
        <p14:creationId xmlns:p14="http://schemas.microsoft.com/office/powerpoint/2010/main" val="31663478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1000" fill="hold"/>
                                        <p:tgtEl>
                                          <p:spTgt spid="7"/>
                                        </p:tgtEl>
                                        <p:attrNameLst>
                                          <p:attrName>ppt_y</p:attrName>
                                        </p:attrNameLst>
                                      </p:cBhvr>
                                      <p:tavLst>
                                        <p:tav tm="0">
                                          <p:val>
                                            <p:strVal val="#ppt_y"/>
                                          </p:val>
                                        </p:tav>
                                        <p:tav tm="100000">
                                          <p:val>
                                            <p:strVal val="#ppt_y"/>
                                          </p:val>
                                        </p:tav>
                                      </p:tavLst>
                                    </p:anim>
                                    <p:anim calcmode="lin" valueType="num">
                                      <p:cBhvr>
                                        <p:cTn id="20"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1000" tmFilter="0,0; .5, 1; 1, 1"/>
                                        <p:tgtEl>
                                          <p:spTgt spid="7"/>
                                        </p:tgtEl>
                                      </p:cBhvr>
                                    </p:animEffect>
                                  </p:childTnLst>
                                </p:cTn>
                              </p:par>
                            </p:childTnLst>
                          </p:cTn>
                        </p:par>
                        <p:par>
                          <p:cTn id="23" fill="hold">
                            <p:stCondLst>
                              <p:cond delay="2400"/>
                            </p:stCondLst>
                            <p:childTnLst>
                              <p:par>
                                <p:cTn id="24" presetID="16" presetClass="entr" presetSubtype="2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09450"/>
            <a:ext cx="10881360" cy="1200329"/>
            <a:chOff x="809897" y="509450"/>
            <a:chExt cx="10881360" cy="1200329"/>
          </a:xfrm>
        </p:grpSpPr>
        <p:sp>
          <p:nvSpPr>
            <p:cNvPr id="4"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953589" y="509450"/>
              <a:ext cx="10567851" cy="1200329"/>
            </a:xfrm>
            <a:prstGeom prst="rect">
              <a:avLst/>
            </a:prstGeom>
            <a:noFill/>
          </p:spPr>
          <p:txBody>
            <a:bodyPr wrap="square" rtlCol="0">
              <a:spAutoFit/>
            </a:bodyPr>
            <a:lstStyle/>
            <a:p>
              <a:pPr algn="just"/>
              <a:r>
                <a:rPr lang="en-US" sz="3600" b="1" smtClean="0">
                  <a:latin typeface="Cambria" panose="02040503050406030204" pitchFamily="18" charset="0"/>
                  <a:ea typeface="Cambria" panose="02040503050406030204" pitchFamily="18" charset="0"/>
                </a:rPr>
                <a:t>Rô-bốt cho </a:t>
              </a:r>
              <a:r>
                <a:rPr lang="en-US" sz="3600" b="1">
                  <a:latin typeface="Cambria" panose="02040503050406030204" pitchFamily="18" charset="0"/>
                  <a:ea typeface="Cambria" panose="02040503050406030204" pitchFamily="18" charset="0"/>
                </a:rPr>
                <a:t>biết số lượng xe máy bán ra là bao nhiêu?</a:t>
              </a:r>
              <a:endParaRPr lang="en-US" sz="5400" b="1">
                <a:latin typeface="Cambria" panose="02040503050406030204" pitchFamily="18" charset="0"/>
                <a:ea typeface="Cambria" panose="02040503050406030204" pitchFamily="18" charset="0"/>
              </a:endParaRPr>
            </a:p>
          </p:txBody>
        </p:sp>
      </p:grpSp>
      <p:sp>
        <p:nvSpPr>
          <p:cNvPr id="7" name="Rounded Rectangle 6"/>
          <p:cNvSpPr/>
          <p:nvPr/>
        </p:nvSpPr>
        <p:spPr>
          <a:xfrm>
            <a:off x="9405257" y="3370216"/>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2 712 615 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77691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44762"/>
            <a:ext cx="10881360" cy="1129886"/>
            <a:chOff x="809897" y="544762"/>
            <a:chExt cx="10881360" cy="1129886"/>
          </a:xfrm>
        </p:grpSpPr>
        <p:sp>
          <p:nvSpPr>
            <p:cNvPr id="4"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1123406" y="688201"/>
              <a:ext cx="10567851" cy="707886"/>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Hai số trên giống và khác nhau ở điểm nào?</a:t>
              </a:r>
              <a:endParaRPr lang="en-US" sz="9600" b="1">
                <a:latin typeface="Cambria" panose="02040503050406030204" pitchFamily="18" charset="0"/>
                <a:ea typeface="Cambria" panose="02040503050406030204" pitchFamily="18" charset="0"/>
              </a:endParaRPr>
            </a:p>
          </p:txBody>
        </p:sp>
      </p:grpSp>
      <p:sp>
        <p:nvSpPr>
          <p:cNvPr id="7" name="Rounded Rectangle 6"/>
          <p:cNvSpPr/>
          <p:nvPr/>
        </p:nvSpPr>
        <p:spPr>
          <a:xfrm>
            <a:off x="9405257" y="3370216"/>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2 712 615 xe</a:t>
            </a:r>
            <a:endParaRPr lang="en-US" sz="2800" b="1">
              <a:solidFill>
                <a:srgbClr val="C00000"/>
              </a:solidFill>
              <a:latin typeface="Cambria" panose="02040503050406030204" pitchFamily="18" charset="0"/>
              <a:ea typeface="Cambria" panose="02040503050406030204" pitchFamily="18" charset="0"/>
            </a:endParaRPr>
          </a:p>
        </p:txBody>
      </p:sp>
      <p:sp>
        <p:nvSpPr>
          <p:cNvPr id="8" name="Rounded Rectangle 7"/>
          <p:cNvSpPr/>
          <p:nvPr/>
        </p:nvSpPr>
        <p:spPr>
          <a:xfrm>
            <a:off x="5264330" y="306977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2 700 000 xe</a:t>
            </a:r>
            <a:endParaRPr lang="en-US" sz="2800" b="1">
              <a:solidFill>
                <a:srgbClr val="C00000"/>
              </a:solidFill>
              <a:latin typeface="Cambria" panose="02040503050406030204" pitchFamily="18" charset="0"/>
              <a:ea typeface="Cambria" panose="02040503050406030204" pitchFamily="18" charset="0"/>
            </a:endParaRPr>
          </a:p>
        </p:txBody>
      </p:sp>
      <p:sp>
        <p:nvSpPr>
          <p:cNvPr id="12" name="Rounded Rectangle 11"/>
          <p:cNvSpPr/>
          <p:nvPr/>
        </p:nvSpPr>
        <p:spPr>
          <a:xfrm>
            <a:off x="5264330" y="3062822"/>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6666"/>
                </a:solidFill>
                <a:latin typeface="UTM Avo" panose="02040603050506020204" pitchFamily="18" charset="0"/>
                <a:ea typeface="Cambria" panose="02040503050406030204" pitchFamily="18" charset="0"/>
              </a:rPr>
              <a:t>2 7</a:t>
            </a:r>
            <a:r>
              <a:rPr lang="en-US" sz="2800" b="1" smtClean="0">
                <a:solidFill>
                  <a:srgbClr val="C00000"/>
                </a:solidFill>
                <a:latin typeface="UTM Avo" panose="02040603050506020204" pitchFamily="18" charset="0"/>
                <a:ea typeface="Cambria" panose="02040503050406030204" pitchFamily="18" charset="0"/>
              </a:rPr>
              <a:t>00 000</a:t>
            </a:r>
            <a:r>
              <a:rPr lang="en-US" sz="2800" b="1" smtClean="0">
                <a:solidFill>
                  <a:srgbClr val="C00000"/>
                </a:solidFill>
                <a:latin typeface="Cambria" panose="02040503050406030204" pitchFamily="18" charset="0"/>
                <a:ea typeface="Cambria" panose="02040503050406030204" pitchFamily="18" charset="0"/>
              </a:rPr>
              <a:t> xe</a:t>
            </a:r>
            <a:endParaRPr lang="en-US" sz="2800" b="1">
              <a:solidFill>
                <a:srgbClr val="C00000"/>
              </a:solidFill>
              <a:latin typeface="Cambria" panose="02040503050406030204" pitchFamily="18" charset="0"/>
              <a:ea typeface="Cambria" panose="02040503050406030204" pitchFamily="18" charset="0"/>
            </a:endParaRPr>
          </a:p>
        </p:txBody>
      </p:sp>
      <p:sp>
        <p:nvSpPr>
          <p:cNvPr id="13" name="Rounded Rectangle 12"/>
          <p:cNvSpPr/>
          <p:nvPr/>
        </p:nvSpPr>
        <p:spPr>
          <a:xfrm>
            <a:off x="9405257" y="337633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006666"/>
                </a:solidFill>
                <a:latin typeface="UTM Avo" panose="02040603050506020204" pitchFamily="18" charset="0"/>
                <a:ea typeface="Cambria" panose="02040503050406030204" pitchFamily="18" charset="0"/>
              </a:rPr>
              <a:t>2 7</a:t>
            </a:r>
            <a:r>
              <a:rPr lang="en-US" sz="2800" b="1" smtClean="0">
                <a:solidFill>
                  <a:srgbClr val="C00000"/>
                </a:solidFill>
                <a:latin typeface="UTM Avo" panose="02040603050506020204" pitchFamily="18" charset="0"/>
                <a:ea typeface="Cambria" panose="02040503050406030204" pitchFamily="18" charset="0"/>
              </a:rPr>
              <a:t>12 615 </a:t>
            </a:r>
            <a:r>
              <a:rPr lang="en-US" sz="2800" b="1" smtClean="0">
                <a:solidFill>
                  <a:srgbClr val="C00000"/>
                </a:solidFill>
                <a:latin typeface="Cambria" panose="02040503050406030204" pitchFamily="18" charset="0"/>
                <a:ea typeface="Cambria" panose="02040503050406030204" pitchFamily="18" charset="0"/>
              </a:rPr>
              <a:t>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91045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tretch>
            <a:fillRect/>
          </a:stretch>
        </p:blipFill>
        <p:spPr>
          <a:xfrm>
            <a:off x="1137011" y="1946363"/>
            <a:ext cx="9796601" cy="3159443"/>
          </a:xfrm>
          <a:prstGeom prst="rect">
            <a:avLst/>
          </a:prstGeom>
        </p:spPr>
      </p:pic>
      <p:grpSp>
        <p:nvGrpSpPr>
          <p:cNvPr id="6" name="Group 5"/>
          <p:cNvGrpSpPr/>
          <p:nvPr/>
        </p:nvGrpSpPr>
        <p:grpSpPr>
          <a:xfrm>
            <a:off x="3811495" y="479448"/>
            <a:ext cx="4447632" cy="748461"/>
            <a:chOff x="809897" y="544762"/>
            <a:chExt cx="10881360" cy="1129886"/>
          </a:xfrm>
        </p:grpSpPr>
        <p:sp>
          <p:nvSpPr>
            <p:cNvPr id="7"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129886"/>
            </a:xfrm>
            <a:prstGeom prst="roundRect">
              <a:avLst>
                <a:gd name="adj" fmla="val 13859"/>
              </a:avLst>
            </a:prstGeom>
            <a:solidFill>
              <a:srgbClr val="E6F5D7"/>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953588" y="561701"/>
              <a:ext cx="10567852" cy="1068633"/>
            </a:xfrm>
            <a:prstGeom prst="rect">
              <a:avLst/>
            </a:prstGeom>
            <a:noFill/>
          </p:spPr>
          <p:txBody>
            <a:bodyPr wrap="square" rtlCol="0">
              <a:spAutoFit/>
            </a:bodyPr>
            <a:lstStyle/>
            <a:p>
              <a:pPr algn="ctr"/>
              <a:r>
                <a:rPr lang="en-US" sz="4000" b="1" i="1" smtClean="0">
                  <a:latin typeface="Cambria" panose="02040503050406030204" pitchFamily="18" charset="0"/>
                  <a:ea typeface="Cambria" panose="02040503050406030204" pitchFamily="18" charset="0"/>
                </a:rPr>
                <a:t>Quan sát tia số</a:t>
              </a:r>
              <a:endParaRPr lang="en-US" sz="4000" b="1">
                <a:latin typeface="Cambria" panose="02040503050406030204" pitchFamily="18" charset="0"/>
                <a:ea typeface="Cambria" panose="02040503050406030204" pitchFamily="18" charset="0"/>
              </a:endParaRPr>
            </a:p>
          </p:txBody>
        </p:sp>
      </p:grpSp>
      <p:grpSp>
        <p:nvGrpSpPr>
          <p:cNvPr id="9" name="Group 8"/>
          <p:cNvGrpSpPr/>
          <p:nvPr/>
        </p:nvGrpSpPr>
        <p:grpSpPr>
          <a:xfrm>
            <a:off x="589291" y="479447"/>
            <a:ext cx="10881360" cy="1311529"/>
            <a:chOff x="809897" y="544761"/>
            <a:chExt cx="10881360" cy="1311529"/>
          </a:xfrm>
        </p:grpSpPr>
        <p:sp>
          <p:nvSpPr>
            <p:cNvPr id="10" name="Rectangle: Rounded Corners 16">
              <a:extLst>
                <a:ext uri="{FF2B5EF4-FFF2-40B4-BE49-F238E27FC236}">
                  <a16:creationId xmlns:a16="http://schemas.microsoft.com/office/drawing/2014/main" xmlns="" id="{F515E6D1-0BA1-9D99-9F48-79063FCD2645}"/>
                </a:ext>
              </a:extLst>
            </p:cNvPr>
            <p:cNvSpPr/>
            <p:nvPr/>
          </p:nvSpPr>
          <p:spPr>
            <a:xfrm>
              <a:off x="809897" y="544761"/>
              <a:ext cx="10881360" cy="1311529"/>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1" name="TextBox 10"/>
            <p:cNvSpPr txBox="1"/>
            <p:nvPr/>
          </p:nvSpPr>
          <p:spPr>
            <a:xfrm>
              <a:off x="966651" y="574855"/>
              <a:ext cx="10567851" cy="1200329"/>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Trên tia số, số </a:t>
              </a:r>
              <a:r>
                <a:rPr lang="en-US" sz="3600" b="1">
                  <a:solidFill>
                    <a:schemeClr val="bg1"/>
                  </a:solidFill>
                  <a:latin typeface="Cambria" panose="02040503050406030204" pitchFamily="18" charset="0"/>
                  <a:ea typeface="Cambria" panose="02040503050406030204" pitchFamily="18" charset="0"/>
                </a:rPr>
                <a:t>2 712 615 </a:t>
              </a:r>
              <a:r>
                <a:rPr lang="en-US" sz="3600" b="1">
                  <a:latin typeface="Cambria" panose="02040503050406030204" pitchFamily="18" charset="0"/>
                  <a:ea typeface="Cambria" panose="02040503050406030204" pitchFamily="18" charset="0"/>
                </a:rPr>
                <a:t>gần số </a:t>
              </a:r>
              <a:r>
                <a:rPr lang="en-US" sz="3600" b="1">
                  <a:solidFill>
                    <a:srgbClr val="FFFF00"/>
                  </a:solidFill>
                  <a:latin typeface="Cambria" panose="02040503050406030204" pitchFamily="18" charset="0"/>
                  <a:ea typeface="Cambria" panose="02040503050406030204" pitchFamily="18" charset="0"/>
                </a:rPr>
                <a:t>2 700 000 </a:t>
              </a:r>
              <a:r>
                <a:rPr lang="en-US" sz="3600" b="1">
                  <a:latin typeface="Cambria" panose="02040503050406030204" pitchFamily="18" charset="0"/>
                  <a:ea typeface="Cambria" panose="02040503050406030204" pitchFamily="18" charset="0"/>
                </a:rPr>
                <a:t>hơn hay gần số </a:t>
              </a:r>
              <a:r>
                <a:rPr lang="en-US" sz="3600" b="1">
                  <a:solidFill>
                    <a:srgbClr val="FF0000"/>
                  </a:solidFill>
                  <a:latin typeface="Cambria" panose="02040503050406030204" pitchFamily="18" charset="0"/>
                  <a:ea typeface="Cambria" panose="02040503050406030204" pitchFamily="18" charset="0"/>
                </a:rPr>
                <a:t>2 800 000 </a:t>
              </a:r>
              <a:r>
                <a:rPr lang="en-US" sz="3600" b="1">
                  <a:latin typeface="Cambria" panose="02040503050406030204" pitchFamily="18" charset="0"/>
                  <a:ea typeface="Cambria" panose="02040503050406030204" pitchFamily="18" charset="0"/>
                </a:rPr>
                <a:t>hơn?</a:t>
              </a:r>
              <a:endParaRPr lang="en-US" sz="23900" b="1">
                <a:latin typeface="Cambria" panose="02040503050406030204" pitchFamily="18" charset="0"/>
                <a:ea typeface="Cambria" panose="02040503050406030204" pitchFamily="18" charset="0"/>
              </a:endParaRPr>
            </a:p>
          </p:txBody>
        </p:sp>
      </p:grpSp>
      <p:sp>
        <p:nvSpPr>
          <p:cNvPr id="12" name="Rounded Rectangle 11"/>
          <p:cNvSpPr/>
          <p:nvPr/>
        </p:nvSpPr>
        <p:spPr>
          <a:xfrm>
            <a:off x="4911634" y="4477421"/>
            <a:ext cx="1959429" cy="70539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695254" y="5364331"/>
            <a:ext cx="10881360" cy="1353533"/>
            <a:chOff x="809897" y="544761"/>
            <a:chExt cx="10881360" cy="1353533"/>
          </a:xfrm>
        </p:grpSpPr>
        <p:sp>
          <p:nvSpPr>
            <p:cNvPr id="14" name="Rectangle: Rounded Corners 16">
              <a:extLst>
                <a:ext uri="{FF2B5EF4-FFF2-40B4-BE49-F238E27FC236}">
                  <a16:creationId xmlns:a16="http://schemas.microsoft.com/office/drawing/2014/main" xmlns="" id="{F515E6D1-0BA1-9D99-9F48-79063FCD2645}"/>
                </a:ext>
              </a:extLst>
            </p:cNvPr>
            <p:cNvSpPr/>
            <p:nvPr/>
          </p:nvSpPr>
          <p:spPr>
            <a:xfrm>
              <a:off x="809897" y="544761"/>
              <a:ext cx="10881360" cy="1311529"/>
            </a:xfrm>
            <a:prstGeom prst="roundRect">
              <a:avLst>
                <a:gd name="adj" fmla="val 13859"/>
              </a:avLst>
            </a:prstGeom>
            <a:solidFill>
              <a:srgbClr val="92D050"/>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5" name="TextBox 14"/>
            <p:cNvSpPr txBox="1"/>
            <p:nvPr/>
          </p:nvSpPr>
          <p:spPr>
            <a:xfrm>
              <a:off x="966651" y="574855"/>
              <a:ext cx="10567851" cy="1323439"/>
            </a:xfrm>
            <a:prstGeom prst="rect">
              <a:avLst/>
            </a:prstGeom>
            <a:noFill/>
          </p:spPr>
          <p:txBody>
            <a:bodyPr wrap="square" rtlCol="0">
              <a:spAutoFit/>
            </a:bodyPr>
            <a:lstStyle/>
            <a:p>
              <a:pPr algn="just"/>
              <a:r>
                <a:rPr lang="en-US" sz="4000" b="1" dirty="0" err="1">
                  <a:solidFill>
                    <a:srgbClr val="002060"/>
                  </a:solidFill>
                  <a:latin typeface="Cambria" panose="02040503050406030204" pitchFamily="18" charset="0"/>
                  <a:ea typeface="Cambria" panose="02040503050406030204" pitchFamily="18" charset="0"/>
                </a:rPr>
                <a:t>Vậy</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khi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làm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tròn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a:solidFill>
                    <a:schemeClr val="bg1"/>
                  </a:solidFill>
                  <a:latin typeface="Cambria" panose="02040503050406030204" pitchFamily="18" charset="0"/>
                  <a:ea typeface="Cambria" panose="02040503050406030204" pitchFamily="18" charset="0"/>
                </a:rPr>
                <a:t>2 712 615 </a:t>
              </a:r>
              <a:r>
                <a:rPr lang="en-US" sz="4000" b="1" dirty="0" err="1">
                  <a:solidFill>
                    <a:srgbClr val="002060"/>
                  </a:solidFill>
                  <a:latin typeface="Cambria" panose="02040503050406030204" pitchFamily="18" charset="0"/>
                  <a:ea typeface="Cambria" panose="02040503050406030204" pitchFamily="18" charset="0"/>
                </a:rPr>
                <a:t>đến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hàng</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trăm</a:t>
              </a:r>
              <a:r>
                <a:rPr lang="en-US" sz="4000" b="1" dirty="0">
                  <a:solidFill>
                    <a:srgbClr val="0070C0"/>
                  </a:solidFill>
                  <a:latin typeface="Cambria" panose="02040503050406030204" pitchFamily="18" charset="0"/>
                  <a:ea typeface="Cambria" panose="02040503050406030204" pitchFamily="18" charset="0"/>
                </a:rPr>
                <a:t> </a:t>
              </a:r>
              <a:r>
                <a:rPr lang="en-US" sz="4000" b="1" dirty="0" err="1">
                  <a:solidFill>
                    <a:srgbClr val="0070C0"/>
                  </a:solidFill>
                  <a:latin typeface="Cambria" panose="02040503050406030204" pitchFamily="18" charset="0"/>
                  <a:ea typeface="Cambria" panose="02040503050406030204" pitchFamily="18" charset="0"/>
                </a:rPr>
                <a:t>nghìn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thì</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được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a:solidFill>
                    <a:srgbClr val="FFFF00"/>
                  </a:solidFill>
                  <a:latin typeface="Cambria" panose="02040503050406030204" pitchFamily="18" charset="0"/>
                  <a:ea typeface="Cambria" panose="02040503050406030204" pitchFamily="18" charset="0"/>
                </a:rPr>
                <a:t>2 700 000</a:t>
              </a:r>
              <a:r>
                <a:rPr lang="en-US" sz="4000" b="1" dirty="0">
                  <a:solidFill>
                    <a:srgbClr val="002060"/>
                  </a:solidFill>
                  <a:latin typeface="Cambria" panose="02040503050406030204" pitchFamily="18" charset="0"/>
                  <a:ea typeface="Cambria" panose="02040503050406030204" pitchFamily="18" charset="0"/>
                </a:rPr>
                <a:t>.</a:t>
              </a:r>
              <a:endParaRPr lang="en-US" sz="71400" b="1" dirty="0">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843369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83900" y="641725"/>
            <a:ext cx="3066554" cy="1121761"/>
          </a:xfrm>
          <a:prstGeom prst="rect">
            <a:avLst/>
          </a:prstGeom>
        </p:spPr>
      </p:pic>
      <p:grpSp>
        <p:nvGrpSpPr>
          <p:cNvPr id="8" name="Group 7"/>
          <p:cNvGrpSpPr/>
          <p:nvPr/>
        </p:nvGrpSpPr>
        <p:grpSpPr>
          <a:xfrm>
            <a:off x="1175658" y="1763486"/>
            <a:ext cx="9914708" cy="3762103"/>
            <a:chOff x="1175658" y="1763486"/>
            <a:chExt cx="9914708" cy="3762103"/>
          </a:xfrm>
        </p:grpSpPr>
        <p:sp>
          <p:nvSpPr>
            <p:cNvPr id="2" name="Rounded Rectangle 1"/>
            <p:cNvSpPr/>
            <p:nvPr/>
          </p:nvSpPr>
          <p:spPr>
            <a:xfrm>
              <a:off x="1175658" y="1763486"/>
              <a:ext cx="9914708" cy="3762103"/>
            </a:xfrm>
            <a:prstGeom prst="roundRect">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84663" y="1946365"/>
              <a:ext cx="9405257" cy="3477875"/>
            </a:xfrm>
            <a:prstGeom prst="rect">
              <a:avLst/>
            </a:prstGeom>
            <a:noFill/>
          </p:spPr>
          <p:txBody>
            <a:bodyPr wrap="square" rtlCol="0">
              <a:spAutoFit/>
            </a:bodyPr>
            <a:lstStyle/>
            <a:p>
              <a:pPr algn="just"/>
              <a:r>
                <a:rPr lang="en-US" sz="4400" b="1" dirty="0" err="1">
                  <a:latin typeface="Cambria" panose="02040503050406030204" pitchFamily="18" charset="0"/>
                  <a:ea typeface="Cambria" panose="02040503050406030204" pitchFamily="18" charset="0"/>
                </a:rPr>
                <a:t>Khi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đến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hàng</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trăm</a:t>
              </a:r>
              <a:r>
                <a:rPr lang="en-US" sz="4400" b="1" dirty="0" smtClean="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nghìn</a:t>
              </a:r>
              <a:r>
                <a:rPr lang="en-US" sz="4400" b="1" dirty="0">
                  <a:latin typeface="Cambria" panose="02040503050406030204" pitchFamily="18" charset="0"/>
                  <a:ea typeface="Cambria" panose="02040503050406030204" pitchFamily="18" charset="0"/>
                </a:rPr>
                <a:t>, ta so </a:t>
              </a:r>
              <a:r>
                <a:rPr lang="en-US" sz="4400" b="1" dirty="0" err="1">
                  <a:latin typeface="Cambria" panose="02040503050406030204" pitchFamily="18" charset="0"/>
                  <a:ea typeface="Cambria" panose="02040503050406030204" pitchFamily="18" charset="0"/>
                </a:rPr>
                <a:t>sánh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chữ</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hàng</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chục</a:t>
              </a:r>
              <a:r>
                <a:rPr lang="en-US" sz="4400" b="1" dirty="0" smtClean="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nghìn</a:t>
              </a:r>
              <a:r>
                <a:rPr lang="en-US" sz="4400" b="1" dirty="0" smtClean="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với</a:t>
              </a:r>
              <a:r>
                <a:rPr lang="en-US" sz="4400" b="1" dirty="0">
                  <a:latin typeface="Cambria" panose="02040503050406030204" pitchFamily="18" charset="0"/>
                  <a:ea typeface="Cambria" panose="02040503050406030204" pitchFamily="18" charset="0"/>
                </a:rPr>
                <a:t> 5. </a:t>
              </a:r>
              <a:r>
                <a:rPr lang="en-US" sz="4400" b="1" dirty="0" err="1">
                  <a:latin typeface="Cambria" panose="02040503050406030204" pitchFamily="18" charset="0"/>
                  <a:ea typeface="Cambria" panose="02040503050406030204" pitchFamily="18" charset="0"/>
                </a:rPr>
                <a:t>Nếu</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chữ</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số</a:t>
              </a:r>
              <a:r>
                <a:rPr lang="en-US" sz="4400" b="1" dirty="0">
                  <a:latin typeface="Cambria" panose="02040503050406030204" pitchFamily="18" charset="0"/>
                  <a:ea typeface="Cambria" panose="02040503050406030204" pitchFamily="18" charset="0"/>
                </a:rPr>
                <a:t> so </a:t>
              </a:r>
              <a:r>
                <a:rPr lang="en-US" sz="4400" b="1" dirty="0" err="1">
                  <a:latin typeface="Cambria" panose="02040503050406030204" pitchFamily="18" charset="0"/>
                  <a:ea typeface="Cambria" panose="02040503050406030204" pitchFamily="18" charset="0"/>
                </a:rPr>
                <a:t>sánh</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bé</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hơn</a:t>
              </a:r>
              <a:r>
                <a:rPr lang="en-US" sz="4400" b="1" dirty="0">
                  <a:latin typeface="Cambria" panose="02040503050406030204" pitchFamily="18" charset="0"/>
                  <a:ea typeface="Cambria" panose="02040503050406030204" pitchFamily="18" charset="0"/>
                </a:rPr>
                <a:t> 5 </a:t>
              </a:r>
              <a:r>
                <a:rPr lang="en-US" sz="4400" b="1" dirty="0" err="1">
                  <a:latin typeface="Cambria" panose="02040503050406030204" pitchFamily="18" charset="0"/>
                  <a:ea typeface="Cambria" panose="02040503050406030204" pitchFamily="18" charset="0"/>
                </a:rPr>
                <a:t>thì</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làm</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xuống</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còn</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lại</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thì</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là</a:t>
              </a:r>
              <a:r>
                <a:rPr lang="en-US" sz="4400" b="1" dirty="0">
                  <a:latin typeface="Cambria" panose="02040503050406030204" pitchFamily="18" charset="0"/>
                  <a:ea typeface="Cambria" panose="02040503050406030204" pitchFamily="18" charset="0"/>
                </a:rPr>
                <a:t> </a:t>
              </a:r>
              <a:r>
                <a:rPr lang="en-US" sz="4400" b="1" dirty="0" err="1">
                  <a:latin typeface="Cambria" panose="02040503050406030204" pitchFamily="18" charset="0"/>
                  <a:ea typeface="Cambria" panose="02040503050406030204" pitchFamily="18" charset="0"/>
                </a:rPr>
                <a:t>tròn</a:t>
              </a:r>
              <a:r>
                <a:rPr lang="en-US" sz="4400" b="1" dirty="0">
                  <a:latin typeface="Cambria" panose="02040503050406030204" pitchFamily="18" charset="0"/>
                  <a:ea typeface="Cambria" panose="02040503050406030204" pitchFamily="18" charset="0"/>
                </a:rPr>
                <a:t> </a:t>
              </a:r>
              <a:r>
                <a:rPr lang="en-US" sz="4400" b="1" dirty="0" err="1" smtClean="0">
                  <a:latin typeface="Cambria" panose="02040503050406030204" pitchFamily="18" charset="0"/>
                  <a:ea typeface="Cambria" panose="02040503050406030204" pitchFamily="18" charset="0"/>
                </a:rPr>
                <a:t>lên</a:t>
              </a:r>
              <a:r>
                <a:rPr lang="en-US" sz="4400" b="1" dirty="0" smtClean="0">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4762934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flipH="1" flipV="1">
            <a:off x="1715028" y="298913"/>
            <a:ext cx="8979867" cy="6235102"/>
          </a:xfrm>
          <a:prstGeom prst="rect">
            <a:avLst/>
          </a:prstGeom>
        </p:spPr>
      </p:pic>
      <p:pic>
        <p:nvPicPr>
          <p:cNvPr id="7"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038" y="1023092"/>
            <a:ext cx="6858000" cy="6858000"/>
          </a:xfrm>
          <a:prstGeom prst="rect">
            <a:avLst/>
          </a:prstGeom>
        </p:spPr>
      </p:pic>
      <p:pic>
        <p:nvPicPr>
          <p:cNvPr id="8"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9881" y="3322716"/>
            <a:ext cx="4162119" cy="4162119"/>
          </a:xfrm>
          <a:prstGeom prst="rect">
            <a:avLst/>
          </a:prstGeom>
        </p:spPr>
      </p:pic>
      <p:pic>
        <p:nvPicPr>
          <p:cNvPr id="13" name="Picture 12"/>
          <p:cNvPicPr>
            <a:picLocks noChangeAspect="1"/>
          </p:cNvPicPr>
          <p:nvPr/>
        </p:nvPicPr>
        <p:blipFill>
          <a:blip r:embed="rId5"/>
          <a:stretch>
            <a:fillRect/>
          </a:stretch>
        </p:blipFill>
        <p:spPr>
          <a:xfrm>
            <a:off x="4068665" y="570501"/>
            <a:ext cx="6450127" cy="4145639"/>
          </a:xfrm>
          <a:prstGeom prst="rect">
            <a:avLst/>
          </a:prstGeom>
        </p:spPr>
      </p:pic>
    </p:spTree>
    <p:extLst>
      <p:ext uri="{BB962C8B-B14F-4D97-AF65-F5344CB8AC3E}">
        <p14:creationId xmlns:p14="http://schemas.microsoft.com/office/powerpoint/2010/main" val="1396750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31676" cy="1045958"/>
            <a:chOff x="809897" y="544762"/>
            <a:chExt cx="10881360" cy="1045958"/>
          </a:xfrm>
        </p:grpSpPr>
        <p:sp>
          <p:nvSpPr>
            <p:cNvPr id="3"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611991"/>
              <a:ext cx="10737669" cy="978729"/>
            </a:xfrm>
            <a:prstGeom prst="rect">
              <a:avLst/>
            </a:prstGeom>
            <a:noFill/>
          </p:spPr>
          <p:txBody>
            <a:bodyPr wrap="square" rtlCol="0">
              <a:spAutoFit/>
            </a:bodyPr>
            <a:lstStyle/>
            <a:p>
              <a:pPr algn="just">
                <a:lnSpc>
                  <a:spcPct val="80000"/>
                </a:lnSpc>
              </a:pPr>
              <a:r>
                <a:rPr lang="en-US" sz="3600" b="1" smtClean="0">
                  <a:latin typeface="Cambria" panose="02040503050406030204" pitchFamily="18" charset="0"/>
                  <a:ea typeface="Cambria" panose="02040503050406030204" pitchFamily="18" charset="0"/>
                </a:rPr>
                <a:t>Làm tròn giá tiền các mặt hàng sau đến hàng trăm nghìn.</a:t>
              </a:r>
              <a:endParaRPr lang="en-US" sz="8800" b="1">
                <a:latin typeface="Cambria" panose="02040503050406030204" pitchFamily="18" charset="0"/>
                <a:ea typeface="Cambria" panose="02040503050406030204" pitchFamily="18" charset="0"/>
              </a:endParaRPr>
            </a:p>
          </p:txBody>
        </p:sp>
      </p:grpSp>
      <p:grpSp>
        <p:nvGrpSpPr>
          <p:cNvPr id="18" name="Group 17"/>
          <p:cNvGrpSpPr/>
          <p:nvPr/>
        </p:nvGrpSpPr>
        <p:grpSpPr>
          <a:xfrm>
            <a:off x="355150" y="1745707"/>
            <a:ext cx="11529534" cy="3352309"/>
            <a:chOff x="355150" y="1745707"/>
            <a:chExt cx="11529534" cy="335230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92" y="1745707"/>
              <a:ext cx="10724051" cy="2538910"/>
            </a:xfrm>
            <a:prstGeom prst="rect">
              <a:avLst/>
            </a:prstGeom>
          </p:spPr>
        </p:pic>
        <p:pic>
          <p:nvPicPr>
            <p:cNvPr id="15" name="Picture 14"/>
            <p:cNvPicPr>
              <a:picLocks noChangeAspect="1"/>
            </p:cNvPicPr>
            <p:nvPr/>
          </p:nvPicPr>
          <p:blipFill>
            <a:blip r:embed="rId3"/>
            <a:stretch>
              <a:fillRect/>
            </a:stretch>
          </p:blipFill>
          <p:spPr>
            <a:xfrm>
              <a:off x="355150" y="4281081"/>
              <a:ext cx="3670110" cy="816935"/>
            </a:xfrm>
            <a:prstGeom prst="rect">
              <a:avLst/>
            </a:prstGeom>
          </p:spPr>
        </p:pic>
        <p:pic>
          <p:nvPicPr>
            <p:cNvPr id="16" name="Picture 15"/>
            <p:cNvPicPr>
              <a:picLocks noChangeAspect="1"/>
            </p:cNvPicPr>
            <p:nvPr/>
          </p:nvPicPr>
          <p:blipFill>
            <a:blip r:embed="rId4"/>
            <a:stretch>
              <a:fillRect/>
            </a:stretch>
          </p:blipFill>
          <p:spPr>
            <a:xfrm>
              <a:off x="4585001" y="4281080"/>
              <a:ext cx="3267739" cy="816935"/>
            </a:xfrm>
            <a:prstGeom prst="rect">
              <a:avLst/>
            </a:prstGeom>
          </p:spPr>
        </p:pic>
        <p:pic>
          <p:nvPicPr>
            <p:cNvPr id="17" name="Picture 16"/>
            <p:cNvPicPr>
              <a:picLocks noChangeAspect="1"/>
            </p:cNvPicPr>
            <p:nvPr/>
          </p:nvPicPr>
          <p:blipFill>
            <a:blip r:embed="rId5"/>
            <a:stretch>
              <a:fillRect/>
            </a:stretch>
          </p:blipFill>
          <p:spPr>
            <a:xfrm>
              <a:off x="8397470" y="4256694"/>
              <a:ext cx="3487214" cy="841321"/>
            </a:xfrm>
            <a:prstGeom prst="rect">
              <a:avLst/>
            </a:prstGeom>
          </p:spPr>
        </p:pic>
      </p:grpSp>
      <p:sp>
        <p:nvSpPr>
          <p:cNvPr id="19" name="TextBox 18"/>
          <p:cNvSpPr txBox="1"/>
          <p:nvPr/>
        </p:nvSpPr>
        <p:spPr>
          <a:xfrm>
            <a:off x="1005841" y="4358840"/>
            <a:ext cx="731520" cy="584775"/>
          </a:xfrm>
          <a:prstGeom prst="rect">
            <a:avLst/>
          </a:prstGeom>
          <a:noFill/>
        </p:spPr>
        <p:txBody>
          <a:bodyPr wrap="square" rtlCol="0">
            <a:spAutoFit/>
          </a:bodyPr>
          <a:lstStyle/>
          <a:p>
            <a:r>
              <a:rPr lang="en-US" sz="3200" dirty="0" smtClean="0">
                <a:solidFill>
                  <a:srgbClr val="0070C0"/>
                </a:solidFill>
                <a:latin typeface="UTM Avo" panose="02040603050506020204" pitchFamily="18" charset="0"/>
              </a:rPr>
              <a:t>4</a:t>
            </a:r>
            <a:r>
              <a:rPr lang="en-US" sz="3200" dirty="0" smtClean="0">
                <a:solidFill>
                  <a:srgbClr val="FF0000"/>
                </a:solidFill>
                <a:latin typeface="UTM Avo" panose="02040603050506020204" pitchFamily="18" charset="0"/>
              </a:rPr>
              <a:t>9</a:t>
            </a:r>
            <a:endParaRPr lang="en-US" sz="3200" dirty="0">
              <a:solidFill>
                <a:srgbClr val="FF0000"/>
              </a:solidFill>
              <a:latin typeface="UTM Avo" panose="02040603050506020204" pitchFamily="18" charset="0"/>
            </a:endParaRPr>
          </a:p>
        </p:txBody>
      </p:sp>
      <p:grpSp>
        <p:nvGrpSpPr>
          <p:cNvPr id="22" name="Group 21"/>
          <p:cNvGrpSpPr/>
          <p:nvPr/>
        </p:nvGrpSpPr>
        <p:grpSpPr>
          <a:xfrm>
            <a:off x="381948" y="5263679"/>
            <a:ext cx="3485883" cy="640080"/>
            <a:chOff x="446036" y="5172239"/>
            <a:chExt cx="3485883" cy="640080"/>
          </a:xfrm>
        </p:grpSpPr>
        <p:sp>
          <p:nvSpPr>
            <p:cNvPr id="20" name="Rounded Rectangle 19"/>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603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18 500 000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23" name="TextBox 22"/>
          <p:cNvSpPr txBox="1"/>
          <p:nvPr/>
        </p:nvSpPr>
        <p:spPr>
          <a:xfrm>
            <a:off x="5029139" y="4358840"/>
            <a:ext cx="731520" cy="584775"/>
          </a:xfrm>
          <a:prstGeom prst="rect">
            <a:avLst/>
          </a:prstGeom>
          <a:noFill/>
        </p:spPr>
        <p:txBody>
          <a:bodyPr wrap="square" rtlCol="0">
            <a:spAutoFit/>
          </a:bodyPr>
          <a:lstStyle/>
          <a:p>
            <a:r>
              <a:rPr lang="en-US" sz="3200" smtClean="0">
                <a:solidFill>
                  <a:srgbClr val="0070C0"/>
                </a:solidFill>
                <a:latin typeface="UTM Avo" panose="02040603050506020204" pitchFamily="18" charset="0"/>
              </a:rPr>
              <a:t>1</a:t>
            </a:r>
            <a:r>
              <a:rPr lang="en-US" sz="3200" smtClean="0">
                <a:solidFill>
                  <a:srgbClr val="FF0000"/>
                </a:solidFill>
                <a:latin typeface="UTM Avo" panose="02040603050506020204" pitchFamily="18" charset="0"/>
              </a:rPr>
              <a:t>2</a:t>
            </a:r>
            <a:endParaRPr lang="en-US" sz="3200">
              <a:solidFill>
                <a:srgbClr val="FF0000"/>
              </a:solidFill>
              <a:latin typeface="UTM Avo" panose="02040603050506020204" pitchFamily="18" charset="0"/>
            </a:endParaRPr>
          </a:p>
        </p:txBody>
      </p:sp>
      <p:grpSp>
        <p:nvGrpSpPr>
          <p:cNvPr id="24" name="Group 23"/>
          <p:cNvGrpSpPr/>
          <p:nvPr/>
        </p:nvGrpSpPr>
        <p:grpSpPr>
          <a:xfrm>
            <a:off x="4486142" y="5237553"/>
            <a:ext cx="3556907" cy="640080"/>
            <a:chOff x="470262" y="5172239"/>
            <a:chExt cx="3556907" cy="640080"/>
          </a:xfrm>
        </p:grpSpPr>
        <p:sp>
          <p:nvSpPr>
            <p:cNvPr id="25" name="Rounded Rectangle 24"/>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128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2 100 000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27" name="TextBox 26"/>
          <p:cNvSpPr txBox="1"/>
          <p:nvPr/>
        </p:nvSpPr>
        <p:spPr>
          <a:xfrm>
            <a:off x="8924411" y="4339136"/>
            <a:ext cx="731520" cy="584775"/>
          </a:xfrm>
          <a:prstGeom prst="rect">
            <a:avLst/>
          </a:prstGeom>
          <a:noFill/>
        </p:spPr>
        <p:txBody>
          <a:bodyPr wrap="square" rtlCol="0">
            <a:spAutoFit/>
          </a:bodyPr>
          <a:lstStyle/>
          <a:p>
            <a:r>
              <a:rPr lang="en-US" sz="3200" smtClean="0">
                <a:solidFill>
                  <a:srgbClr val="0070C0"/>
                </a:solidFill>
                <a:latin typeface="UTM Avo" panose="02040603050506020204" pitchFamily="18" charset="0"/>
              </a:rPr>
              <a:t>8</a:t>
            </a:r>
            <a:r>
              <a:rPr lang="en-US" sz="3200">
                <a:solidFill>
                  <a:srgbClr val="FF0000"/>
                </a:solidFill>
                <a:latin typeface="UTM Avo" panose="02040603050506020204" pitchFamily="18" charset="0"/>
              </a:rPr>
              <a:t>9</a:t>
            </a:r>
          </a:p>
        </p:txBody>
      </p:sp>
      <p:grpSp>
        <p:nvGrpSpPr>
          <p:cNvPr id="28" name="Group 27"/>
          <p:cNvGrpSpPr/>
          <p:nvPr/>
        </p:nvGrpSpPr>
        <p:grpSpPr>
          <a:xfrm>
            <a:off x="8369827" y="5247936"/>
            <a:ext cx="3556907" cy="640080"/>
            <a:chOff x="470262" y="5172239"/>
            <a:chExt cx="3556907" cy="640080"/>
          </a:xfrm>
        </p:grpSpPr>
        <p:sp>
          <p:nvSpPr>
            <p:cNvPr id="29" name="Rounded Rectangle 28"/>
            <p:cNvSpPr/>
            <p:nvPr/>
          </p:nvSpPr>
          <p:spPr>
            <a:xfrm>
              <a:off x="470262" y="5172239"/>
              <a:ext cx="3461657" cy="640080"/>
            </a:xfrm>
            <a:prstGeom prst="roundRect">
              <a:avLst/>
            </a:prstGeom>
            <a:solidFill>
              <a:schemeClr val="bg1"/>
            </a:solid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41286" y="5215280"/>
              <a:ext cx="3485883" cy="553998"/>
            </a:xfrm>
            <a:prstGeom prst="rect">
              <a:avLst/>
            </a:prstGeom>
            <a:noFill/>
          </p:spPr>
          <p:txBody>
            <a:bodyPr wrap="square" rtlCol="0">
              <a:spAutoFit/>
            </a:bodyPr>
            <a:lstStyle/>
            <a:p>
              <a:r>
                <a:rPr lang="en-US" sz="3000" b="1" smtClean="0">
                  <a:solidFill>
                    <a:schemeClr val="accent5">
                      <a:lumMod val="50000"/>
                    </a:schemeClr>
                  </a:solidFill>
                  <a:latin typeface="UTM Avo" panose="02040603050506020204" pitchFamily="18" charset="0"/>
                </a:rPr>
                <a:t>2 900 000</a:t>
              </a:r>
              <a:r>
                <a:rPr lang="en-US" sz="3000" smtClean="0">
                  <a:solidFill>
                    <a:schemeClr val="accent5">
                      <a:lumMod val="50000"/>
                    </a:schemeClr>
                  </a:solidFill>
                  <a:latin typeface="UTM Avo" panose="02040603050506020204" pitchFamily="18" charset="0"/>
                </a:rPr>
                <a:t> đồng</a:t>
              </a:r>
              <a:endParaRPr lang="en-US" sz="3000">
                <a:solidFill>
                  <a:schemeClr val="accent5">
                    <a:lumMod val="50000"/>
                  </a:schemeClr>
                </a:solidFill>
                <a:latin typeface="UTM Avo" panose="02040603050506020204" pitchFamily="18" charset="0"/>
              </a:endParaRPr>
            </a:p>
          </p:txBody>
        </p:sp>
      </p:grpSp>
      <p:sp>
        <p:nvSpPr>
          <p:cNvPr id="31" name="Oval 30"/>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10241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04366" y="672785"/>
            <a:ext cx="10618694"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a) Chữ số 5 ở mỗi số sau thuộc hàng nào, lớp nào?</a:t>
            </a:r>
            <a:endParaRPr lang="en-US" sz="3600" b="1">
              <a:latin typeface="Cambria" panose="02040503050406030204" pitchFamily="18" charset="0"/>
              <a:ea typeface="Cambria" panose="02040503050406030204" pitchFamily="18" charset="0"/>
            </a:endParaRPr>
          </a:p>
        </p:txBody>
      </p:sp>
      <p:sp>
        <p:nvSpPr>
          <p:cNvPr id="4" name="Rounded Rectangle 3"/>
          <p:cNvSpPr/>
          <p:nvPr/>
        </p:nvSpPr>
        <p:spPr>
          <a:xfrm>
            <a:off x="510987" y="1882587"/>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189 835 388</a:t>
            </a:r>
          </a:p>
        </p:txBody>
      </p:sp>
      <p:sp>
        <p:nvSpPr>
          <p:cNvPr id="5" name="Rounded Rectangle 4"/>
          <p:cNvSpPr/>
          <p:nvPr/>
        </p:nvSpPr>
        <p:spPr>
          <a:xfrm>
            <a:off x="4312022" y="1882586"/>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5 122 381</a:t>
            </a:r>
          </a:p>
        </p:txBody>
      </p:sp>
      <p:sp>
        <p:nvSpPr>
          <p:cNvPr id="6" name="Rounded Rectangle 5"/>
          <p:cNvSpPr/>
          <p:nvPr/>
        </p:nvSpPr>
        <p:spPr>
          <a:xfrm>
            <a:off x="8113058" y="1882586"/>
            <a:ext cx="359036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531 278 000</a:t>
            </a:r>
          </a:p>
        </p:txBody>
      </p:sp>
      <p:sp>
        <p:nvSpPr>
          <p:cNvPr id="7" name="TextBox 6"/>
          <p:cNvSpPr txBox="1"/>
          <p:nvPr/>
        </p:nvSpPr>
        <p:spPr>
          <a:xfrm>
            <a:off x="1304366" y="3172632"/>
            <a:ext cx="10618693"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b) </a:t>
            </a:r>
            <a:r>
              <a:rPr lang="en-US" sz="3600" b="1">
                <a:latin typeface="Cambria" panose="02040503050406030204" pitchFamily="18" charset="0"/>
                <a:ea typeface="Cambria" panose="02040503050406030204" pitchFamily="18" charset="0"/>
              </a:rPr>
              <a:t>Hãy làm tròn các số trên đến hàng chục nghìn.</a:t>
            </a:r>
          </a:p>
        </p:txBody>
      </p:sp>
    </p:spTree>
    <p:extLst>
      <p:ext uri="{BB962C8B-B14F-4D97-AF65-F5344CB8AC3E}">
        <p14:creationId xmlns:p14="http://schemas.microsoft.com/office/powerpoint/2010/main" val="165883125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794244"/>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04365" y="859669"/>
            <a:ext cx="10618694"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a) Chữ số 5 ở mỗi số sau thuộc hàng nào, lớp nào?</a:t>
            </a:r>
            <a:endParaRPr lang="en-US" sz="3600" b="1">
              <a:latin typeface="Cambria" panose="02040503050406030204" pitchFamily="18" charset="0"/>
              <a:ea typeface="Cambria" panose="02040503050406030204" pitchFamily="18" charset="0"/>
            </a:endParaRPr>
          </a:p>
        </p:txBody>
      </p:sp>
      <p:sp>
        <p:nvSpPr>
          <p:cNvPr id="4" name="Rounded Rectangle 3"/>
          <p:cNvSpPr/>
          <p:nvPr/>
        </p:nvSpPr>
        <p:spPr>
          <a:xfrm>
            <a:off x="551328" y="2057398"/>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a:t>
            </a: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388</a:t>
            </a:r>
          </a:p>
        </p:txBody>
      </p:sp>
      <p:sp>
        <p:nvSpPr>
          <p:cNvPr id="5" name="Rounded Rectangle 4"/>
          <p:cNvSpPr/>
          <p:nvPr/>
        </p:nvSpPr>
        <p:spPr>
          <a:xfrm>
            <a:off x="4352363" y="2057397"/>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122 381</a:t>
            </a:r>
          </a:p>
        </p:txBody>
      </p:sp>
      <p:sp>
        <p:nvSpPr>
          <p:cNvPr id="6" name="Rounded Rectangle 5"/>
          <p:cNvSpPr/>
          <p:nvPr/>
        </p:nvSpPr>
        <p:spPr>
          <a:xfrm>
            <a:off x="8153399" y="2057397"/>
            <a:ext cx="3536577"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31 278 000</a:t>
            </a:r>
          </a:p>
        </p:txBody>
      </p:sp>
      <p:grpSp>
        <p:nvGrpSpPr>
          <p:cNvPr id="8" name="Group 7"/>
          <p:cNvGrpSpPr/>
          <p:nvPr/>
        </p:nvGrpSpPr>
        <p:grpSpPr>
          <a:xfrm>
            <a:off x="563428" y="3401095"/>
            <a:ext cx="3390006" cy="1455823"/>
            <a:chOff x="809897" y="544762"/>
            <a:chExt cx="10881360" cy="1131538"/>
          </a:xfrm>
        </p:grpSpPr>
        <p:sp>
          <p:nvSpPr>
            <p:cNvPr id="9"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0" name="TextBox 9"/>
            <p:cNvSpPr txBox="1"/>
            <p:nvPr/>
          </p:nvSpPr>
          <p:spPr>
            <a:xfrm>
              <a:off x="809897" y="565665"/>
              <a:ext cx="10737669"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nghìn</a:t>
              </a:r>
            </a:p>
            <a:p>
              <a:pPr algn="ctr"/>
              <a:r>
                <a:rPr lang="en-US" sz="3600" b="1" smtClean="0">
                  <a:latin typeface="Cambria" panose="02040503050406030204" pitchFamily="18" charset="0"/>
                  <a:ea typeface="Cambria" panose="02040503050406030204" pitchFamily="18" charset="0"/>
                </a:rPr>
                <a:t>Lớp nghìn</a:t>
              </a:r>
              <a:endParaRPr lang="en-US" sz="8800" b="1">
                <a:latin typeface="Cambria" panose="02040503050406030204" pitchFamily="18" charset="0"/>
                <a:ea typeface="Cambria" panose="02040503050406030204" pitchFamily="18" charset="0"/>
              </a:endParaRPr>
            </a:p>
          </p:txBody>
        </p:sp>
      </p:grpSp>
      <p:grpSp>
        <p:nvGrpSpPr>
          <p:cNvPr id="11" name="Group 10"/>
          <p:cNvGrpSpPr/>
          <p:nvPr/>
        </p:nvGrpSpPr>
        <p:grpSpPr>
          <a:xfrm>
            <a:off x="4367603" y="3405761"/>
            <a:ext cx="3391350" cy="1448680"/>
            <a:chOff x="809897" y="544762"/>
            <a:chExt cx="10881360" cy="1129903"/>
          </a:xfrm>
        </p:grpSpPr>
        <p:sp>
          <p:nvSpPr>
            <p:cNvPr id="12"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3" name="TextBox 12"/>
            <p:cNvSpPr txBox="1"/>
            <p:nvPr/>
          </p:nvSpPr>
          <p:spPr>
            <a:xfrm>
              <a:off x="809897" y="564030"/>
              <a:ext cx="10737671"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triệu</a:t>
              </a:r>
            </a:p>
            <a:p>
              <a:pPr algn="ctr"/>
              <a:r>
                <a:rPr lang="en-US" sz="3600" b="1" smtClean="0">
                  <a:latin typeface="Cambria" panose="02040503050406030204" pitchFamily="18" charset="0"/>
                  <a:ea typeface="Cambria" panose="02040503050406030204" pitchFamily="18" charset="0"/>
                </a:rPr>
                <a:t>Lớp triệu</a:t>
              </a:r>
              <a:endParaRPr lang="en-US" sz="8800" b="1">
                <a:latin typeface="Cambria" panose="02040503050406030204" pitchFamily="18" charset="0"/>
                <a:ea typeface="Cambria" panose="02040503050406030204" pitchFamily="18" charset="0"/>
              </a:endParaRPr>
            </a:p>
          </p:txBody>
        </p:sp>
      </p:grpSp>
      <p:grpSp>
        <p:nvGrpSpPr>
          <p:cNvPr id="14" name="Group 13"/>
          <p:cNvGrpSpPr/>
          <p:nvPr/>
        </p:nvGrpSpPr>
        <p:grpSpPr>
          <a:xfrm>
            <a:off x="8074508" y="3408683"/>
            <a:ext cx="3848551" cy="1445758"/>
            <a:chOff x="809897" y="544762"/>
            <a:chExt cx="10881360" cy="1130087"/>
          </a:xfrm>
        </p:grpSpPr>
        <p:sp>
          <p:nvSpPr>
            <p:cNvPr id="15"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16" name="TextBox 15"/>
            <p:cNvSpPr txBox="1"/>
            <p:nvPr/>
          </p:nvSpPr>
          <p:spPr>
            <a:xfrm>
              <a:off x="809897" y="564214"/>
              <a:ext cx="10737669" cy="1110635"/>
            </a:xfrm>
            <a:prstGeom prst="rect">
              <a:avLst/>
            </a:prstGeom>
            <a:noFill/>
          </p:spPr>
          <p:txBody>
            <a:bodyPr wrap="square" rtlCol="0">
              <a:spAutoFit/>
            </a:bodyPr>
            <a:lstStyle/>
            <a:p>
              <a:pPr algn="ctr"/>
              <a:r>
                <a:rPr lang="en-US" sz="3600" b="1" smtClean="0">
                  <a:latin typeface="Cambria" panose="02040503050406030204" pitchFamily="18" charset="0"/>
                  <a:ea typeface="Cambria" panose="02040503050406030204" pitchFamily="18" charset="0"/>
                </a:rPr>
                <a:t>Hàng trăm triệu</a:t>
              </a:r>
            </a:p>
            <a:p>
              <a:pPr algn="ctr"/>
              <a:r>
                <a:rPr lang="en-US" sz="3600" b="1" smtClean="0">
                  <a:latin typeface="Cambria" panose="02040503050406030204" pitchFamily="18" charset="0"/>
                  <a:ea typeface="Cambria" panose="02040503050406030204" pitchFamily="18" charset="0"/>
                </a:rPr>
                <a:t>Lớp triệu</a:t>
              </a:r>
            </a:p>
          </p:txBody>
        </p:sp>
      </p:grpSp>
    </p:spTree>
    <p:extLst>
      <p:ext uri="{BB962C8B-B14F-4D97-AF65-F5344CB8AC3E}">
        <p14:creationId xmlns:p14="http://schemas.microsoft.com/office/powerpoint/2010/main" val="524667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4" name="Rounded Rectangle 3"/>
          <p:cNvSpPr/>
          <p:nvPr/>
        </p:nvSpPr>
        <p:spPr>
          <a:xfrm>
            <a:off x="537882" y="1882587"/>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189 835 388</a:t>
            </a:r>
          </a:p>
        </p:txBody>
      </p:sp>
      <p:sp>
        <p:nvSpPr>
          <p:cNvPr id="5" name="Rounded Rectangle 4"/>
          <p:cNvSpPr/>
          <p:nvPr/>
        </p:nvSpPr>
        <p:spPr>
          <a:xfrm>
            <a:off x="4338917"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5 122 381</a:t>
            </a:r>
          </a:p>
        </p:txBody>
      </p:sp>
      <p:sp>
        <p:nvSpPr>
          <p:cNvPr id="6" name="Rounded Rectangle 5"/>
          <p:cNvSpPr/>
          <p:nvPr/>
        </p:nvSpPr>
        <p:spPr>
          <a:xfrm>
            <a:off x="8139953"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531 278 000</a:t>
            </a:r>
          </a:p>
        </p:txBody>
      </p:sp>
      <p:sp>
        <p:nvSpPr>
          <p:cNvPr id="7" name="TextBox 6"/>
          <p:cNvSpPr txBox="1"/>
          <p:nvPr/>
        </p:nvSpPr>
        <p:spPr>
          <a:xfrm>
            <a:off x="1331260" y="726139"/>
            <a:ext cx="10618693" cy="646331"/>
          </a:xfrm>
          <a:prstGeom prst="rect">
            <a:avLst/>
          </a:prstGeom>
          <a:noFill/>
        </p:spPr>
        <p:txBody>
          <a:bodyPr wrap="square" rtlCol="0">
            <a:spAutoFit/>
          </a:bodyPr>
          <a:lstStyle/>
          <a:p>
            <a:r>
              <a:rPr lang="en-US" sz="3600" b="1" smtClean="0">
                <a:latin typeface="Cambria" panose="02040503050406030204" pitchFamily="18" charset="0"/>
                <a:ea typeface="Cambria" panose="02040503050406030204" pitchFamily="18" charset="0"/>
              </a:rPr>
              <a:t>b) </a:t>
            </a:r>
            <a:r>
              <a:rPr lang="en-US" sz="3600" b="1">
                <a:latin typeface="Cambria" panose="02040503050406030204" pitchFamily="18" charset="0"/>
                <a:ea typeface="Cambria" panose="02040503050406030204" pitchFamily="18" charset="0"/>
              </a:rPr>
              <a:t>Hãy làm tròn các số trên đến hàng chục nghìn.</a:t>
            </a:r>
          </a:p>
        </p:txBody>
      </p:sp>
      <p:sp>
        <p:nvSpPr>
          <p:cNvPr id="8" name="Rounded Rectangle 7"/>
          <p:cNvSpPr/>
          <p:nvPr/>
        </p:nvSpPr>
        <p:spPr>
          <a:xfrm>
            <a:off x="537882" y="1882587"/>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189 8</a:t>
            </a:r>
            <a:r>
              <a:rPr lang="en-US" sz="4400" b="1">
                <a:solidFill>
                  <a:srgbClr val="FF0000"/>
                </a:solidFill>
                <a:latin typeface="Cambria" panose="02040503050406030204" pitchFamily="18" charset="0"/>
                <a:ea typeface="Cambria" panose="02040503050406030204" pitchFamily="18" charset="0"/>
              </a:rPr>
              <a:t>3</a:t>
            </a:r>
            <a:r>
              <a:rPr lang="en-US" sz="4400" b="1">
                <a:solidFill>
                  <a:srgbClr val="0070C0"/>
                </a:solidFill>
                <a:latin typeface="Cambria" panose="02040503050406030204" pitchFamily="18" charset="0"/>
                <a:ea typeface="Cambria" panose="02040503050406030204" pitchFamily="18" charset="0"/>
              </a:rPr>
              <a:t>5</a:t>
            </a:r>
            <a:r>
              <a:rPr lang="en-US" sz="4400" b="1">
                <a:solidFill>
                  <a:schemeClr val="accent5">
                    <a:lumMod val="50000"/>
                  </a:schemeClr>
                </a:solidFill>
                <a:latin typeface="Cambria" panose="02040503050406030204" pitchFamily="18" charset="0"/>
                <a:ea typeface="Cambria" panose="02040503050406030204" pitchFamily="18" charset="0"/>
              </a:rPr>
              <a:t> 388</a:t>
            </a:r>
          </a:p>
        </p:txBody>
      </p:sp>
      <p:sp>
        <p:nvSpPr>
          <p:cNvPr id="9" name="Rounded Rectangle 8"/>
          <p:cNvSpPr/>
          <p:nvPr/>
        </p:nvSpPr>
        <p:spPr>
          <a:xfrm>
            <a:off x="4338917"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5 1</a:t>
            </a:r>
            <a:r>
              <a:rPr lang="en-US" sz="4400" b="1">
                <a:solidFill>
                  <a:srgbClr val="FF0000"/>
                </a:solidFill>
                <a:latin typeface="Cambria" panose="02040503050406030204" pitchFamily="18" charset="0"/>
                <a:ea typeface="Cambria" panose="02040503050406030204" pitchFamily="18" charset="0"/>
              </a:rPr>
              <a:t>2</a:t>
            </a:r>
            <a:r>
              <a:rPr lang="en-US" sz="4400" b="1">
                <a:solidFill>
                  <a:srgbClr val="0070C0"/>
                </a:solidFill>
                <a:latin typeface="Cambria" panose="02040503050406030204" pitchFamily="18" charset="0"/>
                <a:ea typeface="Cambria" panose="02040503050406030204" pitchFamily="18" charset="0"/>
              </a:rPr>
              <a:t>2</a:t>
            </a:r>
            <a:r>
              <a:rPr lang="en-US" sz="4400" b="1">
                <a:solidFill>
                  <a:schemeClr val="accent5">
                    <a:lumMod val="50000"/>
                  </a:schemeClr>
                </a:solidFill>
                <a:latin typeface="Cambria" panose="02040503050406030204" pitchFamily="18" charset="0"/>
                <a:ea typeface="Cambria" panose="02040503050406030204" pitchFamily="18" charset="0"/>
              </a:rPr>
              <a:t> 381</a:t>
            </a:r>
          </a:p>
        </p:txBody>
      </p:sp>
      <p:sp>
        <p:nvSpPr>
          <p:cNvPr id="10" name="Rounded Rectangle 9"/>
          <p:cNvSpPr/>
          <p:nvPr/>
        </p:nvSpPr>
        <p:spPr>
          <a:xfrm>
            <a:off x="8139953" y="1882586"/>
            <a:ext cx="3550024" cy="779929"/>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531 2</a:t>
            </a:r>
            <a:r>
              <a:rPr lang="en-US" sz="4400" b="1">
                <a:solidFill>
                  <a:srgbClr val="FF0000"/>
                </a:solidFill>
                <a:latin typeface="Cambria" panose="02040503050406030204" pitchFamily="18" charset="0"/>
                <a:ea typeface="Cambria" panose="02040503050406030204" pitchFamily="18" charset="0"/>
              </a:rPr>
              <a:t>7</a:t>
            </a:r>
            <a:r>
              <a:rPr lang="en-US" sz="4400" b="1">
                <a:solidFill>
                  <a:srgbClr val="0070C0"/>
                </a:solidFill>
                <a:latin typeface="Cambria" panose="02040503050406030204" pitchFamily="18" charset="0"/>
                <a:ea typeface="Cambria" panose="02040503050406030204" pitchFamily="18" charset="0"/>
              </a:rPr>
              <a:t>8</a:t>
            </a:r>
            <a:r>
              <a:rPr lang="en-US" sz="4400" b="1">
                <a:solidFill>
                  <a:schemeClr val="accent5">
                    <a:lumMod val="50000"/>
                  </a:schemeClr>
                </a:solidFill>
                <a:latin typeface="Cambria" panose="02040503050406030204" pitchFamily="18" charset="0"/>
                <a:ea typeface="Cambria" panose="02040503050406030204" pitchFamily="18" charset="0"/>
              </a:rPr>
              <a:t> 000</a:t>
            </a:r>
          </a:p>
        </p:txBody>
      </p:sp>
      <p:sp>
        <p:nvSpPr>
          <p:cNvPr id="14" name="Rounded Rectangle 13"/>
          <p:cNvSpPr/>
          <p:nvPr/>
        </p:nvSpPr>
        <p:spPr>
          <a:xfrm>
            <a:off x="537882" y="3172632"/>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5">
                    <a:lumMod val="50000"/>
                  </a:schemeClr>
                </a:solidFill>
                <a:latin typeface="Cambria" panose="02040503050406030204" pitchFamily="18" charset="0"/>
                <a:ea typeface="Cambria" panose="02040503050406030204" pitchFamily="18" charset="0"/>
              </a:rPr>
              <a:t>189 </a:t>
            </a:r>
            <a:r>
              <a:rPr lang="en-US" sz="4400" b="1" dirty="0" smtClean="0">
                <a:solidFill>
                  <a:schemeClr val="accent5">
                    <a:lumMod val="50000"/>
                  </a:schemeClr>
                </a:solidFill>
                <a:latin typeface="Cambria" panose="02040503050406030204" pitchFamily="18" charset="0"/>
                <a:ea typeface="Cambria" panose="02040503050406030204" pitchFamily="18" charset="0"/>
              </a:rPr>
              <a:t>8</a:t>
            </a:r>
            <a:r>
              <a:rPr lang="en-US" sz="4400" b="1" dirty="0" smtClean="0">
                <a:solidFill>
                  <a:srgbClr val="FF0000"/>
                </a:solidFill>
                <a:latin typeface="Cambria" panose="02040503050406030204" pitchFamily="18" charset="0"/>
                <a:ea typeface="Cambria" panose="02040503050406030204" pitchFamily="18" charset="0"/>
              </a:rPr>
              <a:t>40</a:t>
            </a:r>
            <a:r>
              <a:rPr lang="en-US" sz="4400" b="1" dirty="0" smtClean="0">
                <a:solidFill>
                  <a:schemeClr val="accent5">
                    <a:lumMod val="50000"/>
                  </a:schemeClr>
                </a:solidFill>
                <a:latin typeface="Cambria" panose="02040503050406030204" pitchFamily="18" charset="0"/>
                <a:ea typeface="Cambria" panose="02040503050406030204" pitchFamily="18" charset="0"/>
              </a:rPr>
              <a:t> </a:t>
            </a:r>
            <a:r>
              <a:rPr lang="en-US" sz="4400" b="1" dirty="0" smtClean="0">
                <a:solidFill>
                  <a:schemeClr val="accent5">
                    <a:lumMod val="50000"/>
                  </a:schemeClr>
                </a:solidFill>
                <a:latin typeface="Cambria" panose="02040503050406030204" pitchFamily="18" charset="0"/>
                <a:ea typeface="Cambria" panose="02040503050406030204" pitchFamily="18" charset="0"/>
              </a:rPr>
              <a:t>000</a:t>
            </a:r>
            <a:endParaRPr lang="en-US" sz="4400" b="1" dirty="0">
              <a:solidFill>
                <a:schemeClr val="accent5">
                  <a:lumMod val="50000"/>
                </a:schemeClr>
              </a:solidFill>
              <a:latin typeface="Cambria" panose="02040503050406030204" pitchFamily="18" charset="0"/>
              <a:ea typeface="Cambria" panose="02040503050406030204" pitchFamily="18" charset="0"/>
            </a:endParaRPr>
          </a:p>
        </p:txBody>
      </p:sp>
      <p:sp>
        <p:nvSpPr>
          <p:cNvPr id="15" name="Rounded Rectangle 14"/>
          <p:cNvSpPr/>
          <p:nvPr/>
        </p:nvSpPr>
        <p:spPr>
          <a:xfrm>
            <a:off x="4338917" y="3172631"/>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accent5">
                    <a:lumMod val="50000"/>
                  </a:schemeClr>
                </a:solidFill>
                <a:latin typeface="Cambria" panose="02040503050406030204" pitchFamily="18" charset="0"/>
                <a:ea typeface="Cambria" panose="02040503050406030204" pitchFamily="18" charset="0"/>
              </a:rPr>
              <a:t>5 </a:t>
            </a:r>
            <a:r>
              <a:rPr lang="en-US" sz="4400" b="1" dirty="0" smtClean="0">
                <a:solidFill>
                  <a:schemeClr val="accent5">
                    <a:lumMod val="50000"/>
                  </a:schemeClr>
                </a:solidFill>
                <a:latin typeface="Cambria" panose="02040503050406030204" pitchFamily="18" charset="0"/>
                <a:ea typeface="Cambria" panose="02040503050406030204" pitchFamily="18" charset="0"/>
              </a:rPr>
              <a:t>1</a:t>
            </a:r>
            <a:r>
              <a:rPr lang="en-US" sz="4400" b="1" dirty="0" smtClean="0">
                <a:solidFill>
                  <a:srgbClr val="FF0000"/>
                </a:solidFill>
                <a:latin typeface="Cambria" panose="02040503050406030204" pitchFamily="18" charset="0"/>
                <a:ea typeface="Cambria" panose="02040503050406030204" pitchFamily="18" charset="0"/>
              </a:rPr>
              <a:t>20</a:t>
            </a:r>
            <a:r>
              <a:rPr lang="en-US" sz="4400" b="1" dirty="0" smtClean="0">
                <a:solidFill>
                  <a:schemeClr val="accent5">
                    <a:lumMod val="50000"/>
                  </a:schemeClr>
                </a:solidFill>
                <a:latin typeface="Cambria" panose="02040503050406030204" pitchFamily="18" charset="0"/>
                <a:ea typeface="Cambria" panose="02040503050406030204" pitchFamily="18" charset="0"/>
              </a:rPr>
              <a:t> </a:t>
            </a:r>
            <a:r>
              <a:rPr lang="en-US" sz="4400" b="1" dirty="0" smtClean="0">
                <a:solidFill>
                  <a:schemeClr val="accent5">
                    <a:lumMod val="50000"/>
                  </a:schemeClr>
                </a:solidFill>
                <a:latin typeface="Cambria" panose="02040503050406030204" pitchFamily="18" charset="0"/>
                <a:ea typeface="Cambria" panose="02040503050406030204" pitchFamily="18" charset="0"/>
              </a:rPr>
              <a:t>000</a:t>
            </a:r>
            <a:endParaRPr lang="en-US" sz="4400" b="1" dirty="0">
              <a:solidFill>
                <a:schemeClr val="accent5">
                  <a:lumMod val="50000"/>
                </a:schemeClr>
              </a:solidFill>
              <a:latin typeface="Cambria" panose="02040503050406030204" pitchFamily="18" charset="0"/>
              <a:ea typeface="Cambria" panose="02040503050406030204" pitchFamily="18" charset="0"/>
            </a:endParaRPr>
          </a:p>
        </p:txBody>
      </p:sp>
      <p:sp>
        <p:nvSpPr>
          <p:cNvPr id="16" name="Rounded Rectangle 15"/>
          <p:cNvSpPr/>
          <p:nvPr/>
        </p:nvSpPr>
        <p:spPr>
          <a:xfrm>
            <a:off x="8139953" y="3172631"/>
            <a:ext cx="3550024" cy="779929"/>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5">
                    <a:lumMod val="50000"/>
                  </a:schemeClr>
                </a:solidFill>
                <a:latin typeface="Cambria" panose="02040503050406030204" pitchFamily="18" charset="0"/>
                <a:ea typeface="Cambria" panose="02040503050406030204" pitchFamily="18" charset="0"/>
              </a:rPr>
              <a:t>531 </a:t>
            </a:r>
            <a:r>
              <a:rPr lang="en-US" sz="4400" b="1" smtClean="0">
                <a:solidFill>
                  <a:schemeClr val="accent5">
                    <a:lumMod val="50000"/>
                  </a:schemeClr>
                </a:solidFill>
                <a:latin typeface="Cambria" panose="02040503050406030204" pitchFamily="18" charset="0"/>
                <a:ea typeface="Cambria" panose="02040503050406030204" pitchFamily="18" charset="0"/>
              </a:rPr>
              <a:t>2</a:t>
            </a:r>
            <a:r>
              <a:rPr lang="en-US" sz="4400" b="1" smtClean="0">
                <a:solidFill>
                  <a:srgbClr val="FF0000"/>
                </a:solidFill>
                <a:latin typeface="Cambria" panose="02040503050406030204" pitchFamily="18" charset="0"/>
                <a:ea typeface="Cambria" panose="02040503050406030204" pitchFamily="18" charset="0"/>
              </a:rPr>
              <a:t>80</a:t>
            </a:r>
            <a:r>
              <a:rPr lang="en-US" sz="4400" b="1" smtClean="0">
                <a:solidFill>
                  <a:schemeClr val="accent5">
                    <a:lumMod val="50000"/>
                  </a:schemeClr>
                </a:solidFill>
                <a:latin typeface="Cambria" panose="02040503050406030204" pitchFamily="18" charset="0"/>
                <a:ea typeface="Cambria" panose="02040503050406030204" pitchFamily="18" charset="0"/>
              </a:rPr>
              <a:t> </a:t>
            </a:r>
            <a:r>
              <a:rPr lang="en-US" sz="4400" b="1">
                <a:solidFill>
                  <a:schemeClr val="accent5">
                    <a:lumMod val="50000"/>
                  </a:schemeClr>
                </a:solidFill>
                <a:latin typeface="Cambria" panose="02040503050406030204" pitchFamily="18" charset="0"/>
                <a:ea typeface="Cambria" panose="02040503050406030204" pitchFamily="18" charset="0"/>
              </a:rPr>
              <a:t>000</a:t>
            </a:r>
          </a:p>
        </p:txBody>
      </p:sp>
    </p:spTree>
    <p:extLst>
      <p:ext uri="{BB962C8B-B14F-4D97-AF65-F5344CB8AC3E}">
        <p14:creationId xmlns:p14="http://schemas.microsoft.com/office/powerpoint/2010/main" val="2483996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1"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TextBox 2"/>
          <p:cNvSpPr txBox="1"/>
          <p:nvPr/>
        </p:nvSpPr>
        <p:spPr>
          <a:xfrm>
            <a:off x="1290919" y="619433"/>
            <a:ext cx="10618693"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Bảng số liệu dưới đây cho biết số xe máy bán ra mỗi năm từ năm 2016 tới năm 2019 của một công ty. Làm tròn số xe máy bán ra mỗi năm đến hàng trăm nghìn.</a:t>
            </a:r>
          </a:p>
        </p:txBody>
      </p:sp>
      <p:pic>
        <p:nvPicPr>
          <p:cNvPr id="5" name="Picture 4"/>
          <p:cNvPicPr>
            <a:picLocks noChangeAspect="1"/>
          </p:cNvPicPr>
          <p:nvPr/>
        </p:nvPicPr>
        <p:blipFill>
          <a:blip r:embed="rId2"/>
          <a:stretch>
            <a:fillRect/>
          </a:stretch>
        </p:blipFill>
        <p:spPr>
          <a:xfrm>
            <a:off x="349167" y="3425332"/>
            <a:ext cx="11479763" cy="1889924"/>
          </a:xfrm>
          <a:prstGeom prst="rect">
            <a:avLst/>
          </a:prstGeom>
        </p:spPr>
      </p:pic>
    </p:spTree>
    <p:extLst>
      <p:ext uri="{BB962C8B-B14F-4D97-AF65-F5344CB8AC3E}">
        <p14:creationId xmlns:p14="http://schemas.microsoft.com/office/powerpoint/2010/main" val="324797675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653687" y="587829"/>
            <a:ext cx="10906942" cy="5888899"/>
          </a:xfrm>
          <a:prstGeom prst="roundRect">
            <a:avLst>
              <a:gd name="adj" fmla="val 13107"/>
            </a:avLst>
          </a:prstGeom>
          <a:solidFill>
            <a:schemeClr val="bg1"/>
          </a:solidFill>
          <a:ln>
            <a:noFill/>
          </a:ln>
          <a:effectLst>
            <a:outerShdw blurRad="127000" dist="88900" dir="24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356525" y="3866606"/>
            <a:ext cx="2991394" cy="2991394"/>
          </a:xfrm>
          <a:prstGeom prst="rect">
            <a:avLst/>
          </a:prstGeom>
        </p:spPr>
      </p:pic>
      <p:pic>
        <p:nvPicPr>
          <p:cNvPr id="4" name="Picture 3">
            <a:extLst>
              <a:ext uri="{FF2B5EF4-FFF2-40B4-BE49-F238E27FC236}">
                <a16:creationId xmlns:a16="http://schemas.microsoft.com/office/drawing/2014/main" xmlns="" id="{B5D2DAB1-4E2B-D3BA-EEFF-36D06A6A162B}"/>
              </a:ext>
            </a:extLst>
          </p:cNvPr>
          <p:cNvPicPr>
            <a:picLocks noChangeAspect="1"/>
          </p:cNvPicPr>
          <p:nvPr/>
        </p:nvPicPr>
        <p:blipFill>
          <a:blip r:embed="rId3"/>
          <a:stretch>
            <a:fillRect/>
          </a:stretch>
        </p:blipFill>
        <p:spPr>
          <a:xfrm>
            <a:off x="2305870" y="206557"/>
            <a:ext cx="7206214" cy="1508443"/>
          </a:xfrm>
          <a:prstGeom prst="rect">
            <a:avLst/>
          </a:prstGeom>
        </p:spPr>
      </p:pic>
      <p:sp>
        <p:nvSpPr>
          <p:cNvPr id="5" name="TextBox 4"/>
          <p:cNvSpPr txBox="1"/>
          <p:nvPr/>
        </p:nvSpPr>
        <p:spPr>
          <a:xfrm>
            <a:off x="932760" y="1259736"/>
            <a:ext cx="10348795" cy="5016758"/>
          </a:xfrm>
          <a:prstGeom prst="rect">
            <a:avLst/>
          </a:prstGeom>
          <a:noFill/>
        </p:spPr>
        <p:txBody>
          <a:bodyPr wrap="square" rtlCol="0">
            <a:spAutoFit/>
          </a:bodyPr>
          <a:lstStyle/>
          <a:p>
            <a:pPr algn="just"/>
            <a:r>
              <a:rPr lang="en-US" sz="3200" b="1">
                <a:solidFill>
                  <a:srgbClr val="006666"/>
                </a:solidFill>
                <a:latin typeface="Cambria" panose="02040503050406030204" pitchFamily="18" charset="0"/>
                <a:ea typeface="Cambria" panose="02040503050406030204" pitchFamily="18" charset="0"/>
              </a:rPr>
              <a:t>* Năng lực đặc thù:</a:t>
            </a:r>
          </a:p>
          <a:p>
            <a:pPr algn="just"/>
            <a:r>
              <a:rPr lang="vi-VN" sz="3200" b="1">
                <a:solidFill>
                  <a:srgbClr val="002060"/>
                </a:solidFill>
                <a:latin typeface="Cambria" panose="02040503050406030204" pitchFamily="18" charset="0"/>
                <a:ea typeface="Cambria" panose="02040503050406030204" pitchFamily="18" charset="0"/>
              </a:rPr>
              <a:t>- Biết làm tròn số và làm tròn được số đến hàng trăm nghìn.</a:t>
            </a:r>
            <a:endParaRPr lang="en-US" sz="3200" b="1">
              <a:solidFill>
                <a:srgbClr val="002060"/>
              </a:solidFill>
              <a:latin typeface="Cambria" panose="02040503050406030204" pitchFamily="18" charset="0"/>
              <a:ea typeface="Cambria" panose="02040503050406030204" pitchFamily="18" charset="0"/>
            </a:endParaRPr>
          </a:p>
          <a:p>
            <a:pPr algn="just"/>
            <a:r>
              <a:rPr lang="vi-VN" sz="3200" b="1">
                <a:solidFill>
                  <a:srgbClr val="002060"/>
                </a:solidFill>
                <a:latin typeface="Cambria" panose="02040503050406030204" pitchFamily="18" charset="0"/>
                <a:ea typeface="Cambria" panose="02040503050406030204" pitchFamily="18" charset="0"/>
              </a:rPr>
              <a:t>- Vận dụng được làm tròn số và một số tình huống thực tế đơn giản.</a:t>
            </a:r>
            <a:endParaRPr lang="en-US" sz="3200" b="1">
              <a:solidFill>
                <a:srgbClr val="002060"/>
              </a:solidFill>
              <a:latin typeface="Cambria" panose="02040503050406030204" pitchFamily="18" charset="0"/>
              <a:ea typeface="Cambria" panose="02040503050406030204" pitchFamily="18" charset="0"/>
            </a:endParaRPr>
          </a:p>
          <a:p>
            <a:pPr algn="just"/>
            <a:r>
              <a:rPr lang="vi-VN" sz="3200" b="1">
                <a:solidFill>
                  <a:srgbClr val="006666"/>
                </a:solidFill>
                <a:latin typeface="Cambria" panose="02040503050406030204" pitchFamily="18" charset="0"/>
                <a:ea typeface="Cambria" panose="02040503050406030204" pitchFamily="18" charset="0"/>
              </a:rPr>
              <a:t>* Năng lực chung: </a:t>
            </a:r>
            <a:r>
              <a:rPr lang="vi-VN" sz="3200" b="1">
                <a:solidFill>
                  <a:srgbClr val="002060"/>
                </a:solidFill>
                <a:latin typeface="Cambria" panose="02040503050406030204" pitchFamily="18" charset="0"/>
                <a:ea typeface="Cambria" panose="02040503050406030204" pitchFamily="18" charset="0"/>
              </a:rPr>
              <a:t>Năng lực ước lượng thông qua các bài toán ước lượng số.</a:t>
            </a:r>
            <a:endParaRPr lang="en-US" sz="3200" b="1">
              <a:solidFill>
                <a:srgbClr val="002060"/>
              </a:solidFill>
              <a:latin typeface="Cambria" panose="02040503050406030204" pitchFamily="18" charset="0"/>
              <a:ea typeface="Cambria" panose="02040503050406030204" pitchFamily="18" charset="0"/>
            </a:endParaRPr>
          </a:p>
          <a:p>
            <a:pPr algn="just"/>
            <a:r>
              <a:rPr lang="vi-VN" sz="3200" b="1">
                <a:solidFill>
                  <a:srgbClr val="002060"/>
                </a:solidFill>
                <a:latin typeface="Cambria" panose="02040503050406030204" pitchFamily="18" charset="0"/>
                <a:ea typeface="Cambria" panose="02040503050406030204" pitchFamily="18" charset="0"/>
              </a:rPr>
              <a:t>- Năng lực giải quyết vấn đề khi áp dụng yêu cầu làm tròn số vào các bài toán thực tế.</a:t>
            </a:r>
            <a:endParaRPr lang="en-US" sz="3200" b="1">
              <a:solidFill>
                <a:srgbClr val="002060"/>
              </a:solidFill>
              <a:latin typeface="Cambria" panose="02040503050406030204" pitchFamily="18" charset="0"/>
              <a:ea typeface="Cambria" panose="02040503050406030204" pitchFamily="18" charset="0"/>
            </a:endParaRPr>
          </a:p>
          <a:p>
            <a:pPr algn="just"/>
            <a:r>
              <a:rPr lang="en-US" sz="3200" b="1">
                <a:solidFill>
                  <a:srgbClr val="006666"/>
                </a:solidFill>
                <a:latin typeface="Cambria" panose="02040503050406030204" pitchFamily="18" charset="0"/>
                <a:ea typeface="Cambria" panose="02040503050406030204" pitchFamily="18" charset="0"/>
              </a:rPr>
              <a:t>* Phẩm chất: </a:t>
            </a:r>
            <a:r>
              <a:rPr lang="en-US" sz="3200" b="1">
                <a:solidFill>
                  <a:srgbClr val="002060"/>
                </a:solidFill>
                <a:latin typeface="Cambria" panose="02040503050406030204" pitchFamily="18" charset="0"/>
                <a:ea typeface="Cambria" panose="02040503050406030204" pitchFamily="18" charset="0"/>
              </a:rPr>
              <a:t>Chăm chỉ, trách</a:t>
            </a:r>
            <a:r>
              <a:rPr lang="vi-VN" sz="3200" b="1">
                <a:solidFill>
                  <a:srgbClr val="002060"/>
                </a:solidFill>
                <a:latin typeface="Cambria" panose="02040503050406030204" pitchFamily="18" charset="0"/>
                <a:ea typeface="Cambria" panose="02040503050406030204" pitchFamily="18" charset="0"/>
              </a:rPr>
              <a:t> nhiệm</a:t>
            </a:r>
            <a:r>
              <a:rPr lang="vi-VN" sz="3200" b="1" smtClean="0">
                <a:solidFill>
                  <a:srgbClr val="002060"/>
                </a:solidFill>
                <a:latin typeface="Cambria" panose="02040503050406030204" pitchFamily="18" charset="0"/>
                <a:ea typeface="Cambria" panose="02040503050406030204" pitchFamily="18" charset="0"/>
              </a:rPr>
              <a:t>.</a:t>
            </a:r>
            <a:endParaRPr lang="en-US" sz="32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5962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57201"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 name="TextBox 2"/>
          <p:cNvSpPr txBox="1"/>
          <p:nvPr/>
        </p:nvSpPr>
        <p:spPr>
          <a:xfrm>
            <a:off x="1290919" y="619433"/>
            <a:ext cx="10618693"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Bảng số liệu dưới đây cho biết số xe máy bán ra mỗi năm từ năm 2016 tới năm 2019 của một công ty. Làm tròn số xe máy bán ra mỗi năm đến </a:t>
            </a:r>
            <a:r>
              <a:rPr lang="en-US" sz="3600" b="1">
                <a:solidFill>
                  <a:srgbClr val="0070C0"/>
                </a:solidFill>
                <a:latin typeface="Cambria" panose="02040503050406030204" pitchFamily="18" charset="0"/>
                <a:ea typeface="Cambria" panose="02040503050406030204" pitchFamily="18" charset="0"/>
              </a:rPr>
              <a:t>hàng trăm nghìn</a:t>
            </a:r>
            <a:r>
              <a:rPr lang="en-US" sz="3600" b="1">
                <a:latin typeface="Cambria" panose="02040503050406030204" pitchFamily="18" charset="0"/>
                <a:ea typeface="Cambria" panose="02040503050406030204" pitchFamily="18" charset="0"/>
              </a:rPr>
              <a:t>.</a:t>
            </a:r>
          </a:p>
        </p:txBody>
      </p:sp>
      <p:pic>
        <p:nvPicPr>
          <p:cNvPr id="5" name="Picture 4"/>
          <p:cNvPicPr>
            <a:picLocks noChangeAspect="1"/>
          </p:cNvPicPr>
          <p:nvPr/>
        </p:nvPicPr>
        <p:blipFill>
          <a:blip r:embed="rId2"/>
          <a:stretch>
            <a:fillRect/>
          </a:stretch>
        </p:blipFill>
        <p:spPr>
          <a:xfrm>
            <a:off x="369108" y="3358061"/>
            <a:ext cx="11479763" cy="1889924"/>
          </a:xfrm>
          <a:prstGeom prst="rect">
            <a:avLst/>
          </a:prstGeom>
        </p:spPr>
      </p:pic>
      <p:sp>
        <p:nvSpPr>
          <p:cNvPr id="7" name="Rounded Rectangle 6"/>
          <p:cNvSpPr/>
          <p:nvPr/>
        </p:nvSpPr>
        <p:spPr>
          <a:xfrm>
            <a:off x="2680446" y="4380560"/>
            <a:ext cx="2227731"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100 000</a:t>
            </a:r>
            <a:endParaRPr lang="en-US" sz="3500">
              <a:solidFill>
                <a:srgbClr val="C00000"/>
              </a:solidFill>
              <a:latin typeface="UTM Avo" panose="02040603050506020204" pitchFamily="18" charset="0"/>
            </a:endParaRPr>
          </a:p>
        </p:txBody>
      </p:sp>
      <p:sp>
        <p:nvSpPr>
          <p:cNvPr id="8" name="Rounded Rectangle 7"/>
          <p:cNvSpPr/>
          <p:nvPr/>
        </p:nvSpPr>
        <p:spPr>
          <a:xfrm>
            <a:off x="4970471" y="4380560"/>
            <a:ext cx="2223705"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300 000</a:t>
            </a:r>
            <a:endParaRPr lang="en-US" sz="3500">
              <a:solidFill>
                <a:srgbClr val="C00000"/>
              </a:solidFill>
              <a:latin typeface="UTM Avo" panose="02040603050506020204" pitchFamily="18" charset="0"/>
            </a:endParaRPr>
          </a:p>
        </p:txBody>
      </p:sp>
      <p:sp>
        <p:nvSpPr>
          <p:cNvPr id="9" name="Rounded Rectangle 8"/>
          <p:cNvSpPr/>
          <p:nvPr/>
        </p:nvSpPr>
        <p:spPr>
          <a:xfrm>
            <a:off x="7256470" y="4380560"/>
            <a:ext cx="2237154"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a:t>
            </a:r>
            <a:r>
              <a:rPr lang="en-US" sz="3500" smtClean="0">
                <a:solidFill>
                  <a:srgbClr val="C00000"/>
                </a:solidFill>
                <a:latin typeface="UTM Avo" panose="02040603050506020204" pitchFamily="18" charset="0"/>
              </a:rPr>
              <a:t>400 000</a:t>
            </a:r>
            <a:endParaRPr lang="en-US" sz="3500">
              <a:solidFill>
                <a:srgbClr val="C00000"/>
              </a:solidFill>
              <a:latin typeface="UTM Avo" panose="02040603050506020204" pitchFamily="18" charset="0"/>
            </a:endParaRPr>
          </a:p>
        </p:txBody>
      </p:sp>
      <p:sp>
        <p:nvSpPr>
          <p:cNvPr id="10" name="Rounded Rectangle 9"/>
          <p:cNvSpPr/>
          <p:nvPr/>
        </p:nvSpPr>
        <p:spPr>
          <a:xfrm>
            <a:off x="9556375" y="4380560"/>
            <a:ext cx="2265602" cy="6051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a:solidFill>
                  <a:srgbClr val="C00000"/>
                </a:solidFill>
                <a:latin typeface="UTM Avo" panose="02040603050506020204" pitchFamily="18" charset="0"/>
              </a:rPr>
              <a:t>3 3</a:t>
            </a:r>
            <a:r>
              <a:rPr lang="en-US" sz="3500" smtClean="0">
                <a:solidFill>
                  <a:srgbClr val="C00000"/>
                </a:solidFill>
                <a:latin typeface="UTM Avo" panose="02040603050506020204" pitchFamily="18" charset="0"/>
              </a:rPr>
              <a:t>00 000</a:t>
            </a:r>
            <a:endParaRPr lang="en-US" sz="3500">
              <a:solidFill>
                <a:srgbClr val="C00000"/>
              </a:solidFill>
              <a:latin typeface="UTM Avo" panose="02040603050506020204" pitchFamily="18" charset="0"/>
            </a:endParaRPr>
          </a:p>
        </p:txBody>
      </p:sp>
    </p:spTree>
    <p:extLst>
      <p:ext uri="{BB962C8B-B14F-4D97-AF65-F5344CB8AC3E}">
        <p14:creationId xmlns:p14="http://schemas.microsoft.com/office/powerpoint/2010/main" val="13631315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flipV="1">
            <a:off x="3374011" y="520982"/>
            <a:ext cx="8979867" cy="6235102"/>
          </a:xfrm>
          <a:prstGeom prst="rect">
            <a:avLst/>
          </a:prstGeom>
        </p:spPr>
      </p:pic>
      <p:pic>
        <p:nvPicPr>
          <p:cNvPr id="6"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570" y="1460211"/>
            <a:ext cx="6543843" cy="6543843"/>
          </a:xfrm>
          <a:prstGeom prst="rect">
            <a:avLst/>
          </a:prstGeom>
        </p:spPr>
      </p:pic>
      <p:pic>
        <p:nvPicPr>
          <p:cNvPr id="14" name="Picture 13"/>
          <p:cNvPicPr>
            <a:picLocks noChangeAspect="1"/>
          </p:cNvPicPr>
          <p:nvPr/>
        </p:nvPicPr>
        <p:blipFill>
          <a:blip r:embed="rId4"/>
          <a:stretch>
            <a:fillRect/>
          </a:stretch>
        </p:blipFill>
        <p:spPr>
          <a:xfrm>
            <a:off x="3838418" y="814109"/>
            <a:ext cx="7388992" cy="4377307"/>
          </a:xfrm>
          <a:prstGeom prst="rect">
            <a:avLst/>
          </a:prstGeom>
        </p:spPr>
      </p:pic>
    </p:spTree>
    <p:extLst>
      <p:ext uri="{BB962C8B-B14F-4D97-AF65-F5344CB8AC3E}">
        <p14:creationId xmlns:p14="http://schemas.microsoft.com/office/powerpoint/2010/main" val="39655379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73554" cy="1279576"/>
            <a:chOff x="809897" y="544762"/>
            <a:chExt cx="10881360" cy="1045958"/>
          </a:xfrm>
        </p:grpSpPr>
        <p:sp>
          <p:nvSpPr>
            <p:cNvPr id="3"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590007"/>
              <a:ext cx="10737669" cy="930862"/>
            </a:xfrm>
            <a:prstGeom prst="rect">
              <a:avLst/>
            </a:prstGeom>
            <a:noFill/>
          </p:spPr>
          <p:txBody>
            <a:bodyPr wrap="square" rtlCol="0">
              <a:spAutoFit/>
            </a:bodyPr>
            <a:lstStyle/>
            <a:p>
              <a:pPr algn="just"/>
              <a:r>
                <a:rPr lang="en-US" sz="3400" b="1">
                  <a:latin typeface="Cambria" panose="02040503050406030204" pitchFamily="18" charset="0"/>
                  <a:ea typeface="Cambria" panose="02040503050406030204" pitchFamily="18" charset="0"/>
                </a:rPr>
                <a:t>Làm tròn số dân (theo Niên giám thống kê năm 2020) của mỗi tỉnh dưới đây đến </a:t>
              </a:r>
              <a:r>
                <a:rPr lang="en-US" sz="3400" b="1">
                  <a:solidFill>
                    <a:srgbClr val="002060"/>
                  </a:solidFill>
                  <a:latin typeface="Cambria" panose="02040503050406030204" pitchFamily="18" charset="0"/>
                  <a:ea typeface="Cambria" panose="02040503050406030204" pitchFamily="18" charset="0"/>
                </a:rPr>
                <a:t>hàng trăm nghìn</a:t>
              </a:r>
              <a:r>
                <a:rPr lang="en-US" sz="3400" b="1" smtClean="0">
                  <a:latin typeface="Cambria" panose="02040503050406030204" pitchFamily="18" charset="0"/>
                  <a:ea typeface="Cambria" panose="02040503050406030204" pitchFamily="18" charset="0"/>
                </a:rPr>
                <a:t>. </a:t>
              </a:r>
              <a:endParaRPr lang="en-US" sz="3400" b="1">
                <a:latin typeface="Cambria" panose="02040503050406030204" pitchFamily="18" charset="0"/>
                <a:ea typeface="Cambria" panose="02040503050406030204" pitchFamily="18" charset="0"/>
              </a:endParaRPr>
            </a:p>
          </p:txBody>
        </p:sp>
      </p:grpSp>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21" name="Group 20"/>
          <p:cNvGrpSpPr/>
          <p:nvPr/>
        </p:nvGrpSpPr>
        <p:grpSpPr>
          <a:xfrm>
            <a:off x="337381" y="1907946"/>
            <a:ext cx="11462689" cy="4313532"/>
            <a:chOff x="337381" y="1907946"/>
            <a:chExt cx="11462689" cy="4313532"/>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9066" b="30271"/>
            <a:stretch/>
          </p:blipFill>
          <p:spPr>
            <a:xfrm>
              <a:off x="337381" y="1907946"/>
              <a:ext cx="3466668" cy="312125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3445" t="50618" r="15283"/>
            <a:stretch/>
          </p:blipFill>
          <p:spPr>
            <a:xfrm>
              <a:off x="3804049" y="2096974"/>
              <a:ext cx="4389189" cy="2932225"/>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3411" b="66991"/>
            <a:stretch/>
          </p:blipFill>
          <p:spPr>
            <a:xfrm>
              <a:off x="8193238" y="2541496"/>
              <a:ext cx="3606832" cy="2366682"/>
            </a:xfrm>
            <a:prstGeom prst="rect">
              <a:avLst/>
            </a:prstGeom>
          </p:spPr>
        </p:pic>
        <p:sp>
          <p:nvSpPr>
            <p:cNvPr id="9" name="TextBox 8"/>
            <p:cNvSpPr txBox="1"/>
            <p:nvPr/>
          </p:nvSpPr>
          <p:spPr>
            <a:xfrm>
              <a:off x="524303" y="5002305"/>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Bà Rịa – Vũng Tàu</a:t>
              </a:r>
              <a:endParaRPr lang="en-US" sz="2800">
                <a:latin typeface="Cambria" panose="02040503050406030204" pitchFamily="18" charset="0"/>
                <a:ea typeface="Cambria" panose="02040503050406030204" pitchFamily="18" charset="0"/>
              </a:endParaRPr>
            </a:p>
          </p:txBody>
        </p:sp>
        <p:sp>
          <p:nvSpPr>
            <p:cNvPr id="10" name="TextBox 9"/>
            <p:cNvSpPr txBox="1"/>
            <p:nvPr/>
          </p:nvSpPr>
          <p:spPr>
            <a:xfrm>
              <a:off x="4452231" y="5002305"/>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Nghệ An </a:t>
              </a:r>
              <a:endParaRPr lang="en-US" sz="2800">
                <a:latin typeface="Cambria" panose="02040503050406030204" pitchFamily="18" charset="0"/>
                <a:ea typeface="Cambria" panose="02040503050406030204" pitchFamily="18" charset="0"/>
              </a:endParaRPr>
            </a:p>
          </p:txBody>
        </p:sp>
        <p:sp>
          <p:nvSpPr>
            <p:cNvPr id="11" name="TextBox 10"/>
            <p:cNvSpPr txBox="1"/>
            <p:nvPr/>
          </p:nvSpPr>
          <p:spPr>
            <a:xfrm>
              <a:off x="8544222" y="4947047"/>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Hải Dương</a:t>
              </a:r>
              <a:endParaRPr lang="en-US" sz="2800">
                <a:latin typeface="Cambria" panose="02040503050406030204" pitchFamily="18" charset="0"/>
                <a:ea typeface="Cambria" panose="02040503050406030204" pitchFamily="18" charset="0"/>
              </a:endParaRPr>
            </a:p>
          </p:txBody>
        </p:sp>
        <p:grpSp>
          <p:nvGrpSpPr>
            <p:cNvPr id="14" name="Group 13"/>
            <p:cNvGrpSpPr/>
            <p:nvPr/>
          </p:nvGrpSpPr>
          <p:grpSpPr>
            <a:xfrm>
              <a:off x="524303" y="5631967"/>
              <a:ext cx="3279878" cy="589511"/>
              <a:chOff x="524303" y="5631967"/>
              <a:chExt cx="3279878" cy="589511"/>
            </a:xfrm>
          </p:grpSpPr>
          <p:sp>
            <p:nvSpPr>
              <p:cNvPr id="12" name="Rounded Rectangle 11"/>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1 167 900 người</a:t>
                </a:r>
                <a:endParaRPr lang="en-US" sz="3200">
                  <a:latin typeface="Cambria" panose="02040503050406030204" pitchFamily="18" charset="0"/>
                  <a:ea typeface="Cambria" panose="02040503050406030204" pitchFamily="18" charset="0"/>
                </a:endParaRPr>
              </a:p>
            </p:txBody>
          </p:sp>
        </p:grpSp>
        <p:grpSp>
          <p:nvGrpSpPr>
            <p:cNvPr id="15" name="Group 14"/>
            <p:cNvGrpSpPr/>
            <p:nvPr/>
          </p:nvGrpSpPr>
          <p:grpSpPr>
            <a:xfrm>
              <a:off x="4469448" y="5627231"/>
              <a:ext cx="3279878" cy="589511"/>
              <a:chOff x="524303" y="5631967"/>
              <a:chExt cx="3279878" cy="589511"/>
            </a:xfrm>
          </p:grpSpPr>
          <p:sp>
            <p:nvSpPr>
              <p:cNvPr id="16" name="Rounded Rectangle 1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3</a:t>
                </a:r>
                <a:r>
                  <a:rPr lang="en-US" sz="3200" smtClean="0">
                    <a:latin typeface="Cambria" panose="02040503050406030204" pitchFamily="18" charset="0"/>
                    <a:ea typeface="Cambria" panose="02040503050406030204" pitchFamily="18" charset="0"/>
                  </a:rPr>
                  <a:t> 365 200 người</a:t>
                </a:r>
                <a:endParaRPr lang="en-US" sz="3200">
                  <a:latin typeface="Cambria" panose="02040503050406030204" pitchFamily="18" charset="0"/>
                  <a:ea typeface="Cambria" panose="02040503050406030204" pitchFamily="18" charset="0"/>
                </a:endParaRPr>
              </a:p>
            </p:txBody>
          </p:sp>
        </p:grpSp>
        <p:grpSp>
          <p:nvGrpSpPr>
            <p:cNvPr id="18" name="Group 17"/>
            <p:cNvGrpSpPr/>
            <p:nvPr/>
          </p:nvGrpSpPr>
          <p:grpSpPr>
            <a:xfrm>
              <a:off x="8367841" y="5624862"/>
              <a:ext cx="3279878" cy="589511"/>
              <a:chOff x="524303" y="5631967"/>
              <a:chExt cx="3279878" cy="589511"/>
            </a:xfrm>
          </p:grpSpPr>
          <p:sp>
            <p:nvSpPr>
              <p:cNvPr id="19" name="Rounded Rectangle 1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1 916 800 người</a:t>
                </a:r>
                <a:endParaRPr lang="en-US" sz="3200">
                  <a:latin typeface="Cambria" panose="02040503050406030204" pitchFamily="18" charset="0"/>
                  <a:ea typeface="Cambria" panose="02040503050406030204" pitchFamily="18" charset="0"/>
                </a:endParaRPr>
              </a:p>
            </p:txBody>
          </p:sp>
        </p:grpSp>
      </p:grpSp>
    </p:spTree>
    <p:extLst>
      <p:ext uri="{BB962C8B-B14F-4D97-AF65-F5344CB8AC3E}">
        <p14:creationId xmlns:p14="http://schemas.microsoft.com/office/powerpoint/2010/main" val="1413098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0576" y="466385"/>
            <a:ext cx="10273554" cy="1279576"/>
            <a:chOff x="809897" y="544762"/>
            <a:chExt cx="10881360" cy="1045958"/>
          </a:xfrm>
        </p:grpSpPr>
        <p:sp>
          <p:nvSpPr>
            <p:cNvPr id="3"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 name="TextBox 3"/>
            <p:cNvSpPr txBox="1"/>
            <p:nvPr/>
          </p:nvSpPr>
          <p:spPr>
            <a:xfrm>
              <a:off x="953588" y="590007"/>
              <a:ext cx="10737669" cy="930862"/>
            </a:xfrm>
            <a:prstGeom prst="rect">
              <a:avLst/>
            </a:prstGeom>
            <a:noFill/>
          </p:spPr>
          <p:txBody>
            <a:bodyPr wrap="square" rtlCol="0">
              <a:spAutoFit/>
            </a:bodyPr>
            <a:lstStyle/>
            <a:p>
              <a:pPr algn="just"/>
              <a:r>
                <a:rPr lang="en-US" sz="3400" b="1">
                  <a:latin typeface="Cambria" panose="02040503050406030204" pitchFamily="18" charset="0"/>
                  <a:ea typeface="Cambria" panose="02040503050406030204" pitchFamily="18" charset="0"/>
                </a:rPr>
                <a:t>Làm tròn số dân (theo Niên giám thống kê năm 2020) của mỗi tỉnh dưới đây đến </a:t>
              </a:r>
              <a:r>
                <a:rPr lang="en-US" sz="3400" b="1">
                  <a:solidFill>
                    <a:srgbClr val="002060"/>
                  </a:solidFill>
                  <a:latin typeface="Cambria" panose="02040503050406030204" pitchFamily="18" charset="0"/>
                  <a:ea typeface="Cambria" panose="02040503050406030204" pitchFamily="18" charset="0"/>
                </a:rPr>
                <a:t>hàng trăm nghìn</a:t>
              </a:r>
              <a:r>
                <a:rPr lang="en-US" sz="3400" b="1" smtClean="0">
                  <a:latin typeface="Cambria" panose="02040503050406030204" pitchFamily="18" charset="0"/>
                  <a:ea typeface="Cambria" panose="02040503050406030204" pitchFamily="18" charset="0"/>
                </a:rPr>
                <a:t>. </a:t>
              </a:r>
              <a:endParaRPr lang="en-US" sz="3400" b="1">
                <a:latin typeface="Cambria" panose="02040503050406030204" pitchFamily="18" charset="0"/>
                <a:ea typeface="Cambria" panose="02040503050406030204" pitchFamily="18" charset="0"/>
              </a:endParaRPr>
            </a:p>
          </p:txBody>
        </p:sp>
      </p:grpSp>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endPar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9066" b="30271"/>
          <a:stretch/>
        </p:blipFill>
        <p:spPr>
          <a:xfrm>
            <a:off x="524435" y="1801312"/>
            <a:ext cx="3140453" cy="2827542"/>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43445" t="50618" r="15283"/>
          <a:stretch/>
        </p:blipFill>
        <p:spPr>
          <a:xfrm>
            <a:off x="3991104" y="1972553"/>
            <a:ext cx="3976164" cy="2656301"/>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3411" b="66991"/>
          <a:stretch/>
        </p:blipFill>
        <p:spPr>
          <a:xfrm>
            <a:off x="8380292" y="2363857"/>
            <a:ext cx="3267427" cy="2143976"/>
          </a:xfrm>
          <a:prstGeom prst="rect">
            <a:avLst/>
          </a:prstGeom>
        </p:spPr>
      </p:pic>
      <p:sp>
        <p:nvSpPr>
          <p:cNvPr id="9" name="TextBox 8"/>
          <p:cNvSpPr txBox="1"/>
          <p:nvPr/>
        </p:nvSpPr>
        <p:spPr>
          <a:xfrm>
            <a:off x="524435" y="4507833"/>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Bà Rịa – Vũng Tàu</a:t>
            </a:r>
            <a:endParaRPr lang="en-US" sz="2800">
              <a:latin typeface="Cambria" panose="02040503050406030204" pitchFamily="18" charset="0"/>
              <a:ea typeface="Cambria" panose="02040503050406030204" pitchFamily="18" charset="0"/>
            </a:endParaRPr>
          </a:p>
        </p:txBody>
      </p:sp>
      <p:sp>
        <p:nvSpPr>
          <p:cNvPr id="10" name="TextBox 9"/>
          <p:cNvSpPr txBox="1"/>
          <p:nvPr/>
        </p:nvSpPr>
        <p:spPr>
          <a:xfrm>
            <a:off x="4452363" y="4467492"/>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Nghệ An </a:t>
            </a:r>
            <a:endParaRPr lang="en-US" sz="2800">
              <a:latin typeface="Cambria" panose="02040503050406030204" pitchFamily="18" charset="0"/>
              <a:ea typeface="Cambria" panose="02040503050406030204" pitchFamily="18" charset="0"/>
            </a:endParaRPr>
          </a:p>
        </p:txBody>
      </p:sp>
      <p:sp>
        <p:nvSpPr>
          <p:cNvPr id="11" name="TextBox 10"/>
          <p:cNvSpPr txBox="1"/>
          <p:nvPr/>
        </p:nvSpPr>
        <p:spPr>
          <a:xfrm>
            <a:off x="8554895" y="4467492"/>
            <a:ext cx="3092824" cy="523220"/>
          </a:xfrm>
          <a:prstGeom prst="rect">
            <a:avLst/>
          </a:prstGeom>
          <a:noFill/>
        </p:spPr>
        <p:txBody>
          <a:bodyPr wrap="square" rtlCol="0">
            <a:spAutoFit/>
          </a:bodyPr>
          <a:lstStyle/>
          <a:p>
            <a:pPr algn="ctr"/>
            <a:r>
              <a:rPr lang="en-US" sz="2800" smtClean="0">
                <a:latin typeface="Cambria" panose="02040503050406030204" pitchFamily="18" charset="0"/>
                <a:ea typeface="Cambria" panose="02040503050406030204" pitchFamily="18" charset="0"/>
              </a:rPr>
              <a:t>Hải Dương</a:t>
            </a:r>
            <a:endParaRPr lang="en-US" sz="2800">
              <a:latin typeface="Cambria" panose="02040503050406030204" pitchFamily="18" charset="0"/>
              <a:ea typeface="Cambria" panose="02040503050406030204" pitchFamily="18" charset="0"/>
            </a:endParaRPr>
          </a:p>
        </p:txBody>
      </p:sp>
      <p:grpSp>
        <p:nvGrpSpPr>
          <p:cNvPr id="14" name="Group 13"/>
          <p:cNvGrpSpPr/>
          <p:nvPr/>
        </p:nvGrpSpPr>
        <p:grpSpPr>
          <a:xfrm>
            <a:off x="524435" y="5097154"/>
            <a:ext cx="3279878" cy="589511"/>
            <a:chOff x="524303" y="5631967"/>
            <a:chExt cx="3279878" cy="589511"/>
          </a:xfrm>
        </p:grpSpPr>
        <p:sp>
          <p:nvSpPr>
            <p:cNvPr id="12" name="Rounded Rectangle 11"/>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1 167 900 người</a:t>
              </a:r>
              <a:endParaRPr lang="en-US" sz="3200">
                <a:latin typeface="Cambria" panose="02040503050406030204" pitchFamily="18" charset="0"/>
                <a:ea typeface="Cambria" panose="02040503050406030204" pitchFamily="18" charset="0"/>
              </a:endParaRPr>
            </a:p>
          </p:txBody>
        </p:sp>
      </p:grpSp>
      <p:grpSp>
        <p:nvGrpSpPr>
          <p:cNvPr id="15" name="Group 14"/>
          <p:cNvGrpSpPr/>
          <p:nvPr/>
        </p:nvGrpSpPr>
        <p:grpSpPr>
          <a:xfrm>
            <a:off x="4509921" y="5065524"/>
            <a:ext cx="3279878" cy="589511"/>
            <a:chOff x="524303" y="5631967"/>
            <a:chExt cx="3279878" cy="589511"/>
          </a:xfrm>
        </p:grpSpPr>
        <p:sp>
          <p:nvSpPr>
            <p:cNvPr id="16" name="Rounded Rectangle 1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24303" y="5631967"/>
              <a:ext cx="3279878"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3</a:t>
              </a:r>
              <a:r>
                <a:rPr lang="en-US" sz="3200" smtClean="0">
                  <a:latin typeface="Cambria" panose="02040503050406030204" pitchFamily="18" charset="0"/>
                  <a:ea typeface="Cambria" panose="02040503050406030204" pitchFamily="18" charset="0"/>
                </a:rPr>
                <a:t> 365 200 người</a:t>
              </a:r>
              <a:endParaRPr lang="en-US" sz="3200">
                <a:latin typeface="Cambria" panose="02040503050406030204" pitchFamily="18" charset="0"/>
                <a:ea typeface="Cambria" panose="02040503050406030204" pitchFamily="18" charset="0"/>
              </a:endParaRPr>
            </a:p>
          </p:txBody>
        </p:sp>
      </p:grpSp>
      <p:grpSp>
        <p:nvGrpSpPr>
          <p:cNvPr id="18" name="Group 17"/>
          <p:cNvGrpSpPr/>
          <p:nvPr/>
        </p:nvGrpSpPr>
        <p:grpSpPr>
          <a:xfrm>
            <a:off x="8367973" y="5090049"/>
            <a:ext cx="3279878" cy="589511"/>
            <a:chOff x="524303" y="5631967"/>
            <a:chExt cx="3279878" cy="589511"/>
          </a:xfrm>
        </p:grpSpPr>
        <p:sp>
          <p:nvSpPr>
            <p:cNvPr id="19" name="Rounded Rectangle 1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24303" y="5631967"/>
              <a:ext cx="3279878" cy="584775"/>
            </a:xfrm>
            <a:prstGeom prst="rect">
              <a:avLst/>
            </a:prstGeom>
            <a:noFill/>
          </p:spPr>
          <p:txBody>
            <a:bodyPr wrap="square" rtlCol="0">
              <a:spAutoFit/>
            </a:bodyPr>
            <a:lstStyle/>
            <a:p>
              <a:r>
                <a:rPr lang="en-US" sz="3200" smtClean="0">
                  <a:latin typeface="Cambria" panose="02040503050406030204" pitchFamily="18" charset="0"/>
                  <a:ea typeface="Cambria" panose="02040503050406030204" pitchFamily="18" charset="0"/>
                </a:rPr>
                <a:t>1 916 800 người</a:t>
              </a:r>
              <a:endParaRPr lang="en-US" sz="3200">
                <a:latin typeface="Cambria" panose="02040503050406030204" pitchFamily="18" charset="0"/>
                <a:ea typeface="Cambria" panose="02040503050406030204" pitchFamily="18" charset="0"/>
              </a:endParaRPr>
            </a:p>
          </p:txBody>
        </p:sp>
      </p:grpSp>
      <p:grpSp>
        <p:nvGrpSpPr>
          <p:cNvPr id="22" name="Group 21"/>
          <p:cNvGrpSpPr/>
          <p:nvPr/>
        </p:nvGrpSpPr>
        <p:grpSpPr>
          <a:xfrm>
            <a:off x="467129" y="5097154"/>
            <a:ext cx="3279878" cy="589511"/>
            <a:chOff x="483962" y="5631967"/>
            <a:chExt cx="3279878" cy="589511"/>
          </a:xfrm>
        </p:grpSpPr>
        <p:sp>
          <p:nvSpPr>
            <p:cNvPr id="23" name="Rounded Rectangle 22"/>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83962" y="5631967"/>
              <a:ext cx="3279878" cy="584775"/>
            </a:xfrm>
            <a:prstGeom prst="rect">
              <a:avLst/>
            </a:prstGeom>
            <a:noFill/>
          </p:spPr>
          <p:txBody>
            <a:bodyPr wrap="square" rtlCol="0">
              <a:spAutoFit/>
            </a:bodyPr>
            <a:lstStyle/>
            <a:p>
              <a:r>
                <a:rPr lang="en-US" sz="3200" b="1" smtClean="0">
                  <a:solidFill>
                    <a:srgbClr val="0070C0"/>
                  </a:solidFill>
                  <a:latin typeface="Cambria" panose="02040503050406030204" pitchFamily="18" charset="0"/>
                  <a:ea typeface="Cambria" panose="02040503050406030204" pitchFamily="18" charset="0"/>
                </a:rPr>
                <a:t>1 200 000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grpSp>
        <p:nvGrpSpPr>
          <p:cNvPr id="25" name="Group 24"/>
          <p:cNvGrpSpPr/>
          <p:nvPr/>
        </p:nvGrpSpPr>
        <p:grpSpPr>
          <a:xfrm>
            <a:off x="4479363" y="5065524"/>
            <a:ext cx="3279878" cy="589511"/>
            <a:chOff x="457068" y="5631967"/>
            <a:chExt cx="3279878" cy="589511"/>
          </a:xfrm>
        </p:grpSpPr>
        <p:sp>
          <p:nvSpPr>
            <p:cNvPr id="26" name="Rounded Rectangle 25"/>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7068" y="5631967"/>
              <a:ext cx="3279878" cy="584775"/>
            </a:xfrm>
            <a:prstGeom prst="rect">
              <a:avLst/>
            </a:prstGeom>
            <a:noFill/>
          </p:spPr>
          <p:txBody>
            <a:bodyPr wrap="square" rtlCol="0">
              <a:spAutoFit/>
            </a:bodyPr>
            <a:lstStyle/>
            <a:p>
              <a:r>
                <a:rPr lang="en-US" sz="3200" b="1">
                  <a:solidFill>
                    <a:srgbClr val="0070C0"/>
                  </a:solidFill>
                  <a:latin typeface="Cambria" panose="02040503050406030204" pitchFamily="18" charset="0"/>
                  <a:ea typeface="Cambria" panose="02040503050406030204" pitchFamily="18" charset="0"/>
                </a:rPr>
                <a:t>3</a:t>
              </a:r>
              <a:r>
                <a:rPr lang="en-US" sz="3200" b="1" smtClean="0">
                  <a:solidFill>
                    <a:srgbClr val="0070C0"/>
                  </a:solidFill>
                  <a:latin typeface="Cambria" panose="02040503050406030204" pitchFamily="18" charset="0"/>
                  <a:ea typeface="Cambria" panose="02040503050406030204" pitchFamily="18" charset="0"/>
                </a:rPr>
                <a:t> 400 000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grpSp>
        <p:nvGrpSpPr>
          <p:cNvPr id="28" name="Group 27"/>
          <p:cNvGrpSpPr/>
          <p:nvPr/>
        </p:nvGrpSpPr>
        <p:grpSpPr>
          <a:xfrm>
            <a:off x="8316751" y="5090823"/>
            <a:ext cx="3279878" cy="589511"/>
            <a:chOff x="483962" y="5631967"/>
            <a:chExt cx="3279878" cy="589511"/>
          </a:xfrm>
        </p:grpSpPr>
        <p:sp>
          <p:nvSpPr>
            <p:cNvPr id="29" name="Rounded Rectangle 28"/>
            <p:cNvSpPr/>
            <p:nvPr/>
          </p:nvSpPr>
          <p:spPr>
            <a:xfrm>
              <a:off x="524303" y="5631967"/>
              <a:ext cx="3092824" cy="589511"/>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83962" y="5631967"/>
              <a:ext cx="3279878" cy="584775"/>
            </a:xfrm>
            <a:prstGeom prst="rect">
              <a:avLst/>
            </a:prstGeom>
            <a:noFill/>
          </p:spPr>
          <p:txBody>
            <a:bodyPr wrap="square" rtlCol="0">
              <a:spAutoFit/>
            </a:bodyPr>
            <a:lstStyle/>
            <a:p>
              <a:r>
                <a:rPr lang="en-US" sz="3200" b="1" smtClean="0">
                  <a:solidFill>
                    <a:srgbClr val="0070C0"/>
                  </a:solidFill>
                  <a:latin typeface="Cambria" panose="02040503050406030204" pitchFamily="18" charset="0"/>
                  <a:ea typeface="Cambria" panose="02040503050406030204" pitchFamily="18" charset="0"/>
                </a:rPr>
                <a:t>1 900 000 </a:t>
              </a:r>
              <a:r>
                <a:rPr lang="en-US" sz="3200" smtClean="0">
                  <a:latin typeface="Cambria" panose="02040503050406030204" pitchFamily="18" charset="0"/>
                  <a:ea typeface="Cambria" panose="02040503050406030204" pitchFamily="18" charset="0"/>
                </a:rPr>
                <a:t>người</a:t>
              </a:r>
              <a:endParaRPr lang="en-US" sz="320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10861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7542" y="619433"/>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331260" y="726139"/>
            <a:ext cx="10618694" cy="707886"/>
          </a:xfrm>
          <a:prstGeom prst="rect">
            <a:avLst/>
          </a:prstGeom>
          <a:noFill/>
        </p:spPr>
        <p:txBody>
          <a:bodyPr wrap="square" rtlCol="0">
            <a:spAutoFit/>
          </a:bodyPr>
          <a:lstStyle/>
          <a:p>
            <a:r>
              <a:rPr lang="en-US" sz="4000" b="1" i="1">
                <a:latin typeface="Cambria" panose="02040503050406030204" pitchFamily="18" charset="0"/>
                <a:ea typeface="Cambria" panose="02040503050406030204" pitchFamily="18" charset="0"/>
              </a:rPr>
              <a:t>Chọn câu trả lời đúng.</a:t>
            </a:r>
            <a:endParaRPr lang="en-US" sz="4000" b="1">
              <a:latin typeface="Cambria" panose="02040503050406030204" pitchFamily="18" charset="0"/>
              <a:ea typeface="Cambria" panose="02040503050406030204" pitchFamily="18" charset="0"/>
            </a:endParaRPr>
          </a:p>
        </p:txBody>
      </p:sp>
      <p:sp>
        <p:nvSpPr>
          <p:cNvPr id="4" name="TextBox 3"/>
          <p:cNvSpPr txBox="1"/>
          <p:nvPr/>
        </p:nvSpPr>
        <p:spPr>
          <a:xfrm>
            <a:off x="1331260" y="1479176"/>
            <a:ext cx="10286999" cy="1323439"/>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Số nào dưới đây làm tròn đến hàng trăm nghìn thì được </a:t>
            </a:r>
            <a:r>
              <a:rPr lang="en-US" sz="4000" b="1">
                <a:solidFill>
                  <a:srgbClr val="0070C0"/>
                </a:solidFill>
                <a:latin typeface="Cambria" panose="02040503050406030204" pitchFamily="18" charset="0"/>
                <a:ea typeface="Cambria" panose="02040503050406030204" pitchFamily="18" charset="0"/>
              </a:rPr>
              <a:t>hai trăm nghìn</a:t>
            </a:r>
            <a:r>
              <a:rPr lang="en-US" sz="4000" b="1">
                <a:latin typeface="Cambria" panose="02040503050406030204" pitchFamily="18" charset="0"/>
                <a:ea typeface="Cambria" panose="02040503050406030204" pitchFamily="18" charset="0"/>
              </a:rPr>
              <a:t>?</a:t>
            </a:r>
          </a:p>
        </p:txBody>
      </p:sp>
      <p:grpSp>
        <p:nvGrpSpPr>
          <p:cNvPr id="5" name="Group 4">
            <a:extLst>
              <a:ext uri="{FF2B5EF4-FFF2-40B4-BE49-F238E27FC236}">
                <a16:creationId xmlns:a16="http://schemas.microsoft.com/office/drawing/2014/main" xmlns="" id="{8F5F092C-8148-A68F-0E9F-2939CB256417}"/>
              </a:ext>
            </a:extLst>
          </p:cNvPr>
          <p:cNvGrpSpPr/>
          <p:nvPr/>
        </p:nvGrpSpPr>
        <p:grpSpPr>
          <a:xfrm>
            <a:off x="6899918" y="3227128"/>
            <a:ext cx="4537107" cy="1129886"/>
            <a:chOff x="6830721" y="2864057"/>
            <a:chExt cx="4537107" cy="1129886"/>
          </a:xfrm>
        </p:grpSpPr>
        <p:sp>
          <p:nvSpPr>
            <p:cNvPr id="6" name="Rectangle: Rounded Corners 24">
              <a:extLst>
                <a:ext uri="{FF2B5EF4-FFF2-40B4-BE49-F238E27FC236}">
                  <a16:creationId xmlns:a16="http://schemas.microsoft.com/office/drawing/2014/main" xmlns=""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xmlns=""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smtClean="0">
                  <a:latin typeface="Cambria" panose="02040503050406030204" pitchFamily="18" charset="0"/>
                </a:rPr>
                <a:t>190 001</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xmlns="" id="{4998F50A-6F94-FE80-E068-C76608D55CD7}"/>
              </a:ext>
            </a:extLst>
          </p:cNvPr>
          <p:cNvGrpSpPr/>
          <p:nvPr/>
        </p:nvGrpSpPr>
        <p:grpSpPr>
          <a:xfrm>
            <a:off x="1050572" y="3227128"/>
            <a:ext cx="4537107" cy="1129886"/>
            <a:chOff x="981375" y="2864057"/>
            <a:chExt cx="4537107" cy="1129886"/>
          </a:xfrm>
        </p:grpSpPr>
        <p:sp>
          <p:nvSpPr>
            <p:cNvPr id="9" name="Rectangle: Rounded Corners 21">
              <a:extLst>
                <a:ext uri="{FF2B5EF4-FFF2-40B4-BE49-F238E27FC236}">
                  <a16:creationId xmlns:a16="http://schemas.microsoft.com/office/drawing/2014/main" xmlns=""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xmlns=""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smtClean="0">
                  <a:latin typeface="Cambria" panose="02040503050406030204" pitchFamily="18" charset="0"/>
                </a:rPr>
                <a:t>149 000</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xmlns="" id="{84477869-13A9-6519-4355-8710D3D30DA1}"/>
              </a:ext>
            </a:extLst>
          </p:cNvPr>
          <p:cNvGrpSpPr/>
          <p:nvPr/>
        </p:nvGrpSpPr>
        <p:grpSpPr>
          <a:xfrm>
            <a:off x="1026132" y="5108811"/>
            <a:ext cx="4537107" cy="1129886"/>
            <a:chOff x="981375" y="4872764"/>
            <a:chExt cx="4537107" cy="1129886"/>
          </a:xfrm>
        </p:grpSpPr>
        <p:sp>
          <p:nvSpPr>
            <p:cNvPr id="12" name="Rectangle: Rounded Corners 26">
              <a:extLst>
                <a:ext uri="{FF2B5EF4-FFF2-40B4-BE49-F238E27FC236}">
                  <a16:creationId xmlns:a16="http://schemas.microsoft.com/office/drawing/2014/main" xmlns=""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xmlns=""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smtClean="0">
                  <a:latin typeface="Cambria" panose="02040503050406030204" pitchFamily="18" charset="0"/>
                </a:rPr>
                <a:t>250 001</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xmlns="" id="{220E9211-3C12-45E2-3A96-E20F54E84B00}"/>
              </a:ext>
            </a:extLst>
          </p:cNvPr>
          <p:cNvGrpSpPr/>
          <p:nvPr/>
        </p:nvGrpSpPr>
        <p:grpSpPr>
          <a:xfrm>
            <a:off x="6899918" y="5077871"/>
            <a:ext cx="4537107" cy="1129886"/>
            <a:chOff x="6830721" y="4714800"/>
            <a:chExt cx="4537107" cy="1129886"/>
          </a:xfrm>
        </p:grpSpPr>
        <p:sp>
          <p:nvSpPr>
            <p:cNvPr id="15" name="Rectangle: Rounded Corners 28">
              <a:extLst>
                <a:ext uri="{FF2B5EF4-FFF2-40B4-BE49-F238E27FC236}">
                  <a16:creationId xmlns:a16="http://schemas.microsoft.com/office/drawing/2014/main" xmlns=""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7B13FCE4-291E-4D2D-E8D5-2F1CD55EF9EA}"/>
                </a:ext>
              </a:extLst>
            </p:cNvPr>
            <p:cNvSpPr txBox="1"/>
            <p:nvPr/>
          </p:nvSpPr>
          <p:spPr>
            <a:xfrm>
              <a:off x="7560174" y="4913569"/>
              <a:ext cx="3750829" cy="769441"/>
            </a:xfrm>
            <a:prstGeom prst="rect">
              <a:avLst/>
            </a:prstGeom>
            <a:noFill/>
          </p:spPr>
          <p:txBody>
            <a:bodyPr wrap="square" rtlCol="0">
              <a:spAutoFit/>
            </a:bodyPr>
            <a:lstStyle/>
            <a:p>
              <a:pPr algn="ctr"/>
              <a:r>
                <a:rPr lang="en-US" sz="4400" b="1" smtClean="0">
                  <a:latin typeface="Cambria" panose="02040503050406030204" pitchFamily="18" charset="0"/>
                </a:rPr>
                <a:t>284 910</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xmlns=""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335349" y="3236605"/>
            <a:ext cx="1518921" cy="1129884"/>
          </a:xfrm>
          <a:prstGeom prst="rect">
            <a:avLst/>
          </a:prstGeom>
        </p:spPr>
      </p:pic>
      <p:pic>
        <p:nvPicPr>
          <p:cNvPr id="18" name="Picture 17">
            <a:extLst>
              <a:ext uri="{FF2B5EF4-FFF2-40B4-BE49-F238E27FC236}">
                <a16:creationId xmlns:a16="http://schemas.microsoft.com/office/drawing/2014/main" xmlns=""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535251" y="4965578"/>
            <a:ext cx="957111" cy="1365353"/>
          </a:xfrm>
          <a:prstGeom prst="rect">
            <a:avLst/>
          </a:prstGeom>
        </p:spPr>
      </p:pic>
      <p:pic>
        <p:nvPicPr>
          <p:cNvPr id="19" name="Picture 18">
            <a:extLst>
              <a:ext uri="{FF2B5EF4-FFF2-40B4-BE49-F238E27FC236}">
                <a16:creationId xmlns:a16="http://schemas.microsoft.com/office/drawing/2014/main" xmlns=""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80909" y="4962045"/>
            <a:ext cx="1238017" cy="1245712"/>
          </a:xfrm>
          <a:prstGeom prst="rect">
            <a:avLst/>
          </a:prstGeom>
        </p:spPr>
      </p:pic>
      <p:pic>
        <p:nvPicPr>
          <p:cNvPr id="20" name="Picture 19">
            <a:extLst>
              <a:ext uri="{FF2B5EF4-FFF2-40B4-BE49-F238E27FC236}">
                <a16:creationId xmlns:a16="http://schemas.microsoft.com/office/drawing/2014/main" xmlns=""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950956" y="3280326"/>
            <a:ext cx="1518921" cy="1129884"/>
          </a:xfrm>
          <a:prstGeom prst="rect">
            <a:avLst/>
          </a:prstGeom>
        </p:spPr>
      </p:pic>
      <p:pic>
        <p:nvPicPr>
          <p:cNvPr id="21" name="Picture 20">
            <a:extLst>
              <a:ext uri="{FF2B5EF4-FFF2-40B4-BE49-F238E27FC236}">
                <a16:creationId xmlns:a16="http://schemas.microsoft.com/office/drawing/2014/main" xmlns=""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96604" y="3431139"/>
            <a:ext cx="953350" cy="857536"/>
          </a:xfrm>
          <a:prstGeom prst="rect">
            <a:avLst/>
          </a:prstGeom>
        </p:spPr>
      </p:pic>
      <p:pic>
        <p:nvPicPr>
          <p:cNvPr id="22" name="Picture 21">
            <a:extLst>
              <a:ext uri="{FF2B5EF4-FFF2-40B4-BE49-F238E27FC236}">
                <a16:creationId xmlns:a16="http://schemas.microsoft.com/office/drawing/2014/main" xmlns=""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5027467" y="3280326"/>
            <a:ext cx="891076" cy="896464"/>
          </a:xfrm>
          <a:prstGeom prst="rect">
            <a:avLst/>
          </a:prstGeom>
        </p:spPr>
      </p:pic>
      <p:pic>
        <p:nvPicPr>
          <p:cNvPr id="23" name="Picture 22">
            <a:extLst>
              <a:ext uri="{FF2B5EF4-FFF2-40B4-BE49-F238E27FC236}">
                <a16:creationId xmlns:a16="http://schemas.microsoft.com/office/drawing/2014/main" xmlns=""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97613" y="5239372"/>
            <a:ext cx="891076" cy="896464"/>
          </a:xfrm>
          <a:prstGeom prst="rect">
            <a:avLst/>
          </a:prstGeom>
        </p:spPr>
      </p:pic>
      <p:pic>
        <p:nvPicPr>
          <p:cNvPr id="24" name="Picture 23">
            <a:extLst>
              <a:ext uri="{FF2B5EF4-FFF2-40B4-BE49-F238E27FC236}">
                <a16:creationId xmlns:a16="http://schemas.microsoft.com/office/drawing/2014/main" xmlns=""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08315" y="5194582"/>
            <a:ext cx="891076" cy="896464"/>
          </a:xfrm>
          <a:prstGeom prst="rect">
            <a:avLst/>
          </a:prstGeom>
        </p:spPr>
      </p:pic>
    </p:spTree>
    <p:extLst>
      <p:ext uri="{BB962C8B-B14F-4D97-AF65-F5344CB8AC3E}">
        <p14:creationId xmlns:p14="http://schemas.microsoft.com/office/powerpoint/2010/main" val="399320620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xmlns=""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18"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0" name="Picture 9"/>
          <p:cNvPicPr>
            <a:picLocks noChangeAspect="1"/>
          </p:cNvPicPr>
          <p:nvPr/>
        </p:nvPicPr>
        <p:blipFill>
          <a:blip r:embed="rId8"/>
          <a:stretch>
            <a:fillRect/>
          </a:stretch>
        </p:blipFill>
        <p:spPr>
          <a:xfrm>
            <a:off x="4008707" y="111617"/>
            <a:ext cx="4292246" cy="1951631"/>
          </a:xfrm>
          <a:prstGeom prst="rect">
            <a:avLst/>
          </a:prstGeom>
        </p:spPr>
      </p:pic>
      <p:sp>
        <p:nvSpPr>
          <p:cNvPr id="12" name="TextBox 11">
            <a:extLst>
              <a:ext uri="{FF2B5EF4-FFF2-40B4-BE49-F238E27FC236}">
                <a16:creationId xmlns:a16="http://schemas.microsoft.com/office/drawing/2014/main" xmlns="" id="{A0C8EFDC-9F68-E142-3452-C4222B19AA14}"/>
              </a:ext>
            </a:extLst>
          </p:cNvPr>
          <p:cNvSpPr txBox="1"/>
          <p:nvPr/>
        </p:nvSpPr>
        <p:spPr>
          <a:xfrm>
            <a:off x="1317812" y="1951139"/>
            <a:ext cx="754816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14 – </a:t>
            </a:r>
            <a:r>
              <a:rPr lang="en-US" sz="3600" b="1" i="1">
                <a:solidFill>
                  <a:srgbClr val="008080"/>
                </a:solidFill>
                <a:latin typeface="Cambria" panose="02040503050406030204" pitchFamily="18" charset="0"/>
                <a:ea typeface="Cambria" panose="02040503050406030204" pitchFamily="18" charset="0"/>
              </a:rPr>
              <a:t>So sánh các số có nhiều chữ </a:t>
            </a:r>
            <a:r>
              <a:rPr lang="en-US" sz="3600" b="1" i="1" smtClean="0">
                <a:solidFill>
                  <a:srgbClr val="008080"/>
                </a:solidFill>
                <a:latin typeface="Cambria" panose="02040503050406030204" pitchFamily="18" charset="0"/>
                <a:ea typeface="Cambria" panose="02040503050406030204" pitchFamily="18" charset="0"/>
              </a:rPr>
              <a:t>số.</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660571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5567"/>
          <a:stretch/>
        </p:blipFill>
        <p:spPr>
          <a:xfrm rot="10800000">
            <a:off x="-125803" y="-1863820"/>
            <a:ext cx="12561267" cy="8721820"/>
          </a:xfrm>
          <a:prstGeom prst="rect">
            <a:avLst/>
          </a:prstGeom>
        </p:spPr>
      </p:pic>
      <p:pic>
        <p:nvPicPr>
          <p:cNvPr id="45" name="图片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7795" y="2063248"/>
            <a:ext cx="5934492" cy="5934492"/>
          </a:xfrm>
          <a:prstGeom prst="rect">
            <a:avLst/>
          </a:prstGeom>
        </p:spPr>
      </p:pic>
      <p:pic>
        <p:nvPicPr>
          <p:cNvPr id="5" name="Picture 4">
            <a:extLst>
              <a:ext uri="{FF2B5EF4-FFF2-40B4-BE49-F238E27FC236}">
                <a16:creationId xmlns:a16="http://schemas.microsoft.com/office/drawing/2014/main" xmlns="" id="{416AA52A-2568-3B14-1382-2943F1A7FFD1}"/>
              </a:ext>
            </a:extLst>
          </p:cNvPr>
          <p:cNvPicPr>
            <a:picLocks noChangeAspect="1"/>
          </p:cNvPicPr>
          <p:nvPr/>
        </p:nvPicPr>
        <p:blipFill>
          <a:blip r:embed="rId6"/>
          <a:stretch>
            <a:fillRect/>
          </a:stretch>
        </p:blipFill>
        <p:spPr>
          <a:xfrm>
            <a:off x="0" y="-133694"/>
            <a:ext cx="1523956" cy="1508868"/>
          </a:xfrm>
          <a:prstGeom prst="rect">
            <a:avLst/>
          </a:prstGeom>
        </p:spPr>
      </p:pic>
      <p:pic>
        <p:nvPicPr>
          <p:cNvPr id="3" name="Picture 2"/>
          <p:cNvPicPr>
            <a:picLocks noChangeAspect="1"/>
          </p:cNvPicPr>
          <p:nvPr/>
        </p:nvPicPr>
        <p:blipFill>
          <a:blip r:embed="rId7"/>
          <a:stretch>
            <a:fillRect/>
          </a:stretch>
        </p:blipFill>
        <p:spPr>
          <a:xfrm>
            <a:off x="4721727" y="-133694"/>
            <a:ext cx="2408420" cy="1911949"/>
          </a:xfrm>
          <a:prstGeom prst="rect">
            <a:avLst/>
          </a:prstGeom>
        </p:spPr>
      </p:pic>
      <p:pic>
        <p:nvPicPr>
          <p:cNvPr id="18" name="图片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992" y="3238995"/>
            <a:ext cx="4451549" cy="4451549"/>
          </a:xfrm>
          <a:prstGeom prst="rect">
            <a:avLst/>
          </a:prstGeom>
        </p:spPr>
      </p:pic>
      <p:pic>
        <p:nvPicPr>
          <p:cNvPr id="11" name="Picture 10">
            <a:extLst>
              <a:ext uri="{FF2B5EF4-FFF2-40B4-BE49-F238E27FC236}">
                <a16:creationId xmlns:a16="http://schemas.microsoft.com/office/drawing/2014/main" xmlns="" id="{6299EE79-B207-B02A-683E-4F7A6969512A}"/>
              </a:ext>
            </a:extLst>
          </p:cNvPr>
          <p:cNvPicPr>
            <a:picLocks noChangeAspect="1"/>
          </p:cNvPicPr>
          <p:nvPr/>
        </p:nvPicPr>
        <p:blipFill>
          <a:blip r:embed="rId9"/>
          <a:stretch>
            <a:fillRect/>
          </a:stretch>
        </p:blipFill>
        <p:spPr>
          <a:xfrm>
            <a:off x="755332" y="1343176"/>
            <a:ext cx="8284166" cy="4597799"/>
          </a:xfrm>
          <a:prstGeom prst="rect">
            <a:avLst/>
          </a:prstGeom>
        </p:spPr>
      </p:pic>
    </p:spTree>
    <p:extLst>
      <p:ext uri="{BB962C8B-B14F-4D97-AF65-F5344CB8AC3E}">
        <p14:creationId xmlns:p14="http://schemas.microsoft.com/office/powerpoint/2010/main" val="3240744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52713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a:off x="1744511" y="-341167"/>
            <a:ext cx="8979867" cy="6235102"/>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17564"/>
          <a:stretch/>
        </p:blipFill>
        <p:spPr>
          <a:xfrm>
            <a:off x="7475400" y="1136469"/>
            <a:ext cx="4716600" cy="5721531"/>
          </a:xfrm>
          <a:prstGeom prst="rect">
            <a:avLst/>
          </a:prstGeom>
        </p:spPr>
      </p:pic>
      <p:pic>
        <p:nvPicPr>
          <p:cNvPr id="4"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10340"/>
            <a:ext cx="3153588" cy="3153588"/>
          </a:xfrm>
          <a:prstGeom prst="rect">
            <a:avLst/>
          </a:prstGeom>
        </p:spPr>
      </p:pic>
      <p:pic>
        <p:nvPicPr>
          <p:cNvPr id="7" name="Picture 6"/>
          <p:cNvPicPr>
            <a:picLocks noChangeAspect="1"/>
          </p:cNvPicPr>
          <p:nvPr/>
        </p:nvPicPr>
        <p:blipFill>
          <a:blip r:embed="rId5"/>
          <a:stretch>
            <a:fillRect/>
          </a:stretch>
        </p:blipFill>
        <p:spPr>
          <a:xfrm>
            <a:off x="2329188" y="1328544"/>
            <a:ext cx="6279424" cy="4121253"/>
          </a:xfrm>
          <a:prstGeom prst="rect">
            <a:avLst/>
          </a:prstGeom>
        </p:spPr>
      </p:pic>
    </p:spTree>
    <p:extLst>
      <p:ext uri="{BB962C8B-B14F-4D97-AF65-F5344CB8AC3E}">
        <p14:creationId xmlns:p14="http://schemas.microsoft.com/office/powerpoint/2010/main" val="3737854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xmlns=""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4A1B0FDC-092C-EA16-0F63-9500F0D797AD}"/>
              </a:ext>
            </a:extLst>
          </p:cNvPr>
          <p:cNvSpPr txBox="1"/>
          <p:nvPr/>
        </p:nvSpPr>
        <p:spPr>
          <a:xfrm>
            <a:off x="1175657" y="566608"/>
            <a:ext cx="9914709" cy="1138773"/>
          </a:xfrm>
          <a:prstGeom prst="rect">
            <a:avLst/>
          </a:prstGeom>
          <a:noFill/>
        </p:spPr>
        <p:txBody>
          <a:bodyPr wrap="square" rtlCol="0">
            <a:spAutoFit/>
          </a:bodyPr>
          <a:lstStyle/>
          <a:p>
            <a:pPr algn="ctr"/>
            <a:r>
              <a:rPr lang="en-US" sz="3400" b="1" smtClean="0">
                <a:solidFill>
                  <a:srgbClr val="C00000"/>
                </a:solidFill>
                <a:latin typeface="Cambria" panose="02040503050406030204" pitchFamily="18" charset="0"/>
                <a:ea typeface="Cambria" panose="02040503050406030204" pitchFamily="18" charset="0"/>
              </a:rPr>
              <a:t>Câu 1. </a:t>
            </a:r>
            <a:r>
              <a:rPr lang="en-US" sz="3400" b="1" smtClean="0">
                <a:latin typeface="Cambria" panose="02040503050406030204" pitchFamily="18" charset="0"/>
                <a:ea typeface="Cambria" panose="02040503050406030204" pitchFamily="18" charset="0"/>
              </a:rPr>
              <a:t>Số “</a:t>
            </a:r>
            <a:r>
              <a:rPr lang="vi-VN" sz="3400" b="1" i="1" smtClean="0">
                <a:solidFill>
                  <a:srgbClr val="0070C0"/>
                </a:solidFill>
                <a:latin typeface="Cambria" panose="02040503050406030204" pitchFamily="18" charset="0"/>
                <a:ea typeface="Cambria" panose="02040503050406030204" pitchFamily="18" charset="0"/>
              </a:rPr>
              <a:t>Mười </a:t>
            </a:r>
            <a:r>
              <a:rPr lang="vi-VN" sz="3400" b="1" i="1">
                <a:solidFill>
                  <a:srgbClr val="0070C0"/>
                </a:solidFill>
                <a:latin typeface="Cambria" panose="02040503050406030204" pitchFamily="18" charset="0"/>
                <a:ea typeface="Cambria" panose="02040503050406030204" pitchFamily="18" charset="0"/>
              </a:rPr>
              <a:t>lăm triệu không trăm ba mươi lăm nghìn bốn trăm bảy mươi </a:t>
            </a:r>
            <a:r>
              <a:rPr lang="vi-VN" sz="3400" b="1" i="1" smtClean="0">
                <a:solidFill>
                  <a:srgbClr val="0070C0"/>
                </a:solidFill>
                <a:latin typeface="Cambria" panose="02040503050406030204" pitchFamily="18" charset="0"/>
                <a:ea typeface="Cambria" panose="02040503050406030204" pitchFamily="18" charset="0"/>
              </a:rPr>
              <a:t>tám</a:t>
            </a:r>
            <a:r>
              <a:rPr lang="en-US" sz="3400" b="1" smtClean="0">
                <a:latin typeface="Cambria" panose="02040503050406030204" pitchFamily="18" charset="0"/>
                <a:ea typeface="Cambria" panose="02040503050406030204" pitchFamily="18" charset="0"/>
              </a:rPr>
              <a:t>” được viết là</a:t>
            </a:r>
            <a:r>
              <a:rPr lang="en-US" sz="3400" b="1">
                <a:latin typeface="Cambria" panose="02040503050406030204" pitchFamily="18" charset="0"/>
                <a:ea typeface="Cambria" panose="02040503050406030204" pitchFamily="18" charset="0"/>
              </a:rPr>
              <a:t>:</a:t>
            </a:r>
            <a:endParaRPr lang="en-US" sz="34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xmlns="" id="{8F5F092C-8148-A68F-0E9F-2939CB256417}"/>
              </a:ext>
            </a:extLst>
          </p:cNvPr>
          <p:cNvGrpSpPr/>
          <p:nvPr/>
        </p:nvGrpSpPr>
        <p:grpSpPr>
          <a:xfrm>
            <a:off x="6830721" y="2864057"/>
            <a:ext cx="4537107" cy="1129886"/>
            <a:chOff x="6830721" y="2864057"/>
            <a:chExt cx="4537107" cy="1129886"/>
          </a:xfrm>
        </p:grpSpPr>
        <p:sp>
          <p:nvSpPr>
            <p:cNvPr id="5" name="Rectangle: Rounded Corners 24">
              <a:extLst>
                <a:ext uri="{FF2B5EF4-FFF2-40B4-BE49-F238E27FC236}">
                  <a16:creationId xmlns:a16="http://schemas.microsoft.com/office/drawing/2014/main" xmlns=""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DC27FD4D-74EC-22C5-C8C7-026E41DB7F45}"/>
                </a:ext>
              </a:extLst>
            </p:cNvPr>
            <p:cNvSpPr txBox="1"/>
            <p:nvPr/>
          </p:nvSpPr>
          <p:spPr>
            <a:xfrm>
              <a:off x="7223859" y="3044278"/>
              <a:ext cx="3750829" cy="769441"/>
            </a:xfrm>
            <a:prstGeom prst="rect">
              <a:avLst/>
            </a:prstGeom>
            <a:noFill/>
          </p:spPr>
          <p:txBody>
            <a:bodyPr wrap="square" rtlCol="0">
              <a:spAutoFit/>
            </a:bodyPr>
            <a:lstStyle/>
            <a:p>
              <a:r>
                <a:rPr lang="en-US" sz="4400" b="1" smtClean="0">
                  <a:latin typeface="Cambria" panose="02040503050406030204" pitchFamily="18" charset="0"/>
                </a:rPr>
                <a:t>15 035 478</a:t>
              </a:r>
              <a:endParaRPr lang="en-US" sz="4400" b="1" dirty="0">
                <a:latin typeface="Cambria" panose="02040503050406030204" pitchFamily="18" charset="0"/>
              </a:endParaRPr>
            </a:p>
          </p:txBody>
        </p:sp>
      </p:grpSp>
      <p:grpSp>
        <p:nvGrpSpPr>
          <p:cNvPr id="7" name="Group 6">
            <a:extLst>
              <a:ext uri="{FF2B5EF4-FFF2-40B4-BE49-F238E27FC236}">
                <a16:creationId xmlns:a16="http://schemas.microsoft.com/office/drawing/2014/main" xmlns="" id="{4998F50A-6F94-FE80-E068-C76608D55CD7}"/>
              </a:ext>
            </a:extLst>
          </p:cNvPr>
          <p:cNvGrpSpPr/>
          <p:nvPr/>
        </p:nvGrpSpPr>
        <p:grpSpPr>
          <a:xfrm>
            <a:off x="981375" y="2864057"/>
            <a:ext cx="4537107" cy="1129886"/>
            <a:chOff x="981375" y="2864057"/>
            <a:chExt cx="4537107" cy="1129886"/>
          </a:xfrm>
        </p:grpSpPr>
        <p:sp>
          <p:nvSpPr>
            <p:cNvPr id="8" name="Rectangle: Rounded Corners 21">
              <a:extLst>
                <a:ext uri="{FF2B5EF4-FFF2-40B4-BE49-F238E27FC236}">
                  <a16:creationId xmlns:a16="http://schemas.microsoft.com/office/drawing/2014/main" xmlns=""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7D635D41-A30F-4054-11B5-153EE02CF3CA}"/>
                </a:ext>
              </a:extLst>
            </p:cNvPr>
            <p:cNvSpPr txBox="1"/>
            <p:nvPr/>
          </p:nvSpPr>
          <p:spPr>
            <a:xfrm>
              <a:off x="1607829" y="3005350"/>
              <a:ext cx="3750829" cy="769441"/>
            </a:xfrm>
            <a:prstGeom prst="rect">
              <a:avLst/>
            </a:prstGeom>
            <a:noFill/>
          </p:spPr>
          <p:txBody>
            <a:bodyPr wrap="square" rtlCol="0">
              <a:spAutoFit/>
            </a:bodyPr>
            <a:lstStyle/>
            <a:p>
              <a:r>
                <a:rPr lang="en-US" sz="4400" b="1" smtClean="0">
                  <a:latin typeface="Cambria" panose="02040503050406030204" pitchFamily="18" charset="0"/>
                </a:rPr>
                <a:t>1 535 478</a:t>
              </a:r>
              <a:endParaRPr lang="en-US" sz="4400" b="1" dirty="0">
                <a:latin typeface="Cambria" panose="02040503050406030204" pitchFamily="18" charset="0"/>
              </a:endParaRPr>
            </a:p>
          </p:txBody>
        </p:sp>
      </p:grpSp>
      <p:grpSp>
        <p:nvGrpSpPr>
          <p:cNvPr id="10" name="Group 9">
            <a:extLst>
              <a:ext uri="{FF2B5EF4-FFF2-40B4-BE49-F238E27FC236}">
                <a16:creationId xmlns:a16="http://schemas.microsoft.com/office/drawing/2014/main" xmlns="" id="{84477869-13A9-6519-4355-8710D3D30DA1}"/>
              </a:ext>
            </a:extLst>
          </p:cNvPr>
          <p:cNvGrpSpPr/>
          <p:nvPr/>
        </p:nvGrpSpPr>
        <p:grpSpPr>
          <a:xfrm>
            <a:off x="956935" y="4745740"/>
            <a:ext cx="4537107" cy="1129886"/>
            <a:chOff x="981375" y="4872764"/>
            <a:chExt cx="4537107" cy="1129886"/>
          </a:xfrm>
        </p:grpSpPr>
        <p:sp>
          <p:nvSpPr>
            <p:cNvPr id="11" name="Rectangle: Rounded Corners 26">
              <a:extLst>
                <a:ext uri="{FF2B5EF4-FFF2-40B4-BE49-F238E27FC236}">
                  <a16:creationId xmlns:a16="http://schemas.microsoft.com/office/drawing/2014/main" xmlns=""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BF5252F5-F542-1C42-1C01-0876DA718AD9}"/>
                </a:ext>
              </a:extLst>
            </p:cNvPr>
            <p:cNvSpPr txBox="1"/>
            <p:nvPr/>
          </p:nvSpPr>
          <p:spPr>
            <a:xfrm>
              <a:off x="1636711" y="5027486"/>
              <a:ext cx="3750829" cy="769441"/>
            </a:xfrm>
            <a:prstGeom prst="rect">
              <a:avLst/>
            </a:prstGeom>
            <a:noFill/>
          </p:spPr>
          <p:txBody>
            <a:bodyPr wrap="square" rtlCol="0">
              <a:spAutoFit/>
            </a:bodyPr>
            <a:lstStyle/>
            <a:p>
              <a:r>
                <a:rPr lang="en-US" sz="4400" b="1" smtClean="0">
                  <a:latin typeface="Cambria" panose="02040503050406030204" pitchFamily="18" charset="0"/>
                </a:rPr>
                <a:t>15 35 478</a:t>
              </a:r>
              <a:endParaRPr lang="en-US" sz="4400" b="1" dirty="0">
                <a:latin typeface="Cambria" panose="02040503050406030204" pitchFamily="18" charset="0"/>
              </a:endParaRPr>
            </a:p>
          </p:txBody>
        </p:sp>
      </p:grpSp>
      <p:grpSp>
        <p:nvGrpSpPr>
          <p:cNvPr id="13" name="Group 12">
            <a:extLst>
              <a:ext uri="{FF2B5EF4-FFF2-40B4-BE49-F238E27FC236}">
                <a16:creationId xmlns:a16="http://schemas.microsoft.com/office/drawing/2014/main" xmlns="" id="{220E9211-3C12-45E2-3A96-E20F54E84B00}"/>
              </a:ext>
            </a:extLst>
          </p:cNvPr>
          <p:cNvGrpSpPr/>
          <p:nvPr/>
        </p:nvGrpSpPr>
        <p:grpSpPr>
          <a:xfrm>
            <a:off x="6830721" y="4714800"/>
            <a:ext cx="4587858" cy="1129886"/>
            <a:chOff x="6830721" y="4714800"/>
            <a:chExt cx="4587858" cy="1129886"/>
          </a:xfrm>
        </p:grpSpPr>
        <p:sp>
          <p:nvSpPr>
            <p:cNvPr id="14" name="Rectangle: Rounded Corners 28">
              <a:extLst>
                <a:ext uri="{FF2B5EF4-FFF2-40B4-BE49-F238E27FC236}">
                  <a16:creationId xmlns:a16="http://schemas.microsoft.com/office/drawing/2014/main" xmlns=""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xmlns="" id="{7B13FCE4-291E-4D2D-E8D5-2F1CD55EF9EA}"/>
                </a:ext>
              </a:extLst>
            </p:cNvPr>
            <p:cNvSpPr txBox="1"/>
            <p:nvPr/>
          </p:nvSpPr>
          <p:spPr>
            <a:xfrm>
              <a:off x="7667750" y="4913569"/>
              <a:ext cx="3750829" cy="769441"/>
            </a:xfrm>
            <a:prstGeom prst="rect">
              <a:avLst/>
            </a:prstGeom>
            <a:noFill/>
          </p:spPr>
          <p:txBody>
            <a:bodyPr wrap="square" rtlCol="0">
              <a:spAutoFit/>
            </a:bodyPr>
            <a:lstStyle/>
            <a:p>
              <a:r>
                <a:rPr lang="en-US" sz="4400" b="1" smtClean="0">
                  <a:latin typeface="Cambria" panose="02040503050406030204" pitchFamily="18" charset="0"/>
                </a:rPr>
                <a:t>15 305 478</a:t>
              </a:r>
              <a:endParaRPr lang="en-US" sz="4400" b="1" dirty="0">
                <a:latin typeface="Cambria" panose="02040503050406030204" pitchFamily="18" charset="0"/>
              </a:endParaRPr>
            </a:p>
          </p:txBody>
        </p:sp>
      </p:grpSp>
      <p:pic>
        <p:nvPicPr>
          <p:cNvPr id="16" name="Picture 15">
            <a:extLst>
              <a:ext uri="{FF2B5EF4-FFF2-40B4-BE49-F238E27FC236}">
                <a16:creationId xmlns:a16="http://schemas.microsoft.com/office/drawing/2014/main" xmlns=""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xmlns=""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66054" y="4602507"/>
            <a:ext cx="957111" cy="1365353"/>
          </a:xfrm>
          <a:prstGeom prst="rect">
            <a:avLst/>
          </a:prstGeom>
        </p:spPr>
      </p:pic>
      <p:pic>
        <p:nvPicPr>
          <p:cNvPr id="18" name="Picture 17">
            <a:extLst>
              <a:ext uri="{FF2B5EF4-FFF2-40B4-BE49-F238E27FC236}">
                <a16:creationId xmlns:a16="http://schemas.microsoft.com/office/drawing/2014/main" xmlns=""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xmlns=""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xmlns=""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27407" y="3068068"/>
            <a:ext cx="953350" cy="857536"/>
          </a:xfrm>
          <a:prstGeom prst="rect">
            <a:avLst/>
          </a:prstGeom>
        </p:spPr>
      </p:pic>
      <p:pic>
        <p:nvPicPr>
          <p:cNvPr id="21" name="Picture 20">
            <a:extLst>
              <a:ext uri="{FF2B5EF4-FFF2-40B4-BE49-F238E27FC236}">
                <a16:creationId xmlns:a16="http://schemas.microsoft.com/office/drawing/2014/main" xmlns=""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xmlns=""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28416" y="4876301"/>
            <a:ext cx="891076" cy="896464"/>
          </a:xfrm>
          <a:prstGeom prst="rect">
            <a:avLst/>
          </a:prstGeom>
        </p:spPr>
      </p:pic>
      <p:pic>
        <p:nvPicPr>
          <p:cNvPr id="23" name="Picture 22">
            <a:extLst>
              <a:ext uri="{FF2B5EF4-FFF2-40B4-BE49-F238E27FC236}">
                <a16:creationId xmlns:a16="http://schemas.microsoft.com/office/drawing/2014/main" xmlns=""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4831511"/>
            <a:ext cx="891076" cy="896464"/>
          </a:xfrm>
          <a:prstGeom prst="rect">
            <a:avLst/>
          </a:prstGeom>
        </p:spPr>
      </p:pic>
    </p:spTree>
    <p:extLst>
      <p:ext uri="{BB962C8B-B14F-4D97-AF65-F5344CB8AC3E}">
        <p14:creationId xmlns:p14="http://schemas.microsoft.com/office/powerpoint/2010/main" val="3008801628"/>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xmlns=""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4A1B0FDC-092C-EA16-0F63-9500F0D797AD}"/>
              </a:ext>
            </a:extLst>
          </p:cNvPr>
          <p:cNvSpPr txBox="1"/>
          <p:nvPr/>
        </p:nvSpPr>
        <p:spPr>
          <a:xfrm>
            <a:off x="1175657" y="566608"/>
            <a:ext cx="9914709" cy="1323439"/>
          </a:xfrm>
          <a:prstGeom prst="rect">
            <a:avLst/>
          </a:prstGeom>
          <a:noFill/>
        </p:spPr>
        <p:txBody>
          <a:bodyPr wrap="square" rtlCol="0">
            <a:spAutoFit/>
          </a:bodyPr>
          <a:lstStyle/>
          <a:p>
            <a:pPr algn="ctr"/>
            <a:r>
              <a:rPr lang="en-US" sz="4000" b="1" smtClean="0">
                <a:solidFill>
                  <a:srgbClr val="C00000"/>
                </a:solidFill>
                <a:latin typeface="Cambria" panose="02040503050406030204" pitchFamily="18" charset="0"/>
                <a:ea typeface="Cambria" panose="02040503050406030204" pitchFamily="18" charset="0"/>
              </a:rPr>
              <a:t>Câu 2. </a:t>
            </a:r>
            <a:r>
              <a:rPr lang="vi-VN" sz="4000" b="1">
                <a:latin typeface="Cambria" panose="02040503050406030204" pitchFamily="18" charset="0"/>
                <a:ea typeface="Cambria" panose="02040503050406030204" pitchFamily="18" charset="0"/>
              </a:rPr>
              <a:t>Số </a:t>
            </a:r>
            <a:r>
              <a:rPr lang="vi-VN" sz="4000" b="1">
                <a:solidFill>
                  <a:srgbClr val="0070C0"/>
                </a:solidFill>
                <a:latin typeface="Cambria" panose="02040503050406030204" pitchFamily="18" charset="0"/>
                <a:ea typeface="Cambria" panose="02040503050406030204" pitchFamily="18" charset="0"/>
              </a:rPr>
              <a:t>15 035 478 </a:t>
            </a:r>
            <a:r>
              <a:rPr lang="vi-VN" sz="4000" b="1">
                <a:latin typeface="Cambria" panose="02040503050406030204" pitchFamily="18" charset="0"/>
                <a:ea typeface="Cambria" panose="02040503050406030204" pitchFamily="18" charset="0"/>
              </a:rPr>
              <a:t>có hàng trăm nghìn là chữ số nào ?</a:t>
            </a:r>
            <a:endParaRPr lang="en-US" sz="40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xmlns="" id="{64D42021-D925-7FEF-91CF-7CDDBE1FC743}"/>
              </a:ext>
            </a:extLst>
          </p:cNvPr>
          <p:cNvGrpSpPr/>
          <p:nvPr/>
        </p:nvGrpSpPr>
        <p:grpSpPr>
          <a:xfrm>
            <a:off x="7029327" y="4667041"/>
            <a:ext cx="4537107" cy="1129886"/>
            <a:chOff x="6830721" y="2864057"/>
            <a:chExt cx="4537107" cy="1129886"/>
          </a:xfrm>
        </p:grpSpPr>
        <p:sp>
          <p:nvSpPr>
            <p:cNvPr id="5" name="Rectangle: Rounded Corners 16">
              <a:extLst>
                <a:ext uri="{FF2B5EF4-FFF2-40B4-BE49-F238E27FC236}">
                  <a16:creationId xmlns:a16="http://schemas.microsoft.com/office/drawing/2014/main" xmlns="" id="{8A0B609F-7F6B-63C5-2928-24015C99CA63}"/>
                </a:ext>
              </a:extLst>
            </p:cNvPr>
            <p:cNvSpPr/>
            <p:nvPr/>
          </p:nvSpPr>
          <p:spPr>
            <a:xfrm>
              <a:off x="6830721" y="2864057"/>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FC9E1ECB-6F7A-7221-F6D1-15882BC04055}"/>
                </a:ext>
              </a:extLst>
            </p:cNvPr>
            <p:cNvSpPr txBox="1"/>
            <p:nvPr/>
          </p:nvSpPr>
          <p:spPr>
            <a:xfrm>
              <a:off x="7065041" y="2968927"/>
              <a:ext cx="3750829" cy="1015663"/>
            </a:xfrm>
            <a:prstGeom prst="rect">
              <a:avLst/>
            </a:prstGeom>
            <a:noFill/>
          </p:spPr>
          <p:txBody>
            <a:bodyPr wrap="square" rtlCol="0">
              <a:spAutoFit/>
            </a:bodyPr>
            <a:lstStyle/>
            <a:p>
              <a:pPr algn="ctr"/>
              <a:r>
                <a:rPr lang="en-US" sz="6000" b="1" smtClean="0">
                  <a:latin typeface="Cambria" panose="02040503050406030204" pitchFamily="18" charset="0"/>
                </a:rPr>
                <a:t>0</a:t>
              </a:r>
              <a:endParaRPr lang="en-US" sz="6000" b="1" dirty="0">
                <a:latin typeface="Cambria" panose="02040503050406030204" pitchFamily="18" charset="0"/>
              </a:endParaRPr>
            </a:p>
          </p:txBody>
        </p:sp>
      </p:grpSp>
      <p:grpSp>
        <p:nvGrpSpPr>
          <p:cNvPr id="7" name="Group 6">
            <a:extLst>
              <a:ext uri="{FF2B5EF4-FFF2-40B4-BE49-F238E27FC236}">
                <a16:creationId xmlns:a16="http://schemas.microsoft.com/office/drawing/2014/main" xmlns="" id="{3F79B80B-DD0B-9D9B-3F7F-07A944A5FDDD}"/>
              </a:ext>
            </a:extLst>
          </p:cNvPr>
          <p:cNvGrpSpPr/>
          <p:nvPr/>
        </p:nvGrpSpPr>
        <p:grpSpPr>
          <a:xfrm>
            <a:off x="981375" y="2864057"/>
            <a:ext cx="4537107" cy="1129886"/>
            <a:chOff x="981375" y="2864057"/>
            <a:chExt cx="4537107" cy="1129886"/>
          </a:xfrm>
        </p:grpSpPr>
        <p:sp>
          <p:nvSpPr>
            <p:cNvPr id="8" name="Rectangle: Rounded Corners 20">
              <a:extLst>
                <a:ext uri="{FF2B5EF4-FFF2-40B4-BE49-F238E27FC236}">
                  <a16:creationId xmlns:a16="http://schemas.microsoft.com/office/drawing/2014/main" xmlns="" id="{6B76F1E5-78CD-2B01-6A0E-379A409EDE10}"/>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E6BB7C07-BFB4-3E24-3D59-7241503372C9}"/>
                </a:ext>
              </a:extLst>
            </p:cNvPr>
            <p:cNvSpPr txBox="1"/>
            <p:nvPr/>
          </p:nvSpPr>
          <p:spPr>
            <a:xfrm>
              <a:off x="1496257" y="2941289"/>
              <a:ext cx="3750829" cy="1015663"/>
            </a:xfrm>
            <a:prstGeom prst="rect">
              <a:avLst/>
            </a:prstGeom>
            <a:noFill/>
          </p:spPr>
          <p:txBody>
            <a:bodyPr wrap="square" rtlCol="0">
              <a:spAutoFit/>
            </a:bodyPr>
            <a:lstStyle/>
            <a:p>
              <a:pPr algn="ctr"/>
              <a:r>
                <a:rPr lang="en-US" sz="6000" b="1" smtClean="0">
                  <a:latin typeface="Cambria" panose="02040503050406030204" pitchFamily="18" charset="0"/>
                </a:rPr>
                <a:t>1</a:t>
              </a:r>
              <a:endParaRPr lang="en-US" sz="6000" b="1" dirty="0">
                <a:latin typeface="Cambria" panose="02040503050406030204" pitchFamily="18" charset="0"/>
              </a:endParaRPr>
            </a:p>
          </p:txBody>
        </p:sp>
      </p:grpSp>
      <p:grpSp>
        <p:nvGrpSpPr>
          <p:cNvPr id="10" name="Group 9">
            <a:extLst>
              <a:ext uri="{FF2B5EF4-FFF2-40B4-BE49-F238E27FC236}">
                <a16:creationId xmlns:a16="http://schemas.microsoft.com/office/drawing/2014/main" xmlns="" id="{DBFAE3F9-8161-E45C-D2D8-58DBCFE6904C}"/>
              </a:ext>
            </a:extLst>
          </p:cNvPr>
          <p:cNvGrpSpPr/>
          <p:nvPr/>
        </p:nvGrpSpPr>
        <p:grpSpPr>
          <a:xfrm>
            <a:off x="872690" y="4714800"/>
            <a:ext cx="4537107" cy="1129886"/>
            <a:chOff x="981375" y="4872764"/>
            <a:chExt cx="4537107" cy="1129886"/>
          </a:xfrm>
        </p:grpSpPr>
        <p:sp>
          <p:nvSpPr>
            <p:cNvPr id="11" name="Rectangle: Rounded Corners 25">
              <a:extLst>
                <a:ext uri="{FF2B5EF4-FFF2-40B4-BE49-F238E27FC236}">
                  <a16:creationId xmlns:a16="http://schemas.microsoft.com/office/drawing/2014/main" xmlns="" id="{DF2A091A-1A0C-2EF6-E004-7CFFDEF7B5F2}"/>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AB7AE0EC-ABE5-B6D1-F04F-18AF539F360A}"/>
                </a:ext>
              </a:extLst>
            </p:cNvPr>
            <p:cNvSpPr txBox="1"/>
            <p:nvPr/>
          </p:nvSpPr>
          <p:spPr>
            <a:xfrm>
              <a:off x="1549041" y="4943786"/>
              <a:ext cx="3750829" cy="1015663"/>
            </a:xfrm>
            <a:prstGeom prst="rect">
              <a:avLst/>
            </a:prstGeom>
            <a:noFill/>
          </p:spPr>
          <p:txBody>
            <a:bodyPr wrap="square" rtlCol="0">
              <a:spAutoFit/>
            </a:bodyPr>
            <a:lstStyle/>
            <a:p>
              <a:pPr algn="ctr"/>
              <a:r>
                <a:rPr lang="en-US" sz="6000" b="1" smtClean="0">
                  <a:latin typeface="Cambria" panose="02040503050406030204" pitchFamily="18" charset="0"/>
                </a:rPr>
                <a:t>3</a:t>
              </a:r>
              <a:endParaRPr lang="en-US" sz="6000" b="1" dirty="0">
                <a:latin typeface="Cambria" panose="02040503050406030204" pitchFamily="18" charset="0"/>
              </a:endParaRPr>
            </a:p>
          </p:txBody>
        </p:sp>
      </p:grpSp>
      <p:grpSp>
        <p:nvGrpSpPr>
          <p:cNvPr id="13" name="Group 12">
            <a:extLst>
              <a:ext uri="{FF2B5EF4-FFF2-40B4-BE49-F238E27FC236}">
                <a16:creationId xmlns:a16="http://schemas.microsoft.com/office/drawing/2014/main" xmlns="" id="{68B6557A-200F-9875-84C7-171A3368F85A}"/>
              </a:ext>
            </a:extLst>
          </p:cNvPr>
          <p:cNvGrpSpPr/>
          <p:nvPr/>
        </p:nvGrpSpPr>
        <p:grpSpPr>
          <a:xfrm>
            <a:off x="6909508" y="2892856"/>
            <a:ext cx="4537107" cy="1129886"/>
            <a:chOff x="6830721" y="4714800"/>
            <a:chExt cx="4537107" cy="1129886"/>
          </a:xfrm>
        </p:grpSpPr>
        <p:sp>
          <p:nvSpPr>
            <p:cNvPr id="14" name="Rectangle: Rounded Corners 31">
              <a:extLst>
                <a:ext uri="{FF2B5EF4-FFF2-40B4-BE49-F238E27FC236}">
                  <a16:creationId xmlns:a16="http://schemas.microsoft.com/office/drawing/2014/main" xmlns="" id="{BC16345D-F261-9FBC-EF3A-F5E8F3D98560}"/>
                </a:ext>
              </a:extLst>
            </p:cNvPr>
            <p:cNvSpPr/>
            <p:nvPr/>
          </p:nvSpPr>
          <p:spPr>
            <a:xfrm>
              <a:off x="6830721" y="4714800"/>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xmlns="" id="{D5DAB5B1-DF8E-DFD8-A924-61A521E06E64}"/>
                </a:ext>
              </a:extLst>
            </p:cNvPr>
            <p:cNvSpPr txBox="1"/>
            <p:nvPr/>
          </p:nvSpPr>
          <p:spPr>
            <a:xfrm>
              <a:off x="7223859" y="4807313"/>
              <a:ext cx="3750829" cy="1015663"/>
            </a:xfrm>
            <a:prstGeom prst="rect">
              <a:avLst/>
            </a:prstGeom>
            <a:noFill/>
          </p:spPr>
          <p:txBody>
            <a:bodyPr wrap="square" rtlCol="0">
              <a:spAutoFit/>
            </a:bodyPr>
            <a:lstStyle/>
            <a:p>
              <a:pPr algn="ctr"/>
              <a:r>
                <a:rPr lang="en-US" sz="6000" b="1" smtClean="0">
                  <a:latin typeface="Cambria" panose="02040503050406030204" pitchFamily="18" charset="0"/>
                </a:rPr>
                <a:t>5</a:t>
              </a:r>
              <a:endParaRPr lang="en-US" sz="6000" b="1" dirty="0">
                <a:latin typeface="Cambria" panose="02040503050406030204" pitchFamily="18" charset="0"/>
              </a:endParaRPr>
            </a:p>
          </p:txBody>
        </p:sp>
      </p:grpSp>
      <p:pic>
        <p:nvPicPr>
          <p:cNvPr id="16" name="Picture 15">
            <a:extLst>
              <a:ext uri="{FF2B5EF4-FFF2-40B4-BE49-F238E27FC236}">
                <a16:creationId xmlns:a16="http://schemas.microsoft.com/office/drawing/2014/main" xmlns=""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xmlns=""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571567"/>
            <a:ext cx="957111" cy="1365353"/>
          </a:xfrm>
          <a:prstGeom prst="rect">
            <a:avLst/>
          </a:prstGeom>
        </p:spPr>
      </p:pic>
      <p:pic>
        <p:nvPicPr>
          <p:cNvPr id="18" name="Picture 17">
            <a:extLst>
              <a:ext uri="{FF2B5EF4-FFF2-40B4-BE49-F238E27FC236}">
                <a16:creationId xmlns:a16="http://schemas.microsoft.com/office/drawing/2014/main" xmlns=""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xmlns=""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xmlns=""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4871052"/>
            <a:ext cx="953350" cy="857536"/>
          </a:xfrm>
          <a:prstGeom prst="rect">
            <a:avLst/>
          </a:prstGeom>
        </p:spPr>
      </p:pic>
      <p:pic>
        <p:nvPicPr>
          <p:cNvPr id="21" name="Picture 20">
            <a:extLst>
              <a:ext uri="{FF2B5EF4-FFF2-40B4-BE49-F238E27FC236}">
                <a16:creationId xmlns:a16="http://schemas.microsoft.com/office/drawing/2014/main" xmlns=""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xmlns=""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4845361"/>
            <a:ext cx="891076" cy="896464"/>
          </a:xfrm>
          <a:prstGeom prst="rect">
            <a:avLst/>
          </a:prstGeom>
        </p:spPr>
      </p:pic>
      <p:pic>
        <p:nvPicPr>
          <p:cNvPr id="23" name="Picture 22">
            <a:extLst>
              <a:ext uri="{FF2B5EF4-FFF2-40B4-BE49-F238E27FC236}">
                <a16:creationId xmlns:a16="http://schemas.microsoft.com/office/drawing/2014/main" xmlns=""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009567"/>
            <a:ext cx="891076" cy="896464"/>
          </a:xfrm>
          <a:prstGeom prst="rect">
            <a:avLst/>
          </a:prstGeom>
        </p:spPr>
      </p:pic>
    </p:spTree>
    <p:extLst>
      <p:ext uri="{BB962C8B-B14F-4D97-AF65-F5344CB8AC3E}">
        <p14:creationId xmlns:p14="http://schemas.microsoft.com/office/powerpoint/2010/main" val="522199394"/>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xmlns="" id="{B0BED9AB-0B49-36B2-82A6-8B12CF08A8DD}"/>
              </a:ext>
            </a:extLst>
          </p:cNvPr>
          <p:cNvSpPr/>
          <p:nvPr/>
        </p:nvSpPr>
        <p:spPr>
          <a:xfrm>
            <a:off x="966878" y="325887"/>
            <a:ext cx="10437204" cy="1659528"/>
          </a:xfrm>
          <a:prstGeom prst="roundRect">
            <a:avLst>
              <a:gd name="adj" fmla="val 50000"/>
            </a:avLst>
          </a:prstGeom>
          <a:solidFill>
            <a:srgbClr val="E6F5D7"/>
          </a:solidFill>
          <a:ln w="38100">
            <a:solidFill>
              <a:srgbClr val="1179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4A1B0FDC-092C-EA16-0F63-9500F0D797AD}"/>
              </a:ext>
            </a:extLst>
          </p:cNvPr>
          <p:cNvSpPr txBox="1"/>
          <p:nvPr/>
        </p:nvSpPr>
        <p:spPr>
          <a:xfrm>
            <a:off x="1175657" y="671112"/>
            <a:ext cx="9914709" cy="769441"/>
          </a:xfrm>
          <a:prstGeom prst="rect">
            <a:avLst/>
          </a:prstGeom>
          <a:noFill/>
        </p:spPr>
        <p:txBody>
          <a:bodyPr wrap="square" rtlCol="0">
            <a:spAutoFit/>
          </a:bodyPr>
          <a:lstStyle/>
          <a:p>
            <a:pPr algn="ctr"/>
            <a:r>
              <a:rPr lang="en-US" sz="4400" b="1" smtClean="0">
                <a:solidFill>
                  <a:srgbClr val="C00000"/>
                </a:solidFill>
                <a:latin typeface="Cambria" panose="02040503050406030204" pitchFamily="18" charset="0"/>
                <a:ea typeface="Cambria" panose="02040503050406030204" pitchFamily="18" charset="0"/>
              </a:rPr>
              <a:t>Câu 3. </a:t>
            </a:r>
            <a:r>
              <a:rPr lang="vi-VN" sz="4400" b="1">
                <a:latin typeface="Cambria" panose="02040503050406030204" pitchFamily="18" charset="0"/>
                <a:ea typeface="Cambria" panose="02040503050406030204" pitchFamily="18" charset="0"/>
              </a:rPr>
              <a:t>Số </a:t>
            </a:r>
            <a:r>
              <a:rPr lang="vi-VN" sz="4400" b="1">
                <a:solidFill>
                  <a:srgbClr val="0070C0"/>
                </a:solidFill>
                <a:latin typeface="Cambria" panose="02040503050406030204" pitchFamily="18" charset="0"/>
                <a:ea typeface="Cambria" panose="02040503050406030204" pitchFamily="18" charset="0"/>
              </a:rPr>
              <a:t>15 035 478 </a:t>
            </a:r>
            <a:r>
              <a:rPr lang="en-US" sz="4400" b="1" smtClean="0">
                <a:latin typeface="Cambria" panose="02040503050406030204" pitchFamily="18" charset="0"/>
                <a:ea typeface="Cambria" panose="02040503050406030204" pitchFamily="18" charset="0"/>
              </a:rPr>
              <a:t>gồm mấy lớp</a:t>
            </a:r>
            <a:r>
              <a:rPr lang="vi-VN" sz="4400" b="1" smtClean="0">
                <a:latin typeface="Cambria" panose="02040503050406030204" pitchFamily="18" charset="0"/>
                <a:ea typeface="Cambria" panose="02040503050406030204" pitchFamily="18" charset="0"/>
              </a:rPr>
              <a:t>?</a:t>
            </a:r>
            <a:endParaRPr lang="en-US" sz="4400" b="1" dirty="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xmlns="" id="{69A9B34F-BB9F-2AAA-B780-46EFE55D5A4A}"/>
              </a:ext>
            </a:extLst>
          </p:cNvPr>
          <p:cNvGrpSpPr/>
          <p:nvPr/>
        </p:nvGrpSpPr>
        <p:grpSpPr>
          <a:xfrm>
            <a:off x="927417" y="4685688"/>
            <a:ext cx="4537107" cy="1129886"/>
            <a:chOff x="6830721" y="2864057"/>
            <a:chExt cx="4537107" cy="1129886"/>
          </a:xfrm>
        </p:grpSpPr>
        <p:sp>
          <p:nvSpPr>
            <p:cNvPr id="5" name="Rectangle: Rounded Corners 16">
              <a:extLst>
                <a:ext uri="{FF2B5EF4-FFF2-40B4-BE49-F238E27FC236}">
                  <a16:creationId xmlns:a16="http://schemas.microsoft.com/office/drawing/2014/main" xmlns="" id="{F515E6D1-0BA1-9D99-9F48-79063FCD2645}"/>
                </a:ext>
              </a:extLst>
            </p:cNvPr>
            <p:cNvSpPr/>
            <p:nvPr/>
          </p:nvSpPr>
          <p:spPr>
            <a:xfrm>
              <a:off x="6830721" y="2864057"/>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algn="ctr"/>
              <a:r>
                <a:rPr lang="en-US" sz="4400" b="1" smtClean="0">
                  <a:latin typeface="Cambria" panose="02040503050406030204" pitchFamily="18" charset="0"/>
                </a:rPr>
                <a:t>3 lớp </a:t>
              </a:r>
              <a:endParaRPr lang="en-US" sz="4400" b="1" dirty="0">
                <a:latin typeface="Cambria" panose="02040503050406030204" pitchFamily="18" charset="0"/>
              </a:endParaRPr>
            </a:p>
          </p:txBody>
        </p:sp>
      </p:grpSp>
      <p:grpSp>
        <p:nvGrpSpPr>
          <p:cNvPr id="7" name="Group 6">
            <a:extLst>
              <a:ext uri="{FF2B5EF4-FFF2-40B4-BE49-F238E27FC236}">
                <a16:creationId xmlns:a16="http://schemas.microsoft.com/office/drawing/2014/main" xmlns="" id="{F19528F8-C83B-20E7-2C42-5639B92EA9CE}"/>
              </a:ext>
            </a:extLst>
          </p:cNvPr>
          <p:cNvGrpSpPr/>
          <p:nvPr/>
        </p:nvGrpSpPr>
        <p:grpSpPr>
          <a:xfrm>
            <a:off x="981375" y="2864057"/>
            <a:ext cx="4537107" cy="1129886"/>
            <a:chOff x="981375" y="2864057"/>
            <a:chExt cx="4537107" cy="1129886"/>
          </a:xfrm>
        </p:grpSpPr>
        <p:sp>
          <p:nvSpPr>
            <p:cNvPr id="8" name="Rectangle: Rounded Corners 20">
              <a:extLst>
                <a:ext uri="{FF2B5EF4-FFF2-40B4-BE49-F238E27FC236}">
                  <a16:creationId xmlns:a16="http://schemas.microsoft.com/office/drawing/2014/main" xmlns="" id="{402427EF-C8BA-756B-9021-6694BBA5E377}"/>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CE507DE5-6187-AA47-C2A9-B9D9665FF452}"/>
                </a:ext>
              </a:extLst>
            </p:cNvPr>
            <p:cNvSpPr txBox="1"/>
            <p:nvPr/>
          </p:nvSpPr>
          <p:spPr>
            <a:xfrm>
              <a:off x="1392687" y="3005943"/>
              <a:ext cx="3750829" cy="769441"/>
            </a:xfrm>
            <a:prstGeom prst="rect">
              <a:avLst/>
            </a:prstGeom>
            <a:noFill/>
          </p:spPr>
          <p:txBody>
            <a:bodyPr wrap="square" rtlCol="0">
              <a:spAutoFit/>
            </a:bodyPr>
            <a:lstStyle/>
            <a:p>
              <a:pPr algn="ctr"/>
              <a:r>
                <a:rPr lang="en-US" sz="4400" b="1" smtClean="0">
                  <a:latin typeface="Cambria" panose="02040503050406030204" pitchFamily="18" charset="0"/>
                </a:rPr>
                <a:t>1 lớp </a:t>
              </a:r>
              <a:endParaRPr lang="en-US" sz="4400" b="1" dirty="0">
                <a:latin typeface="Cambria" panose="02040503050406030204" pitchFamily="18" charset="0"/>
              </a:endParaRPr>
            </a:p>
          </p:txBody>
        </p:sp>
      </p:grpSp>
      <p:grpSp>
        <p:nvGrpSpPr>
          <p:cNvPr id="10" name="Group 9">
            <a:extLst>
              <a:ext uri="{FF2B5EF4-FFF2-40B4-BE49-F238E27FC236}">
                <a16:creationId xmlns:a16="http://schemas.microsoft.com/office/drawing/2014/main" xmlns="" id="{3FC459A0-DE21-D281-358B-D1A0A1977867}"/>
              </a:ext>
            </a:extLst>
          </p:cNvPr>
          <p:cNvGrpSpPr/>
          <p:nvPr/>
        </p:nvGrpSpPr>
        <p:grpSpPr>
          <a:xfrm>
            <a:off x="6830721" y="2825721"/>
            <a:ext cx="4537107" cy="1129886"/>
            <a:chOff x="981375" y="4872764"/>
            <a:chExt cx="4537107" cy="1129886"/>
          </a:xfrm>
        </p:grpSpPr>
        <p:sp>
          <p:nvSpPr>
            <p:cNvPr id="11" name="Rectangle: Rounded Corners 25">
              <a:extLst>
                <a:ext uri="{FF2B5EF4-FFF2-40B4-BE49-F238E27FC236}">
                  <a16:creationId xmlns:a16="http://schemas.microsoft.com/office/drawing/2014/main" xmlns="" id="{B0B98890-06D0-6D25-B71E-3AFE8CB6C7C9}"/>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79A74728-41C7-309F-0FC5-76249A150B84}"/>
                </a:ext>
              </a:extLst>
            </p:cNvPr>
            <p:cNvSpPr txBox="1"/>
            <p:nvPr/>
          </p:nvSpPr>
          <p:spPr>
            <a:xfrm>
              <a:off x="1202027" y="5027809"/>
              <a:ext cx="3750829" cy="769441"/>
            </a:xfrm>
            <a:prstGeom prst="rect">
              <a:avLst/>
            </a:prstGeom>
            <a:noFill/>
          </p:spPr>
          <p:txBody>
            <a:bodyPr wrap="square" rtlCol="0">
              <a:spAutoFit/>
            </a:bodyPr>
            <a:lstStyle/>
            <a:p>
              <a:pPr algn="ctr"/>
              <a:r>
                <a:rPr lang="en-US" sz="4400" b="1" smtClean="0">
                  <a:latin typeface="Cambria" panose="02040503050406030204" pitchFamily="18" charset="0"/>
                </a:rPr>
                <a:t>2 lớp </a:t>
              </a:r>
              <a:endParaRPr lang="en-US" sz="4400" b="1" dirty="0">
                <a:latin typeface="Cambria" panose="02040503050406030204" pitchFamily="18" charset="0"/>
              </a:endParaRPr>
            </a:p>
          </p:txBody>
        </p:sp>
      </p:grpSp>
      <p:grpSp>
        <p:nvGrpSpPr>
          <p:cNvPr id="13" name="Group 12">
            <a:extLst>
              <a:ext uri="{FF2B5EF4-FFF2-40B4-BE49-F238E27FC236}">
                <a16:creationId xmlns:a16="http://schemas.microsoft.com/office/drawing/2014/main" xmlns="" id="{21FCD99E-212C-9471-AFBE-1D3A94D42579}"/>
              </a:ext>
            </a:extLst>
          </p:cNvPr>
          <p:cNvGrpSpPr/>
          <p:nvPr/>
        </p:nvGrpSpPr>
        <p:grpSpPr>
          <a:xfrm>
            <a:off x="6830721" y="4714800"/>
            <a:ext cx="4537107" cy="1129886"/>
            <a:chOff x="6830721" y="4714800"/>
            <a:chExt cx="4537107" cy="1129886"/>
          </a:xfrm>
        </p:grpSpPr>
        <p:sp>
          <p:nvSpPr>
            <p:cNvPr id="14" name="Rectangle: Rounded Corners 31">
              <a:extLst>
                <a:ext uri="{FF2B5EF4-FFF2-40B4-BE49-F238E27FC236}">
                  <a16:creationId xmlns:a16="http://schemas.microsoft.com/office/drawing/2014/main" xmlns="" id="{0D3D2E4D-F0F7-F795-21D5-36A853C40B73}"/>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xmlns="" id="{E31DB269-E4CA-073E-1775-79108803AB9B}"/>
                </a:ext>
              </a:extLst>
            </p:cNvPr>
            <p:cNvSpPr txBox="1"/>
            <p:nvPr/>
          </p:nvSpPr>
          <p:spPr>
            <a:xfrm>
              <a:off x="7188492" y="4887447"/>
              <a:ext cx="3750829" cy="769441"/>
            </a:xfrm>
            <a:prstGeom prst="rect">
              <a:avLst/>
            </a:prstGeom>
            <a:noFill/>
          </p:spPr>
          <p:txBody>
            <a:bodyPr wrap="square" rtlCol="0">
              <a:spAutoFit/>
            </a:bodyPr>
            <a:lstStyle/>
            <a:p>
              <a:pPr algn="ctr"/>
              <a:r>
                <a:rPr lang="en-US" sz="4400" b="1" smtClean="0">
                  <a:latin typeface="Cambria" panose="02040503050406030204" pitchFamily="18" charset="0"/>
                </a:rPr>
                <a:t>4 lớp</a:t>
              </a:r>
              <a:endParaRPr lang="en-US" sz="4400" b="1" dirty="0">
                <a:latin typeface="Cambria" panose="02040503050406030204" pitchFamily="18" charset="0"/>
              </a:endParaRPr>
            </a:p>
          </p:txBody>
        </p:sp>
      </p:grpSp>
      <p:pic>
        <p:nvPicPr>
          <p:cNvPr id="16" name="Picture 15">
            <a:extLst>
              <a:ext uri="{FF2B5EF4-FFF2-40B4-BE49-F238E27FC236}">
                <a16:creationId xmlns:a16="http://schemas.microsoft.com/office/drawing/2014/main" xmlns=""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2873534"/>
            <a:ext cx="1518921" cy="1129884"/>
          </a:xfrm>
          <a:prstGeom prst="rect">
            <a:avLst/>
          </a:prstGeom>
        </p:spPr>
      </p:pic>
      <p:pic>
        <p:nvPicPr>
          <p:cNvPr id="17" name="Picture 16">
            <a:extLst>
              <a:ext uri="{FF2B5EF4-FFF2-40B4-BE49-F238E27FC236}">
                <a16:creationId xmlns:a16="http://schemas.microsoft.com/office/drawing/2014/main" xmlns=""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504157"/>
            <a:ext cx="957111" cy="1365353"/>
          </a:xfrm>
          <a:prstGeom prst="rect">
            <a:avLst/>
          </a:prstGeom>
        </p:spPr>
      </p:pic>
      <p:pic>
        <p:nvPicPr>
          <p:cNvPr id="18" name="Picture 17">
            <a:extLst>
              <a:ext uri="{FF2B5EF4-FFF2-40B4-BE49-F238E27FC236}">
                <a16:creationId xmlns:a16="http://schemas.microsoft.com/office/drawing/2014/main" xmlns=""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598974"/>
            <a:ext cx="1238017" cy="1245712"/>
          </a:xfrm>
          <a:prstGeom prst="rect">
            <a:avLst/>
          </a:prstGeom>
        </p:spPr>
      </p:pic>
      <p:pic>
        <p:nvPicPr>
          <p:cNvPr id="19" name="Picture 18">
            <a:extLst>
              <a:ext uri="{FF2B5EF4-FFF2-40B4-BE49-F238E27FC236}">
                <a16:creationId xmlns:a16="http://schemas.microsoft.com/office/drawing/2014/main" xmlns=""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2917255"/>
            <a:ext cx="1518921" cy="1129884"/>
          </a:xfrm>
          <a:prstGeom prst="rect">
            <a:avLst/>
          </a:prstGeom>
        </p:spPr>
      </p:pic>
      <p:pic>
        <p:nvPicPr>
          <p:cNvPr id="20" name="Picture 19">
            <a:extLst>
              <a:ext uri="{FF2B5EF4-FFF2-40B4-BE49-F238E27FC236}">
                <a16:creationId xmlns:a16="http://schemas.microsoft.com/office/drawing/2014/main" xmlns=""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4889699"/>
            <a:ext cx="953350" cy="857536"/>
          </a:xfrm>
          <a:prstGeom prst="rect">
            <a:avLst/>
          </a:prstGeom>
        </p:spPr>
      </p:pic>
      <p:pic>
        <p:nvPicPr>
          <p:cNvPr id="21" name="Picture 20">
            <a:extLst>
              <a:ext uri="{FF2B5EF4-FFF2-40B4-BE49-F238E27FC236}">
                <a16:creationId xmlns:a16="http://schemas.microsoft.com/office/drawing/2014/main" xmlns=""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2917255"/>
            <a:ext cx="891076" cy="896464"/>
          </a:xfrm>
          <a:prstGeom prst="rect">
            <a:avLst/>
          </a:prstGeom>
        </p:spPr>
      </p:pic>
      <p:pic>
        <p:nvPicPr>
          <p:cNvPr id="22" name="Picture 21">
            <a:extLst>
              <a:ext uri="{FF2B5EF4-FFF2-40B4-BE49-F238E27FC236}">
                <a16:creationId xmlns:a16="http://schemas.microsoft.com/office/drawing/2014/main" xmlns=""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2956282"/>
            <a:ext cx="891076" cy="896464"/>
          </a:xfrm>
          <a:prstGeom prst="rect">
            <a:avLst/>
          </a:prstGeom>
        </p:spPr>
      </p:pic>
      <p:pic>
        <p:nvPicPr>
          <p:cNvPr id="23" name="Picture 22">
            <a:extLst>
              <a:ext uri="{FF2B5EF4-FFF2-40B4-BE49-F238E27FC236}">
                <a16:creationId xmlns:a16="http://schemas.microsoft.com/office/drawing/2014/main" xmlns=""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4831511"/>
            <a:ext cx="891076" cy="896464"/>
          </a:xfrm>
          <a:prstGeom prst="rect">
            <a:avLst/>
          </a:prstGeom>
        </p:spPr>
      </p:pic>
    </p:spTree>
    <p:extLst>
      <p:ext uri="{BB962C8B-B14F-4D97-AF65-F5344CB8AC3E}">
        <p14:creationId xmlns:p14="http://schemas.microsoft.com/office/powerpoint/2010/main" val="1483383640"/>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p:cNvPicPr>
            <a:picLocks noChangeAspect="1"/>
          </p:cNvPicPr>
          <p:nvPr/>
        </p:nvPicPr>
        <p:blipFill rotWithShape="1">
          <a:blip r:embed="rId2" cstate="print">
            <a:extLst>
              <a:ext uri="{28A0092B-C50C-407E-A947-70E740481C1C}">
                <a14:useLocalDpi xmlns:a14="http://schemas.microsoft.com/office/drawing/2010/main" val="0"/>
              </a:ext>
            </a:extLst>
          </a:blip>
          <a:srcRect l="-15567"/>
          <a:stretch/>
        </p:blipFill>
        <p:spPr>
          <a:xfrm rot="10800000">
            <a:off x="2345402" y="-628550"/>
            <a:ext cx="8979867" cy="6235102"/>
          </a:xfrm>
          <a:prstGeom prst="rect">
            <a:avLst/>
          </a:prstGeom>
        </p:spPr>
      </p:pic>
      <p:pic>
        <p:nvPicPr>
          <p:cNvPr id="5"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78" y="979050"/>
            <a:ext cx="6333518" cy="6333518"/>
          </a:xfrm>
          <a:prstGeom prst="rect">
            <a:avLst/>
          </a:prstGeom>
        </p:spPr>
      </p:pic>
      <p:pic>
        <p:nvPicPr>
          <p:cNvPr id="6"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9262" y="-211099"/>
            <a:ext cx="3206007" cy="3206007"/>
          </a:xfrm>
          <a:prstGeom prst="rect">
            <a:avLst/>
          </a:prstGeom>
        </p:spPr>
      </p:pic>
      <p:pic>
        <p:nvPicPr>
          <p:cNvPr id="9" name="Picture 8"/>
          <p:cNvPicPr>
            <a:picLocks noChangeAspect="1"/>
          </p:cNvPicPr>
          <p:nvPr/>
        </p:nvPicPr>
        <p:blipFill>
          <a:blip r:embed="rId5"/>
          <a:stretch>
            <a:fillRect/>
          </a:stretch>
        </p:blipFill>
        <p:spPr>
          <a:xfrm>
            <a:off x="2900250" y="979050"/>
            <a:ext cx="6822015" cy="4279763"/>
          </a:xfrm>
          <a:prstGeom prst="rect">
            <a:avLst/>
          </a:prstGeom>
        </p:spPr>
      </p:pic>
    </p:spTree>
    <p:extLst>
      <p:ext uri="{BB962C8B-B14F-4D97-AF65-F5344CB8AC3E}">
        <p14:creationId xmlns:p14="http://schemas.microsoft.com/office/powerpoint/2010/main" val="1341320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44762"/>
            <a:ext cx="10881360" cy="1129886"/>
            <a:chOff x="809897" y="544762"/>
            <a:chExt cx="10881360" cy="1129886"/>
          </a:xfrm>
        </p:grpSpPr>
        <p:sp>
          <p:nvSpPr>
            <p:cNvPr id="4"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129886"/>
            </a:xfrm>
            <a:prstGeom prst="roundRect">
              <a:avLst>
                <a:gd name="adj" fmla="val 13859"/>
              </a:avLst>
            </a:prstGeom>
            <a:solidFill>
              <a:srgbClr val="E6F5D7"/>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53589" y="561702"/>
              <a:ext cx="10567851" cy="1077218"/>
            </a:xfrm>
            <a:prstGeom prst="rect">
              <a:avLst/>
            </a:prstGeom>
            <a:noFill/>
          </p:spPr>
          <p:txBody>
            <a:bodyPr wrap="square" rtlCol="0">
              <a:spAutoFit/>
            </a:bodyPr>
            <a:lstStyle/>
            <a:p>
              <a:pPr algn="just"/>
              <a:r>
                <a:rPr lang="en-US" sz="3200" b="1" i="1">
                  <a:latin typeface="Cambria" panose="02040503050406030204" pitchFamily="18" charset="0"/>
                  <a:ea typeface="Cambria" panose="02040503050406030204" pitchFamily="18" charset="0"/>
                </a:rPr>
                <a:t>Phóng viên và Rô-bốt báo cáo về số lượng xe máy được bán ra của công ty A vào năm </a:t>
              </a:r>
              <a:r>
                <a:rPr lang="en-US" sz="3200" b="1" i="1" smtClean="0">
                  <a:latin typeface="Cambria" panose="02040503050406030204" pitchFamily="18" charset="0"/>
                  <a:ea typeface="Cambria" panose="02040503050406030204" pitchFamily="18" charset="0"/>
                </a:rPr>
                <a:t>2020.</a:t>
              </a:r>
              <a:endParaRPr lang="en-US" sz="3200" b="1">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413879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809897" y="2178602"/>
            <a:ext cx="10411098" cy="4422269"/>
          </a:xfrm>
          <a:prstGeom prst="rect">
            <a:avLst/>
          </a:prstGeom>
        </p:spPr>
      </p:pic>
      <p:grpSp>
        <p:nvGrpSpPr>
          <p:cNvPr id="6" name="Group 5"/>
          <p:cNvGrpSpPr/>
          <p:nvPr/>
        </p:nvGrpSpPr>
        <p:grpSpPr>
          <a:xfrm>
            <a:off x="809897" y="509450"/>
            <a:ext cx="10881360" cy="1200329"/>
            <a:chOff x="809897" y="509450"/>
            <a:chExt cx="10881360" cy="1200329"/>
          </a:xfrm>
        </p:grpSpPr>
        <p:sp>
          <p:nvSpPr>
            <p:cNvPr id="4" name="Rectangle: Rounded Corners 16">
              <a:extLst>
                <a:ext uri="{FF2B5EF4-FFF2-40B4-BE49-F238E27FC236}">
                  <a16:creationId xmlns:a16="http://schemas.microsoft.com/office/drawing/2014/main" xmlns="" id="{F515E6D1-0BA1-9D99-9F48-79063FCD2645}"/>
                </a:ext>
              </a:extLst>
            </p:cNvPr>
            <p:cNvSpPr/>
            <p:nvPr/>
          </p:nvSpPr>
          <p:spPr>
            <a:xfrm>
              <a:off x="809897" y="544762"/>
              <a:ext cx="10881360" cy="1129886"/>
            </a:xfrm>
            <a:prstGeom prst="roundRect">
              <a:avLst>
                <a:gd name="adj" fmla="val 13859"/>
              </a:avLst>
            </a:prstGeom>
            <a:solidFill>
              <a:srgbClr val="00CC99"/>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 name="TextBox 4"/>
            <p:cNvSpPr txBox="1"/>
            <p:nvPr/>
          </p:nvSpPr>
          <p:spPr>
            <a:xfrm>
              <a:off x="953589" y="509450"/>
              <a:ext cx="10567851" cy="1200329"/>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Phóng viên cho biết số lượng xe máy bán ra là bao nhiêu?</a:t>
              </a:r>
              <a:endParaRPr lang="en-US" sz="5400" b="1">
                <a:latin typeface="Cambria" panose="02040503050406030204" pitchFamily="18" charset="0"/>
                <a:ea typeface="Cambria" panose="02040503050406030204" pitchFamily="18" charset="0"/>
              </a:endParaRPr>
            </a:p>
          </p:txBody>
        </p:sp>
      </p:grpSp>
      <p:sp>
        <p:nvSpPr>
          <p:cNvPr id="7" name="Rounded Rectangle 6"/>
          <p:cNvSpPr/>
          <p:nvPr/>
        </p:nvSpPr>
        <p:spPr>
          <a:xfrm>
            <a:off x="5264330" y="3069771"/>
            <a:ext cx="2481943" cy="548640"/>
          </a:xfrm>
          <a:prstGeom prst="roundRect">
            <a:avLst/>
          </a:prstGeom>
          <a:solidFill>
            <a:schemeClr val="bg1"/>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C00000"/>
                </a:solidFill>
                <a:latin typeface="Cambria" panose="02040503050406030204" pitchFamily="18" charset="0"/>
                <a:ea typeface="Cambria" panose="02040503050406030204" pitchFamily="18" charset="0"/>
              </a:rPr>
              <a:t>2 700 000 xe</a:t>
            </a:r>
            <a:endParaRPr lang="en-US" sz="2800" b="1">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08662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744</Words>
  <Application>Microsoft Office PowerPoint</Application>
  <PresentationFormat>Custom</PresentationFormat>
  <Paragraphs>112</Paragraphs>
  <Slides>27</Slides>
  <Notes>3</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MĂNGNONTEAM</cp:keywords>
  <cp:lastModifiedBy>Mrs Trang</cp:lastModifiedBy>
  <cp:revision>42</cp:revision>
  <dcterms:created xsi:type="dcterms:W3CDTF">2023-08-27T09:15:33Z</dcterms:created>
  <dcterms:modified xsi:type="dcterms:W3CDTF">2025-10-16T07:30:08Z</dcterms:modified>
</cp:coreProperties>
</file>