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2" r:id="rId3"/>
    <p:sldId id="313" r:id="rId4"/>
    <p:sldId id="311" r:id="rId5"/>
    <p:sldId id="312" r:id="rId6"/>
    <p:sldId id="308" r:id="rId7"/>
    <p:sldId id="306" r:id="rId8"/>
    <p:sldId id="290" r:id="rId9"/>
    <p:sldId id="360" r:id="rId10"/>
    <p:sldId id="314" r:id="rId11"/>
    <p:sldId id="291" r:id="rId12"/>
    <p:sldId id="316" r:id="rId13"/>
    <p:sldId id="317" r:id="rId14"/>
    <p:sldId id="356" r:id="rId15"/>
    <p:sldId id="320" r:id="rId16"/>
    <p:sldId id="302" r:id="rId17"/>
    <p:sldId id="324" r:id="rId18"/>
    <p:sldId id="329" r:id="rId19"/>
    <p:sldId id="336" r:id="rId20"/>
    <p:sldId id="357" r:id="rId21"/>
    <p:sldId id="321" r:id="rId22"/>
    <p:sldId id="334" r:id="rId23"/>
    <p:sldId id="358" r:id="rId24"/>
    <p:sldId id="340" r:id="rId25"/>
    <p:sldId id="343" r:id="rId26"/>
    <p:sldId id="35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8C1"/>
    <a:srgbClr val="E345BA"/>
    <a:srgbClr val="50BAEE"/>
    <a:srgbClr val="FFF7E7"/>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showGuides="1">
      <p:cViewPr>
        <p:scale>
          <a:sx n="75" d="100"/>
          <a:sy n="75" d="100"/>
        </p:scale>
        <p:origin x="1382" y="38"/>
      </p:cViewPr>
      <p:guideLst>
        <p:guide orient="horz" pos="21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6791E-3DD2-463E-BB9C-BB619D3149E0}"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8ADAD-847F-4094-82FA-E9CD5DCD82CC}" type="slidenum">
              <a:rPr lang="en-US" smtClean="0"/>
              <a:t>‹#›</a:t>
            </a:fld>
            <a:endParaRPr lang="en-US"/>
          </a:p>
        </p:txBody>
      </p:sp>
    </p:spTree>
    <p:extLst>
      <p:ext uri="{BB962C8B-B14F-4D97-AF65-F5344CB8AC3E}">
        <p14:creationId xmlns:p14="http://schemas.microsoft.com/office/powerpoint/2010/main" val="189639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40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1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0233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0066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0475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463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58329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14812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924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088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4915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9/3/2023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8804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854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37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531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12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536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6979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311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318133" y="-1405951"/>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vi-VN"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Tư Bùi</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6891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0816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9" y="0"/>
            <a:ext cx="1838960" cy="1838960"/>
          </a:xfrm>
          <a:prstGeom prst="rect">
            <a:avLst/>
          </a:prstGeom>
        </p:spPr>
      </p:pic>
      <p:pic>
        <p:nvPicPr>
          <p:cNvPr id="12" name="Picture 11"/>
          <p:cNvPicPr>
            <a:picLocks noChangeAspect="1"/>
          </p:cNvPicPr>
          <p:nvPr/>
        </p:nvPicPr>
        <p:blipFill>
          <a:blip r:embed="rId4"/>
          <a:stretch>
            <a:fillRect/>
          </a:stretch>
        </p:blipFill>
        <p:spPr>
          <a:xfrm>
            <a:off x="596951" y="139923"/>
            <a:ext cx="10540898" cy="6559865"/>
          </a:xfrm>
          <a:prstGeom prst="rect">
            <a:avLst/>
          </a:prstGeom>
        </p:spPr>
      </p:pic>
    </p:spTree>
    <p:extLst>
      <p:ext uri="{BB962C8B-B14F-4D97-AF65-F5344CB8AC3E}">
        <p14:creationId xmlns:p14="http://schemas.microsoft.com/office/powerpoint/2010/main" val="1139888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2119" y="1130644"/>
            <a:ext cx="10551204" cy="1832085"/>
          </a:xfrm>
          <a:prstGeom prst="rect">
            <a:avLst/>
          </a:prstGeom>
        </p:spPr>
      </p:pic>
      <p:sp>
        <p:nvSpPr>
          <p:cNvPr id="19" name="圆角矩形 17">
            <a:extLst>
              <a:ext uri="{FF2B5EF4-FFF2-40B4-BE49-F238E27FC236}">
                <a16:creationId xmlns:a16="http://schemas.microsoft.com/office/drawing/2014/main" id="{A8E535DF-15BD-D423-EF0C-7F74D154BE25}"/>
              </a:ext>
            </a:extLst>
          </p:cNvPr>
          <p:cNvSpPr/>
          <p:nvPr/>
        </p:nvSpPr>
        <p:spPr>
          <a:xfrm>
            <a:off x="2165238" y="2633472"/>
            <a:ext cx="9382170" cy="18836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p:cNvSpPr txBox="1"/>
          <p:nvPr/>
        </p:nvSpPr>
        <p:spPr>
          <a:xfrm>
            <a:off x="4064924" y="2888237"/>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5964610" y="289985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0777386" y="3333763"/>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4592525" y="339548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3" name="Rectangle 2"/>
          <p:cNvSpPr/>
          <p:nvPr/>
        </p:nvSpPr>
        <p:spPr>
          <a:xfrm>
            <a:off x="2302788" y="3014228"/>
            <a:ext cx="8943588"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Bụi hồng, bụi dạ lí, bụi mẫu đơn trông không khác gì nhau nên tôi đành để dở dang bài văn.</a:t>
            </a:r>
            <a:endParaRPr lang="en-US" sz="3200" b="1" dirty="0"/>
          </a:p>
        </p:txBody>
      </p:sp>
    </p:spTree>
    <p:extLst>
      <p:ext uri="{BB962C8B-B14F-4D97-AF65-F5344CB8AC3E}">
        <p14:creationId xmlns:p14="http://schemas.microsoft.com/office/powerpoint/2010/main" val="3736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cs typeface="+mn-cs"/>
            </a:endParaRPr>
          </a:p>
        </p:txBody>
      </p:sp>
      <p:grpSp>
        <p:nvGrpSpPr>
          <p:cNvPr id="12" name="组合 9">
            <a:extLst>
              <a:ext uri="{FF2B5EF4-FFF2-40B4-BE49-F238E27FC236}">
                <a16:creationId xmlns:a16="http://schemas.microsoft.com/office/drawing/2014/main" id="{9F511887-A714-CE19-1D74-AED819E4A93C}"/>
              </a:ext>
            </a:extLst>
          </p:cNvPr>
          <p:cNvGrpSpPr/>
          <p:nvPr/>
        </p:nvGrpSpPr>
        <p:grpSpPr>
          <a:xfrm>
            <a:off x="825949" y="1371969"/>
            <a:ext cx="6997251" cy="2778409"/>
            <a:chOff x="4068184" y="253841"/>
            <a:chExt cx="6605260" cy="6607125"/>
          </a:xfrm>
        </p:grpSpPr>
        <p:pic>
          <p:nvPicPr>
            <p:cNvPr id="13"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68184" y="253841"/>
              <a:ext cx="6605260" cy="6607125"/>
            </a:xfrm>
            <a:prstGeom prst="rect">
              <a:avLst/>
            </a:prstGeom>
          </p:spPr>
        </p:pic>
        <p:sp>
          <p:nvSpPr>
            <p:cNvPr id="14" name="文本框 4">
              <a:extLst>
                <a:ext uri="{FF2B5EF4-FFF2-40B4-BE49-F238E27FC236}">
                  <a16:creationId xmlns:a16="http://schemas.microsoft.com/office/drawing/2014/main" id="{40ABCEEE-D77C-00FB-F7AE-AC02FC707073}"/>
                </a:ext>
              </a:extLst>
            </p:cNvPr>
            <p:cNvSpPr txBox="1"/>
            <p:nvPr/>
          </p:nvSpPr>
          <p:spPr>
            <a:xfrm>
              <a:off x="4886325" y="2663574"/>
              <a:ext cx="5061154" cy="600164"/>
            </a:xfrm>
            <a:prstGeom prst="rect">
              <a:avLst/>
            </a:prstGeom>
            <a:noFill/>
          </p:spPr>
          <p:txBody>
            <a:bodyPr wrap="square">
              <a:spAutoFit/>
            </a:bodyPr>
            <a:lstStyle/>
            <a:p>
              <a:pPr algn="just">
                <a:lnSpc>
                  <a:spcPct val="150000"/>
                </a:lnSpc>
              </a:pPr>
              <a:endParaRPr lang="zh-CN" altLang="en-US" sz="2400" b="1"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8" name="Picture 7"/>
          <p:cNvPicPr>
            <a:picLocks noChangeAspect="1"/>
          </p:cNvPicPr>
          <p:nvPr/>
        </p:nvPicPr>
        <p:blipFill>
          <a:blip r:embed="rId3"/>
          <a:stretch>
            <a:fillRect/>
          </a:stretch>
        </p:blipFill>
        <p:spPr>
          <a:xfrm>
            <a:off x="-361608" y="526793"/>
            <a:ext cx="12915215" cy="2234381"/>
          </a:xfrm>
          <a:prstGeom prst="rect">
            <a:avLst/>
          </a:prstGeom>
        </p:spPr>
      </p:pic>
      <p:sp>
        <p:nvSpPr>
          <p:cNvPr id="9" name="TextBox 8"/>
          <p:cNvSpPr txBox="1"/>
          <p:nvPr/>
        </p:nvSpPr>
        <p:spPr>
          <a:xfrm>
            <a:off x="1364758" y="2302844"/>
            <a:ext cx="11104345" cy="707886"/>
          </a:xfrm>
          <a:prstGeom prst="rect">
            <a:avLst/>
          </a:prstGeom>
          <a:noFill/>
        </p:spPr>
        <p:txBody>
          <a:bodyPr wrap="square" rtlCol="0">
            <a:spAutoFit/>
          </a:bodyPr>
          <a:lstStyle/>
          <a:p>
            <a:r>
              <a:rPr lang="vi-VN" sz="4000" b="1" i="1" dirty="0" smtClean="0">
                <a:latin typeface="Cambria" panose="02040503050406030204" pitchFamily="18" charset="0"/>
                <a:ea typeface="Cambria" panose="02040503050406030204" pitchFamily="18" charset="0"/>
              </a:rPr>
              <a:t>“Xào xạc” </a:t>
            </a:r>
            <a:r>
              <a:rPr lang="vi-VN" sz="4000" b="1" dirty="0" smtClean="0">
                <a:latin typeface="Cambria" panose="02040503050406030204" pitchFamily="18" charset="0"/>
                <a:ea typeface="Cambria" panose="02040503050406030204" pitchFamily="18" charset="0"/>
              </a:rPr>
              <a:t>có nghĩa là gì?</a:t>
            </a:r>
            <a:endParaRPr lang="en-US" sz="4000" b="1" dirty="0">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74BA373-0D5B-441B-8785-6935E06E5EAE}"/>
              </a:ext>
            </a:extLst>
          </p:cNvPr>
          <p:cNvSpPr/>
          <p:nvPr/>
        </p:nvSpPr>
        <p:spPr>
          <a:xfrm>
            <a:off x="2162592" y="3379749"/>
            <a:ext cx="8385335" cy="1123712"/>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smtClean="0">
                <a:latin typeface="Cambria" panose="02040503050406030204" pitchFamily="18" charset="0"/>
                <a:ea typeface="Cambria" panose="02040503050406030204" pitchFamily="18" charset="0"/>
              </a:rPr>
              <a:t>Xào xạc là: từ </a:t>
            </a:r>
            <a:r>
              <a:rPr lang="vi-VN" sz="3000" b="1" dirty="0">
                <a:latin typeface="Cambria" panose="02040503050406030204" pitchFamily="18" charset="0"/>
                <a:ea typeface="Cambria" panose="02040503050406030204" pitchFamily="18" charset="0"/>
              </a:rPr>
              <a:t>mô phỏng tiếng như tiếng lá cây lay động va chạm nhẹ vào nhau. </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xit" presetSubtype="0" fill="hold" grpId="1" nodeType="clickEffect">
                                  <p:stCondLst>
                                    <p:cond delay="0"/>
                                  </p:stCondLst>
                                  <p:childTnLst>
                                    <p:animEffect transition="out" filter="wedg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20" presetClass="exit" presetSubtype="0" fill="hold" nodeType="withEffect">
                                  <p:stCondLst>
                                    <p:cond delay="0"/>
                                  </p:stCondLst>
                                  <p:childTnLst>
                                    <p:animEffect transition="out" filter="wedg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p:nvPicPr>
        <p:blipFill>
          <a:blip r:embed="rId2"/>
          <a:stretch>
            <a:fillRect/>
          </a:stretch>
        </p:blipFill>
        <p:spPr>
          <a:xfrm>
            <a:off x="674328" y="-84800"/>
            <a:ext cx="12915215" cy="2234381"/>
          </a:xfrm>
          <a:prstGeom prst="rect">
            <a:avLst/>
          </a:prstGeom>
        </p:spPr>
      </p:pic>
      <p:sp>
        <p:nvSpPr>
          <p:cNvPr id="26" name="矩形 29">
            <a:extLst>
              <a:ext uri="{FF2B5EF4-FFF2-40B4-BE49-F238E27FC236}">
                <a16:creationId xmlns:a16="http://schemas.microsoft.com/office/drawing/2014/main" id="{374BA373-0D5B-441B-8785-6935E06E5EAE}"/>
              </a:ext>
            </a:extLst>
          </p:cNvPr>
          <p:cNvSpPr/>
          <p:nvPr/>
        </p:nvSpPr>
        <p:spPr>
          <a:xfrm>
            <a:off x="3149769" y="1341701"/>
            <a:ext cx="7964334" cy="112519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a:latin typeface="Cambria" panose="02040503050406030204" pitchFamily="18" charset="0"/>
                <a:ea typeface="Cambria" panose="02040503050406030204" pitchFamily="18" charset="0"/>
              </a:rPr>
              <a:t>Lã chã (nước mắt, mồ hôi): nhỏ xuống thành giọt, nối tiếp nhau không dứt. </a:t>
            </a:r>
            <a:endParaRPr lang="en-US" sz="30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79134" y="2517385"/>
            <a:ext cx="5453670" cy="3630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6193382" y="2919659"/>
            <a:ext cx="5885924" cy="3656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75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p:cNvPicPr>
            <a:picLocks noChangeAspect="1"/>
          </p:cNvPicPr>
          <p:nvPr/>
        </p:nvPicPr>
        <p:blipFill>
          <a:blip r:embed="rId2"/>
          <a:stretch>
            <a:fillRect/>
          </a:stretch>
        </p:blipFill>
        <p:spPr>
          <a:xfrm>
            <a:off x="3377216" y="-54920"/>
            <a:ext cx="5237617" cy="847171"/>
          </a:xfrm>
          <a:prstGeom prst="rect">
            <a:avLst/>
          </a:prstGeom>
        </p:spPr>
      </p:pic>
      <p:pic>
        <p:nvPicPr>
          <p:cNvPr id="6" name="Picture 5"/>
          <p:cNvPicPr>
            <a:picLocks noChangeAspect="1"/>
          </p:cNvPicPr>
          <p:nvPr/>
        </p:nvPicPr>
        <p:blipFill>
          <a:blip r:embed="rId3"/>
          <a:stretch>
            <a:fillRect/>
          </a:stretch>
        </p:blipFill>
        <p:spPr>
          <a:xfrm>
            <a:off x="163629" y="448539"/>
            <a:ext cx="11784531" cy="6565481"/>
          </a:xfrm>
          <a:prstGeom prst="rect">
            <a:avLst/>
          </a:prstGeom>
        </p:spPr>
      </p:pic>
    </p:spTree>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2560739" y="683880"/>
            <a:ext cx="9321800" cy="78319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3000" dirty="0" smtClean="0">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1. </a:t>
            </a:r>
            <a:r>
              <a:rPr lang="en-US" sz="4000" b="1" dirty="0" err="1" smtClean="0">
                <a:solidFill>
                  <a:srgbClr val="002060"/>
                </a:solidFill>
                <a:latin typeface="Cambria" panose="02040503050406030204" pitchFamily="18" charset="0"/>
                <a:ea typeface="Cambria" panose="02040503050406030204" pitchFamily="18" charset="0"/>
              </a:rPr>
              <a:t>Mục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 </a:t>
            </a:r>
          </a:p>
        </p:txBody>
      </p:sp>
      <p:sp>
        <p:nvSpPr>
          <p:cNvPr id="9" name="圆角矩形 17">
            <a:extLst>
              <a:ext uri="{FF2B5EF4-FFF2-40B4-BE49-F238E27FC236}">
                <a16:creationId xmlns:a16="http://schemas.microsoft.com/office/drawing/2014/main" id="{A8E535DF-15BD-D423-EF0C-7F74D154BE25}"/>
              </a:ext>
            </a:extLst>
          </p:cNvPr>
          <p:cNvSpPr/>
          <p:nvPr/>
        </p:nvSpPr>
        <p:spPr>
          <a:xfrm>
            <a:off x="2057400" y="1741566"/>
            <a:ext cx="9929000" cy="476083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4" name="Rectangle 3"/>
          <p:cNvSpPr/>
          <p:nvPr/>
        </p:nvSpPr>
        <p:spPr>
          <a:xfrm>
            <a:off x="3217672" y="2718082"/>
            <a:ext cx="8275827" cy="1569660"/>
          </a:xfrm>
          <a:prstGeom prst="rect">
            <a:avLst/>
          </a:prstGeom>
        </p:spPr>
        <p:txBody>
          <a:bodyPr wrap="square">
            <a:spAutoFit/>
          </a:bodyPr>
          <a:lstStyle/>
          <a:p>
            <a:pPr algn="ctr"/>
            <a:r>
              <a:rPr lang="vi-VN" sz="3200" b="1" dirty="0">
                <a:latin typeface="Cambria" panose="02040503050406030204" pitchFamily="18" charset="0"/>
                <a:ea typeface="Cambria" panose="02040503050406030204" pitchFamily="18" charset="0"/>
              </a:rPr>
              <a:t>Mục đích về quê của bạn nhỏ là tìm được nhiều ý cho bài văn </a:t>
            </a:r>
            <a:r>
              <a:rPr lang="vi-VN" sz="3200" b="1" i="1" dirty="0">
                <a:latin typeface="Cambria" panose="02040503050406030204" pitchFamily="18" charset="0"/>
                <a:ea typeface="Cambria" panose="02040503050406030204" pitchFamily="18" charset="0"/>
              </a:rPr>
              <a:t>"Tả cây hoa nhà em". </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4453"/>
          <a:stretch/>
        </p:blipFill>
        <p:spPr>
          <a:xfrm>
            <a:off x="702606" y="3502912"/>
            <a:ext cx="4044330" cy="3286666"/>
          </a:xfrm>
          <a:prstGeom prst="ellipse">
            <a:avLst/>
          </a:prstGeom>
          <a:ln>
            <a:noFill/>
          </a:ln>
          <a:effectLst>
            <a:softEdge rad="112500"/>
          </a:effectLst>
        </p:spPr>
      </p:pic>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731520" y="1599044"/>
            <a:ext cx="10703098" cy="4775200"/>
          </a:xfrm>
          <a:prstGeom prst="roundRect">
            <a:avLst>
              <a:gd name="adj" fmla="val 10800"/>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矩形 29">
            <a:extLst>
              <a:ext uri="{FF2B5EF4-FFF2-40B4-BE49-F238E27FC236}">
                <a16:creationId xmlns:a16="http://schemas.microsoft.com/office/drawing/2014/main" id="{374BA373-0D5B-441B-8785-6935E06E5EAE}"/>
              </a:ext>
            </a:extLst>
          </p:cNvPr>
          <p:cNvSpPr/>
          <p:nvPr/>
        </p:nvSpPr>
        <p:spPr>
          <a:xfrm>
            <a:off x="683027" y="1807129"/>
            <a:ext cx="10800083" cy="1328023"/>
          </a:xfrm>
          <a:prstGeom prst="roundRect">
            <a:avLst/>
          </a:prstGeom>
          <a:noFill/>
          <a:ln>
            <a:no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smtClean="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Khi ở quê, bạn nhỏ đã làm gì để tả được cây hoa theo yêu cầu? </a:t>
            </a:r>
          </a:p>
        </p:txBody>
      </p:sp>
      <p:pic>
        <p:nvPicPr>
          <p:cNvPr id="7" name="Picture 6"/>
          <p:cNvPicPr>
            <a:picLocks noChangeAspect="1"/>
          </p:cNvPicPr>
          <p:nvPr/>
        </p:nvPicPr>
        <p:blipFill rotWithShape="1">
          <a:blip r:embed="rId2"/>
          <a:srcRect l="50662"/>
          <a:stretch/>
        </p:blipFill>
        <p:spPr>
          <a:xfrm>
            <a:off x="5491277" y="312902"/>
            <a:ext cx="5095443" cy="1670449"/>
          </a:xfrm>
          <a:prstGeom prst="rect">
            <a:avLst/>
          </a:prstGeom>
        </p:spPr>
      </p:pic>
      <p:pic>
        <p:nvPicPr>
          <p:cNvPr id="8" name="Picture 7"/>
          <p:cNvPicPr>
            <a:picLocks noChangeAspect="1"/>
          </p:cNvPicPr>
          <p:nvPr/>
        </p:nvPicPr>
        <p:blipFill>
          <a:blip r:embed="rId3"/>
          <a:stretch>
            <a:fillRect/>
          </a:stretch>
        </p:blipFill>
        <p:spPr>
          <a:xfrm>
            <a:off x="-1877878" y="300806"/>
            <a:ext cx="9632515" cy="1664352"/>
          </a:xfrm>
          <a:prstGeom prst="rect">
            <a:avLst/>
          </a:prstGeom>
        </p:spPr>
      </p:pic>
      <p:sp>
        <p:nvSpPr>
          <p:cNvPr id="3" name="TextBox 2"/>
          <p:cNvSpPr txBox="1"/>
          <p:nvPr/>
        </p:nvSpPr>
        <p:spPr>
          <a:xfrm>
            <a:off x="1056640" y="2922618"/>
            <a:ext cx="10304906" cy="1077218"/>
          </a:xfrm>
          <a:prstGeom prst="rect">
            <a:avLst/>
          </a:prstGeom>
          <a:noFill/>
        </p:spPr>
        <p:txBody>
          <a:bodyPr wrap="square" rtlCol="0">
            <a:spAutoFit/>
          </a:bodyPr>
          <a:lstStyle/>
          <a:p>
            <a:pPr algn="just"/>
            <a:r>
              <a:rPr lang="vi-VN" sz="3200" b="1" i="1" dirty="0">
                <a:latin typeface="Cambria" panose="02040503050406030204" pitchFamily="18" charset="0"/>
                <a:ea typeface="Cambria" panose="02040503050406030204" pitchFamily="18" charset="0"/>
              </a:rPr>
              <a:t>Khi ở quê, để tìm được nhiều ý cho bài văn của mình, bạn nhỏ </a:t>
            </a:r>
            <a:r>
              <a:rPr lang="vi-VN" sz="3200" b="1" i="1" dirty="0" smtClean="0">
                <a:latin typeface="Cambria" panose="02040503050406030204" pitchFamily="18" charset="0"/>
                <a:ea typeface="Cambria" panose="02040503050406030204" pitchFamily="18" charset="0"/>
              </a:rPr>
              <a:t>đã:</a:t>
            </a:r>
          </a:p>
        </p:txBody>
      </p:sp>
      <p:sp>
        <p:nvSpPr>
          <p:cNvPr id="4" name="TextBox 3"/>
          <p:cNvSpPr txBox="1"/>
          <p:nvPr/>
        </p:nvSpPr>
        <p:spPr>
          <a:xfrm>
            <a:off x="1143304" y="4525253"/>
            <a:ext cx="9443416"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Quan </a:t>
            </a:r>
            <a:r>
              <a:rPr lang="vi-VN" sz="3200" dirty="0">
                <a:latin typeface="Cambria" panose="02040503050406030204" pitchFamily="18" charset="0"/>
                <a:ea typeface="Cambria" panose="02040503050406030204" pitchFamily="18" charset="0"/>
              </a:rPr>
              <a:t>sát rất kĩ các bộ phận của cây thân, cành, lá, hoa, hương sắc...</a:t>
            </a:r>
            <a:endParaRPr lang="en-US" sz="3200" dirty="0"/>
          </a:p>
        </p:txBody>
      </p:sp>
      <p:sp>
        <p:nvSpPr>
          <p:cNvPr id="11" name="TextBox 10"/>
          <p:cNvSpPr txBox="1"/>
          <p:nvPr/>
        </p:nvSpPr>
        <p:spPr>
          <a:xfrm>
            <a:off x="1162028" y="5478636"/>
            <a:ext cx="9973332"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còn tưới nước cho cây theo đúng gợi ý của đề </a:t>
            </a:r>
            <a:r>
              <a:rPr lang="vi-VN" sz="3200" dirty="0" smtClean="0">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p>
            <a:endParaRPr lang="en-US" sz="3200" dirty="0"/>
          </a:p>
        </p:txBody>
      </p:sp>
      <p:sp>
        <p:nvSpPr>
          <p:cNvPr id="6" name="TextBox 5"/>
          <p:cNvSpPr txBox="1"/>
          <p:nvPr/>
        </p:nvSpPr>
        <p:spPr>
          <a:xfrm>
            <a:off x="1166012" y="3986644"/>
            <a:ext cx="8983828"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Dậy </a:t>
            </a:r>
            <a:r>
              <a:rPr lang="vi-VN" sz="3200" dirty="0">
                <a:latin typeface="Cambria" panose="02040503050406030204" pitchFamily="18" charset="0"/>
                <a:ea typeface="Cambria" panose="02040503050406030204" pitchFamily="18" charset="0"/>
              </a:rPr>
              <a:t>thật sớm để quan sát cây hoa hồng. </a:t>
            </a:r>
          </a:p>
          <a:p>
            <a:r>
              <a:rPr lang="en-US" sz="3200" dirty="0" smtClean="0"/>
              <a:t> </a:t>
            </a:r>
            <a:endParaRPr lang="en-US" sz="3200" dirty="0"/>
          </a:p>
        </p:txBody>
      </p:sp>
    </p:spTree>
    <p:extLst>
      <p:ext uri="{BB962C8B-B14F-4D97-AF65-F5344CB8AC3E}">
        <p14:creationId xmlns:p14="http://schemas.microsoft.com/office/powerpoint/2010/main" val="341571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753533" y="381406"/>
            <a:ext cx="10549468" cy="5703176"/>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29">
            <a:extLst>
              <a:ext uri="{FF2B5EF4-FFF2-40B4-BE49-F238E27FC236}">
                <a16:creationId xmlns:a16="http://schemas.microsoft.com/office/drawing/2014/main" id="{374BA373-0D5B-441B-8785-6935E06E5EAE}"/>
              </a:ext>
            </a:extLst>
          </p:cNvPr>
          <p:cNvSpPr/>
          <p:nvPr/>
        </p:nvSpPr>
        <p:spPr>
          <a:xfrm>
            <a:off x="1740175" y="95714"/>
            <a:ext cx="8961238" cy="1940957"/>
          </a:xfrm>
          <a:prstGeom prst="roundRect">
            <a:avLst/>
          </a:prstGeom>
          <a:solidFill>
            <a:srgbClr val="00B05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3. Những câu văn nào là kết quả của sự quan sát kết hợp với trí tưởng tượng phong phú của bạn nhỏ? </a:t>
            </a:r>
          </a:p>
        </p:txBody>
      </p:sp>
      <p:sp>
        <p:nvSpPr>
          <p:cNvPr id="4" name="TextBox 3"/>
          <p:cNvSpPr txBox="1"/>
          <p:nvPr/>
        </p:nvSpPr>
        <p:spPr>
          <a:xfrm>
            <a:off x="863596" y="2078832"/>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Sương như những hòn bi ve tí xíu tụt từ lá xanh xuống bông đỏ, đi tìm mùi thơm ngào ngạt núp đầu giữa những cánh hoa...</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
        <p:nvSpPr>
          <p:cNvPr id="7" name="TextBox 6"/>
          <p:cNvSpPr txBox="1"/>
          <p:nvPr/>
        </p:nvSpPr>
        <p:spPr>
          <a:xfrm>
            <a:off x="863596" y="3969329"/>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030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1056640" y="419484"/>
            <a:ext cx="10495280" cy="5490962"/>
          </a:xfrm>
          <a:prstGeom prst="roundRect">
            <a:avLst>
              <a:gd name="adj" fmla="val 9858"/>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12" name="Picture 11"/>
          <p:cNvPicPr>
            <a:picLocks noChangeAspect="1"/>
          </p:cNvPicPr>
          <p:nvPr/>
        </p:nvPicPr>
        <p:blipFill rotWithShape="1">
          <a:blip r:embed="rId2"/>
          <a:srcRect l="50662" r="21226" b="23644"/>
          <a:stretch/>
        </p:blipFill>
        <p:spPr>
          <a:xfrm>
            <a:off x="7263955" y="770378"/>
            <a:ext cx="2903297" cy="1275491"/>
          </a:xfrm>
          <a:prstGeom prst="rect">
            <a:avLst/>
          </a:prstGeom>
        </p:spPr>
      </p:pic>
      <p:sp>
        <p:nvSpPr>
          <p:cNvPr id="6" name="TextBox 5"/>
          <p:cNvSpPr txBox="1"/>
          <p:nvPr/>
        </p:nvSpPr>
        <p:spPr>
          <a:xfrm>
            <a:off x="1280160" y="1937770"/>
            <a:ext cx="10058400" cy="1754326"/>
          </a:xfrm>
          <a:prstGeom prst="rect">
            <a:avLst/>
          </a:prstGeom>
          <a:noFill/>
        </p:spPr>
        <p:txBody>
          <a:bodyPr wrap="square" rtlCol="0">
            <a:spAutoFit/>
          </a:bodyPr>
          <a:lstStyle/>
          <a:p>
            <a:pPr lvl="0" algn="ctr">
              <a:defRPr/>
            </a:pPr>
            <a:r>
              <a:rPr lang="vi-VN" sz="3600" b="1" dirty="0" smtClean="0">
                <a:solidFill>
                  <a:schemeClr val="accent2">
                    <a:lumMod val="60000"/>
                    <a:lumOff val="40000"/>
                  </a:schemeClr>
                </a:solidFill>
                <a:latin typeface="Cambria" panose="02040503050406030204" pitchFamily="18" charset="0"/>
                <a:ea typeface="Cambria" panose="02040503050406030204" pitchFamily="18" charset="0"/>
              </a:rPr>
              <a:t>3. </a:t>
            </a:r>
            <a:r>
              <a:rPr lang="en-US" sz="3600" b="1" dirty="0" err="1" smtClean="0">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thích</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câu</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nhất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trong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nhỏ</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Theo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nên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viết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thêm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những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ý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a:t>
            </a:r>
            <a:r>
              <a:rPr lang="en-US" sz="3600" b="1" dirty="0">
                <a:solidFill>
                  <a:schemeClr val="accent2">
                    <a:lumMod val="60000"/>
                    <a:lumOff val="40000"/>
                  </a:schemeClr>
                </a:solidFill>
              </a:rPr>
              <a:t> </a:t>
            </a:r>
            <a:endParaRPr kumimoji="0" lang="vi-VN" sz="3600" b="1" i="0" u="none" strike="noStrike" kern="1200" cap="none" spc="0" normalizeH="0" baseline="0" noProof="0" dirty="0">
              <a:ln>
                <a:noFill/>
              </a:ln>
              <a:solidFill>
                <a:schemeClr val="accent2">
                  <a:lumMod val="60000"/>
                  <a:lumOff val="40000"/>
                </a:scheme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0" y="770378"/>
            <a:ext cx="9632515" cy="1664352"/>
          </a:xfrm>
          <a:prstGeom prst="rect">
            <a:avLst/>
          </a:prstGeom>
        </p:spPr>
      </p:pic>
      <p:sp>
        <p:nvSpPr>
          <p:cNvPr id="3" name="TextBox 2"/>
          <p:cNvSpPr txBox="1"/>
          <p:nvPr/>
        </p:nvSpPr>
        <p:spPr>
          <a:xfrm>
            <a:off x="1148080" y="3776233"/>
            <a:ext cx="10403840" cy="175432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B</a:t>
            </a:r>
            <a:r>
              <a:rPr lang="vi-VN" sz="3600" dirty="0" smtClean="0">
                <a:latin typeface="Cambria" panose="02040503050406030204" pitchFamily="18" charset="0"/>
                <a:ea typeface="Cambria" panose="02040503050406030204" pitchFamily="18" charset="0"/>
              </a:rPr>
              <a:t>ạn nhỏ nên </a:t>
            </a:r>
            <a:r>
              <a:rPr lang="vi-VN" sz="3600" dirty="0">
                <a:latin typeface="Cambria" panose="02040503050406030204" pitchFamily="18" charset="0"/>
                <a:ea typeface="Cambria" panose="02040503050406030204" pitchFamily="18" charset="0"/>
              </a:rPr>
              <a:t>bổ sung những câu văn miêu tả về </a:t>
            </a:r>
            <a:r>
              <a:rPr lang="vi-VN" sz="3600" dirty="0" smtClean="0">
                <a:latin typeface="Cambria" panose="02040503050406030204" pitchFamily="18" charset="0"/>
                <a:ea typeface="Cambria" panose="02040503050406030204" pitchFamily="18" charset="0"/>
              </a:rPr>
              <a:t>màu </a:t>
            </a:r>
            <a:r>
              <a:rPr lang="vi-VN" sz="3600" dirty="0">
                <a:latin typeface="Cambria" panose="02040503050406030204" pitchFamily="18" charset="0"/>
                <a:ea typeface="Cambria" panose="02040503050406030204" pitchFamily="18" charset="0"/>
              </a:rPr>
              <a:t>sắc và hình </a:t>
            </a:r>
            <a:r>
              <a:rPr lang="vi-VN" sz="3600" dirty="0" smtClean="0">
                <a:latin typeface="Cambria" panose="02040503050406030204" pitchFamily="18" charset="0"/>
                <a:ea typeface="Cambria" panose="02040503050406030204" pitchFamily="18" charset="0"/>
              </a:rPr>
              <a:t>dạng</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của bông hoa và </a:t>
            </a:r>
            <a:r>
              <a:rPr lang="vi-VN" sz="3600" dirty="0">
                <a:latin typeface="Cambria" panose="02040503050406030204" pitchFamily="18" charset="0"/>
                <a:ea typeface="Cambria" panose="02040503050406030204" pitchFamily="18" charset="0"/>
              </a:rPr>
              <a:t>những nụ </a:t>
            </a:r>
            <a:r>
              <a:rPr lang="vi-VN" sz="3600" dirty="0" smtClean="0">
                <a:latin typeface="Cambria" panose="02040503050406030204" pitchFamily="18" charset="0"/>
                <a:ea typeface="Cambria" panose="02040503050406030204" pitchFamily="18" charset="0"/>
              </a:rPr>
              <a:t>hồng,...</a:t>
            </a:r>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A8E535DF-15BD-D423-EF0C-7F74D154BE25}"/>
              </a:ext>
            </a:extLst>
          </p:cNvPr>
          <p:cNvSpPr/>
          <p:nvPr/>
        </p:nvSpPr>
        <p:spPr>
          <a:xfrm>
            <a:off x="1947334" y="444590"/>
            <a:ext cx="8102600" cy="15535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1"/>
          <p:cNvSpPr/>
          <p:nvPr/>
        </p:nvSpPr>
        <p:spPr>
          <a:xfrm>
            <a:off x="2065867" y="684368"/>
            <a:ext cx="7696200" cy="1077218"/>
          </a:xfrm>
          <a:prstGeom prst="rect">
            <a:avLst/>
          </a:prstGeom>
        </p:spPr>
        <p:txBody>
          <a:bodyPr wrap="square">
            <a:spAutoFit/>
          </a:bodyPr>
          <a:lstStyle/>
          <a:p>
            <a:pPr algn="ctr"/>
            <a:r>
              <a:rPr lang="vi-VN" sz="3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5. Em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học được điều gì về cách viết văn miêu tả sau khi đọc câu chuyện trên?</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3704" y="73422"/>
            <a:ext cx="8871108" cy="8439381"/>
          </a:xfrm>
          <a:prstGeom prst="rect">
            <a:avLst/>
          </a:prstGeom>
        </p:spPr>
      </p:pic>
      <p:sp>
        <p:nvSpPr>
          <p:cNvPr id="5" name="TextBox 4"/>
          <p:cNvSpPr txBox="1"/>
          <p:nvPr/>
        </p:nvSpPr>
        <p:spPr>
          <a:xfrm>
            <a:off x="2933491" y="2954867"/>
            <a:ext cx="7611533" cy="2893100"/>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Muốn miêu tả được một sự vật, trước hết </a:t>
            </a:r>
            <a:r>
              <a:rPr lang="vi-VN" sz="2600" dirty="0" smtClean="0">
                <a:latin typeface="Cambria" panose="02040503050406030204" pitchFamily="18" charset="0"/>
                <a:ea typeface="Cambria" panose="02040503050406030204" pitchFamily="18" charset="0"/>
              </a:rPr>
              <a:t>:</a:t>
            </a:r>
          </a:p>
          <a:p>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Quan </a:t>
            </a:r>
            <a:r>
              <a:rPr lang="vi-VN" sz="2600" dirty="0" smtClean="0">
                <a:latin typeface="Cambria" panose="02040503050406030204" pitchFamily="18" charset="0"/>
                <a:ea typeface="Cambria" panose="02040503050406030204" pitchFamily="18" charset="0"/>
              </a:rPr>
              <a:t>sát</a:t>
            </a:r>
          </a:p>
          <a:p>
            <a:r>
              <a:rPr lang="vi-VN" sz="2600" dirty="0" smtClean="0">
                <a:latin typeface="Cambria" panose="02040503050406030204" pitchFamily="18" charset="0"/>
                <a:ea typeface="Cambria" panose="02040503050406030204" pitchFamily="18" charset="0"/>
              </a:rPr>
              <a:t>+ Liên tưởng, tưởng tượng: </a:t>
            </a:r>
            <a:r>
              <a:rPr lang="vi-VN" sz="2600" dirty="0">
                <a:latin typeface="Cambria" panose="02040503050406030204" pitchFamily="18" charset="0"/>
                <a:ea typeface="Cambria" panose="02040503050406030204" pitchFamily="18" charset="0"/>
              </a:rPr>
              <a:t>hình dung về sự vật đặt trong tương quan các sự vật xung quanh.</a:t>
            </a:r>
          </a:p>
          <a:p>
            <a:r>
              <a:rPr lang="vi-VN" sz="2600" dirty="0">
                <a:latin typeface="Cambria" panose="02040503050406030204" pitchFamily="18" charset="0"/>
                <a:ea typeface="Cambria" panose="02040503050406030204" pitchFamily="18" charset="0"/>
              </a:rPr>
              <a:t>+ So sánh, ví von: Thể hiện tư duy liên tưởng độc đáo riêng của người viết hình dung, cảm nhận về sự vật, hiện tượng miêu tả</a:t>
            </a:r>
            <a:r>
              <a:rPr lang="vi-VN" sz="2600" dirty="0" smtClean="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965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493538"/>
          </a:xfrm>
          <a:prstGeom prst="rect">
            <a:avLst/>
          </a:prstGeom>
          <a:noFill/>
        </p:spPr>
        <p:txBody>
          <a:bodyPr wrap="square" rtlCol="0">
            <a:spAutoFit/>
          </a:bodyPr>
          <a:lstStyle/>
          <a:p>
            <a:pPr lvl="0" algn="just"/>
            <a:r>
              <a:rPr lang="vi-VN" sz="2600" b="1" dirty="0" smtClean="0">
                <a:solidFill>
                  <a:srgbClr val="002060"/>
                </a:solidFill>
                <a:latin typeface="Cambria" panose="02040503050406030204" pitchFamily="18" charset="0"/>
                <a:ea typeface="Cambria" panose="02040503050406030204" pitchFamily="18" charset="0"/>
              </a:rPr>
              <a:t>1.Kiến thức</a:t>
            </a:r>
          </a:p>
          <a:p>
            <a:pPr lvl="0" algn="just"/>
            <a:r>
              <a:rPr lang="vi-VN" sz="2600" dirty="0" smtClean="0">
                <a:latin typeface="Cambria" panose="02040503050406030204" pitchFamily="18" charset="0"/>
                <a:ea typeface="Cambria" panose="02040503050406030204" pitchFamily="18" charset="0"/>
              </a:rPr>
              <a:t>- Đọc </a:t>
            </a:r>
            <a:r>
              <a:rPr lang="vi-VN" sz="2600" dirty="0">
                <a:latin typeface="Cambria" panose="02040503050406030204" pitchFamily="18" charset="0"/>
                <a:ea typeface="Cambria" panose="02040503050406030204" pitchFamily="18" charset="0"/>
              </a:rPr>
              <a:t>đúng và diễn cảm bài đọc Tập làm văn, biết đọc phân biệt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biết được trình tự các sự việc qua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Hiểu </a:t>
            </a:r>
            <a:r>
              <a:rPr lang="vi-VN" sz="2600" dirty="0">
                <a:latin typeface="Cambria" panose="02040503050406030204" pitchFamily="18" charset="0"/>
                <a:ea typeface="Cambria" panose="02040503050406030204" pitchFamily="18" charset="0"/>
              </a:rPr>
              <a:t>điều tác giả muốn nói qua câu chuyện</a:t>
            </a:r>
            <a:r>
              <a:rPr lang="vi-VN" sz="2600" dirty="0" smtClean="0">
                <a:latin typeface="Cambria" panose="02040503050406030204" pitchFamily="18" charset="0"/>
                <a:ea typeface="Cambria" panose="02040503050406030204" pitchFamily="18" charset="0"/>
              </a:rPr>
              <a:t>.</a:t>
            </a:r>
          </a:p>
          <a:p>
            <a:pPr lvl="0" algn="just"/>
            <a:r>
              <a:rPr lang="vi-VN" sz="2600" dirty="0" smtClean="0">
                <a:latin typeface="Cambria" panose="02040503050406030204" pitchFamily="18" charset="0"/>
                <a:ea typeface="Cambria" panose="02040503050406030204" pitchFamily="18" charset="0"/>
              </a:rPr>
              <a:t> </a:t>
            </a:r>
            <a:r>
              <a:rPr lang="en-US" sz="2600" b="1" dirty="0" smtClean="0">
                <a:solidFill>
                  <a:srgbClr val="002060"/>
                </a:solidFill>
                <a:latin typeface="Cambria" panose="02040503050406030204" pitchFamily="18" charset="0"/>
                <a:ea typeface="Cambria" panose="02040503050406030204" pitchFamily="18" charset="0"/>
              </a:rPr>
              <a:t>2</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Năng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lực</a:t>
            </a:r>
            <a:endParaRPr lang="en-US" sz="2600" dirty="0">
              <a:solidFill>
                <a:srgbClr val="002060"/>
              </a:solidFill>
              <a:latin typeface="Cambria" panose="02040503050406030204" pitchFamily="18" charset="0"/>
              <a:ea typeface="Cambria" panose="02040503050406030204" pitchFamily="18" charset="0"/>
            </a:endParaRPr>
          </a:p>
          <a:p>
            <a:pPr lvl="0" algn="just"/>
            <a:r>
              <a:rPr lang="fr-FR" sz="2600" dirty="0" err="1" smtClean="0">
                <a:latin typeface="Cambria" panose="02040503050406030204" pitchFamily="18" charset="0"/>
                <a:ea typeface="Cambria" panose="02040503050406030204" pitchFamily="18" charset="0"/>
              </a:rPr>
              <a:t>Năng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giao</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tiếp</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hợp</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tác; </a:t>
            </a:r>
            <a:r>
              <a:rPr lang="vi-VN" sz="2600" dirty="0">
                <a:latin typeface="Cambria" panose="02040503050406030204" pitchFamily="18" charset="0"/>
                <a:ea typeface="Cambria" panose="02040503050406030204" pitchFamily="18" charset="0"/>
              </a:rPr>
              <a:t>n</a:t>
            </a:r>
            <a:r>
              <a:rPr lang="fr-FR" sz="2600" dirty="0" err="1" smtClean="0">
                <a:latin typeface="Cambria" panose="02040503050406030204" pitchFamily="18" charset="0"/>
                <a:ea typeface="Cambria" panose="02040503050406030204" pitchFamily="18" charset="0"/>
              </a:rPr>
              <a:t>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giải</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quyết</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vấn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đề</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sáng</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tạo; </a:t>
            </a:r>
            <a:r>
              <a:rPr lang="fr-FR" sz="2600" dirty="0" err="1" smtClean="0">
                <a:latin typeface="Cambria" panose="02040503050406030204" pitchFamily="18" charset="0"/>
                <a:ea typeface="Cambria" panose="02040503050406030204" pitchFamily="18" charset="0"/>
              </a:rPr>
              <a:t>phát</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triển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ngôn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ngữ</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học</a:t>
            </a:r>
            <a:r>
              <a:rPr lang="fr-FR" sz="2600" dirty="0">
                <a:latin typeface="Cambria" panose="02040503050406030204" pitchFamily="18" charset="0"/>
                <a:ea typeface="Cambria" panose="02040503050406030204" pitchFamily="18" charset="0"/>
              </a:rPr>
              <a:t> </a:t>
            </a:r>
            <a:endParaRPr lang="vi-VN" sz="2600" dirty="0" smtClean="0">
              <a:latin typeface="Cambria" panose="02040503050406030204" pitchFamily="18" charset="0"/>
              <a:ea typeface="Cambria" panose="02040503050406030204" pitchFamily="18" charset="0"/>
            </a:endParaRPr>
          </a:p>
          <a:p>
            <a:pPr lvl="0" algn="just"/>
            <a:r>
              <a:rPr lang="fr-FR" sz="2600" b="1" dirty="0" smtClean="0">
                <a:solidFill>
                  <a:srgbClr val="002060"/>
                </a:solidFill>
                <a:latin typeface="Cambria" panose="02040503050406030204" pitchFamily="18" charset="0"/>
                <a:ea typeface="Cambria" panose="02040503050406030204" pitchFamily="18" charset="0"/>
              </a:rPr>
              <a:t>3</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Phẩm</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chất</a:t>
            </a:r>
            <a:endParaRPr lang="en-US" sz="2600" b="1" dirty="0">
              <a:solidFill>
                <a:srgbClr val="002060"/>
              </a:solidFill>
              <a:latin typeface="Cambria" panose="02040503050406030204" pitchFamily="18" charset="0"/>
              <a:ea typeface="Cambria" panose="02040503050406030204" pitchFamily="18" charset="0"/>
            </a:endParaRPr>
          </a:p>
          <a:p>
            <a:pPr lvl="0" algn="just"/>
            <a:r>
              <a:rPr lang="vi-VN" sz="2600" dirty="0">
                <a:latin typeface="Cambria" panose="02040503050406030204" pitchFamily="18" charset="0"/>
                <a:ea typeface="Cambria" panose="02040503050406030204" pitchFamily="18" charset="0"/>
              </a:rPr>
              <a:t>Bồi dưỡng tinh thần ham học hỏi, khám phá</a:t>
            </a:r>
            <a:r>
              <a:rPr lang="fr-FR" sz="2600" dirty="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Bồi dưỡng tinh thần nghiêm túc trong học </a:t>
            </a:r>
            <a:r>
              <a:rPr lang="vi-VN" sz="2600" dirty="0" smtClean="0">
                <a:latin typeface="Cambria" panose="02040503050406030204" pitchFamily="18" charset="0"/>
                <a:ea typeface="Cambria" panose="02040503050406030204" pitchFamily="18" charset="0"/>
              </a:rPr>
              <a:t>tập.</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2"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2"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2616199" y="1124654"/>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10" name="Rectangle 9"/>
          <p:cNvSpPr/>
          <p:nvPr/>
        </p:nvSpPr>
        <p:spPr>
          <a:xfrm>
            <a:off x="2616198" y="1107747"/>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4" name="Rectangle 3"/>
          <p:cNvSpPr/>
          <p:nvPr/>
        </p:nvSpPr>
        <p:spPr>
          <a:xfrm>
            <a:off x="2375354" y="3177214"/>
            <a:ext cx="8515773" cy="1569660"/>
          </a:xfrm>
          <a:prstGeom prst="rect">
            <a:avLst/>
          </a:prstGeom>
        </p:spPr>
        <p:txBody>
          <a:bodyPr wrap="square">
            <a:spAutoFit/>
          </a:bodyPr>
          <a:lstStyle/>
          <a:p>
            <a:pPr lvl="0" algn="ctr"/>
            <a:r>
              <a:rPr lang="vi-VN" sz="3200" b="1" dirty="0">
                <a:latin typeface="Cambria" panose="02040503050406030204" pitchFamily="18" charset="0"/>
                <a:ea typeface="Cambria" panose="02040503050406030204" pitchFamily="18" charset="0"/>
              </a:rPr>
              <a:t>Muốn viết bài văn miêu tả, cần có những trải nghiệm thực tế, cần quan sát kĩ sự vật được miêu tả, cần phát huy trí tưởng </a:t>
            </a:r>
            <a:r>
              <a:rPr lang="vi-VN" sz="3200" b="1" dirty="0" smtClean="0">
                <a:latin typeface="Cambria" panose="02040503050406030204" pitchFamily="18" charset="0"/>
                <a:ea typeface="Cambria" panose="02040503050406030204" pitchFamily="18" charset="0"/>
              </a:rPr>
              <a:t>tượng... </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pic>
        <p:nvPicPr>
          <p:cNvPr id="3" name="Picture 2"/>
          <p:cNvPicPr>
            <a:picLocks noChangeAspect="1"/>
          </p:cNvPicPr>
          <p:nvPr/>
        </p:nvPicPr>
        <p:blipFill>
          <a:blip r:embed="rId2"/>
          <a:stretch>
            <a:fillRect/>
          </a:stretch>
        </p:blipFill>
        <p:spPr>
          <a:xfrm>
            <a:off x="1086882" y="503079"/>
            <a:ext cx="10701219" cy="1803281"/>
          </a:xfrm>
          <a:prstGeom prst="rect">
            <a:avLst/>
          </a:prstGeom>
        </p:spPr>
      </p:pic>
      <p:sp>
        <p:nvSpPr>
          <p:cNvPr id="2" name="TextBox 1"/>
          <p:cNvSpPr txBox="1"/>
          <p:nvPr/>
        </p:nvSpPr>
        <p:spPr>
          <a:xfrm>
            <a:off x="613833" y="1786466"/>
            <a:ext cx="10964333" cy="4062651"/>
          </a:xfrm>
          <a:prstGeom prst="rect">
            <a:avLst/>
          </a:prstGeom>
          <a:noFill/>
        </p:spPr>
        <p:txBody>
          <a:bodyPr wrap="square" rtlCol="0">
            <a:spAutoFit/>
          </a:bodyPr>
          <a:lstStyle/>
          <a:p>
            <a:pPr lvl="0" algn="just">
              <a:defRPr/>
            </a:pPr>
            <a:r>
              <a:rPr lang="vi-VN" sz="3000" dirty="0" smtClean="0">
                <a:solidFill>
                  <a:prstClr val="black"/>
                </a:solidFill>
                <a:latin typeface="Cambria" panose="02040503050406030204" pitchFamily="18" charset="0"/>
                <a:ea typeface="Cambria" panose="02040503050406030204" pitchFamily="18" charset="0"/>
              </a:rPr>
              <a:t>      Tới </a:t>
            </a:r>
            <a:r>
              <a:rPr lang="vi-VN" sz="3000" dirty="0">
                <a:solidFill>
                  <a:prstClr val="black"/>
                </a:solidFill>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a:defRPr/>
            </a:pPr>
            <a:r>
              <a:rPr lang="vi-VN" sz="3000" dirty="0">
                <a:solidFill>
                  <a:prstClr val="black"/>
                </a:solidFill>
                <a:latin typeface="Cambria" panose="02040503050406030204" pitchFamily="18" charset="0"/>
                <a:ea typeface="Cambria" panose="02040503050406030204" pitchFamily="18" charset="0"/>
              </a:rPr>
              <a:t>  </a:t>
            </a:r>
            <a:r>
              <a:rPr lang="vi-VN" sz="3000" i="1" dirty="0">
                <a:solidFill>
                  <a:prstClr val="black"/>
                </a:solidFill>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r>
              <a:rPr lang="vi-VN" sz="3000" dirty="0">
                <a:solidFill>
                  <a:prstClr val="black"/>
                </a:solidFill>
                <a:latin typeface="Cambria" panose="02040503050406030204" pitchFamily="18" charset="0"/>
                <a:ea typeface="Cambria" panose="02040503050406030204" pitchFamily="18" charset="0"/>
              </a:rPr>
              <a:t> </a:t>
            </a:r>
          </a:p>
          <a:p>
            <a:pPr lvl="0" algn="just">
              <a:defRPr/>
            </a:pPr>
            <a:r>
              <a:rPr lang="vi-VN" sz="3000" dirty="0">
                <a:solidFill>
                  <a:prstClr val="black"/>
                </a:solidFill>
                <a:latin typeface="Cambria" panose="02040503050406030204" pitchFamily="18" charset="0"/>
                <a:ea typeface="Cambria" panose="02040503050406030204" pitchFamily="18" charset="0"/>
              </a:rPr>
              <a:t> 							(Theo Trần Quốc Toàn)</a:t>
            </a:r>
          </a:p>
          <a:p>
            <a:endParaRPr lang="en-US" dirty="0"/>
          </a:p>
        </p:txBody>
      </p:sp>
    </p:spTree>
    <p:extLst>
      <p:ext uri="{BB962C8B-B14F-4D97-AF65-F5344CB8AC3E}">
        <p14:creationId xmlns:p14="http://schemas.microsoft.com/office/powerpoint/2010/main" val="104459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941" y="-1114126"/>
            <a:ext cx="8287352" cy="7700209"/>
          </a:xfrm>
          <a:prstGeom prst="rect">
            <a:avLst/>
          </a:prstGeom>
        </p:spPr>
      </p:pic>
      <p:pic>
        <p:nvPicPr>
          <p:cNvPr id="3" name="Picture 2"/>
          <p:cNvPicPr>
            <a:picLocks noChangeAspect="1"/>
          </p:cNvPicPr>
          <p:nvPr/>
        </p:nvPicPr>
        <p:blipFill>
          <a:blip r:embed="rId3"/>
          <a:stretch>
            <a:fillRect/>
          </a:stretch>
        </p:blipFill>
        <p:spPr>
          <a:xfrm>
            <a:off x="416103" y="0"/>
            <a:ext cx="8023031" cy="1944793"/>
          </a:xfrm>
          <a:prstGeom prst="rect">
            <a:avLst/>
          </a:prstGeom>
        </p:spPr>
      </p:pic>
      <p:sp>
        <p:nvSpPr>
          <p:cNvPr id="4" name="Rectangle 3"/>
          <p:cNvSpPr/>
          <p:nvPr/>
        </p:nvSpPr>
        <p:spPr>
          <a:xfrm>
            <a:off x="1116532" y="3058919"/>
            <a:ext cx="6901312" cy="677108"/>
          </a:xfrm>
          <a:prstGeom prst="rect">
            <a:avLst/>
          </a:prstGeom>
        </p:spPr>
        <p:txBody>
          <a:bodyPr wrap="square">
            <a:spAutoFit/>
          </a:bodyPr>
          <a:lstStyle/>
          <a:p>
            <a:pPr algn="ctr"/>
            <a:r>
              <a:rPr lang="vi-VN" sz="3800" b="1" dirty="0" smtClean="0">
                <a:latin typeface="Cambria" panose="02040503050406030204" pitchFamily="18" charset="0"/>
                <a:ea typeface="Cambria" panose="02040503050406030204" pitchFamily="18" charset="0"/>
              </a:rPr>
              <a:t>Vận dụng vào bài văn miêu tả.</a:t>
            </a:r>
            <a:endParaRPr lang="en-US" sz="3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91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algn="ct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Dặn</a:t>
              </a: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dò</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Luyện đọc và ghi nhớ</a:t>
            </a:r>
          </a:p>
          <a:p>
            <a:pPr algn="ctr"/>
            <a:r>
              <a:rPr lang="vi-VN" sz="3400" b="1" dirty="0" smtClean="0">
                <a:solidFill>
                  <a:srgbClr val="0070C0"/>
                </a:solidFill>
                <a:latin typeface="Cambria" panose="02040503050406030204" pitchFamily="18" charset="0"/>
                <a:ea typeface="Cambria" panose="02040503050406030204" pitchFamily="18" charset="0"/>
              </a:rPr>
              <a:t> nội dung bài đọc.</a:t>
            </a:r>
            <a:endParaRPr lang="en-US" sz="3400" b="1" dirty="0">
              <a:solidFill>
                <a:srgbClr val="0070C0"/>
              </a:solidFill>
              <a:latin typeface="Cambria" panose="02040503050406030204" pitchFamily="18" charset="0"/>
              <a:ea typeface="Cambria" panose="02040503050406030204" pitchFamily="18" charset="0"/>
            </a:endParaRPr>
          </a:p>
        </p:txBody>
      </p:sp>
      <p:sp>
        <p:nvSpPr>
          <p:cNvPr id="10" name="圆角矩形 17">
            <a:extLst>
              <a:ext uri="{FF2B5EF4-FFF2-40B4-BE49-F238E27FC236}">
                <a16:creationId xmlns:a16="http://schemas.microsoft.com/office/drawing/2014/main" id="{A8E535DF-15BD-D423-EF0C-7F74D154BE25}"/>
              </a:ext>
            </a:extLst>
          </p:cNvPr>
          <p:cNvSpPr/>
          <p:nvPr/>
        </p:nvSpPr>
        <p:spPr>
          <a:xfrm>
            <a:off x="5740879" y="4201030"/>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1" name="TextBox 10">
            <a:extLst>
              <a:ext uri="{FF2B5EF4-FFF2-40B4-BE49-F238E27FC236}">
                <a16:creationId xmlns:a16="http://schemas.microsoft.com/office/drawing/2014/main" id="{2F732E6A-9C20-466B-8A2E-3F8ACF9BAD43}"/>
              </a:ext>
            </a:extLst>
          </p:cNvPr>
          <p:cNvSpPr txBox="1"/>
          <p:nvPr/>
        </p:nvSpPr>
        <p:spPr>
          <a:xfrm>
            <a:off x="5740879" y="4534644"/>
            <a:ext cx="6004313"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Cần quan sát, khám phá xung quanh. </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A8E535DF-15BD-D423-EF0C-7F74D154BE25}"/>
              </a:ext>
            </a:extLst>
          </p:cNvPr>
          <p:cNvSpPr/>
          <p:nvPr/>
        </p:nvSpPr>
        <p:spPr>
          <a:xfrm>
            <a:off x="2545389" y="2110955"/>
            <a:ext cx="7538049" cy="28274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1" name="Picture 10"/>
          <p:cNvPicPr>
            <a:picLocks noChangeAspect="1"/>
          </p:cNvPicPr>
          <p:nvPr/>
        </p:nvPicPr>
        <p:blipFill>
          <a:blip r:embed="rId2"/>
          <a:stretch>
            <a:fillRect/>
          </a:stretch>
        </p:blipFill>
        <p:spPr>
          <a:xfrm>
            <a:off x="2545389" y="341847"/>
            <a:ext cx="8565622" cy="1950889"/>
          </a:xfrm>
          <a:prstGeom prst="rect">
            <a:avLst/>
          </a:prstGeom>
        </p:spPr>
      </p:pic>
      <p:sp>
        <p:nvSpPr>
          <p:cNvPr id="7" name="Rectangle 6"/>
          <p:cNvSpPr/>
          <p:nvPr/>
        </p:nvSpPr>
        <p:spPr>
          <a:xfrm>
            <a:off x="2757397" y="2292736"/>
            <a:ext cx="7114032" cy="2554545"/>
          </a:xfrm>
          <a:prstGeom prst="rect">
            <a:avLst/>
          </a:prstGeom>
        </p:spPr>
        <p:txBody>
          <a:bodyPr wrap="square">
            <a:spAutoFit/>
          </a:bodyPr>
          <a:lstStyle/>
          <a:p>
            <a:pPr lvl="0" algn="ctr">
              <a:defRPr/>
            </a:pPr>
            <a:r>
              <a:rPr lang="vi-VN" sz="4000" b="1" kern="0" dirty="0" smtClean="0">
                <a:solidFill>
                  <a:srgbClr val="002060"/>
                </a:solidFill>
                <a:latin typeface="Cambria" panose="02040503050406030204" pitchFamily="18" charset="0"/>
              </a:rPr>
              <a:t>Trao đổi với bạn:</a:t>
            </a:r>
          </a:p>
          <a:p>
            <a:pPr lvl="0" algn="ctr">
              <a:defRPr/>
            </a:pPr>
            <a:r>
              <a:rPr lang="vi-VN" sz="4000" b="1" i="1" kern="0" dirty="0" smtClean="0">
                <a:solidFill>
                  <a:srgbClr val="002060"/>
                </a:solidFill>
                <a:latin typeface="Cambria" panose="02040503050406030204" pitchFamily="18" charset="0"/>
              </a:rPr>
              <a:t>Khi tả một sự vật làm thế nào để tả đúng </a:t>
            </a:r>
            <a:r>
              <a:rPr lang="vi-VN" sz="4000" b="1" i="1" kern="0" dirty="0" smtClean="0">
                <a:solidFill>
                  <a:srgbClr val="002060"/>
                </a:solidFill>
                <a:latin typeface="Cambria" panose="02040503050406030204" pitchFamily="18" charset="0"/>
              </a:rPr>
              <a:t>đặc </a:t>
            </a:r>
            <a:r>
              <a:rPr lang="vi-VN" sz="4000" b="1" i="1" kern="0" dirty="0" smtClean="0">
                <a:solidFill>
                  <a:srgbClr val="002060"/>
                </a:solidFill>
                <a:latin typeface="Cambria" panose="02040503050406030204" pitchFamily="18" charset="0"/>
              </a:rPr>
              <a:t>điểm của sự vật ấy?</a:t>
            </a:r>
            <a:endParaRPr lang="en-US" sz="4000" b="1" i="1" kern="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7707" y="0"/>
            <a:ext cx="7925327" cy="219388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4453"/>
          <a:stretch/>
        </p:blipFill>
        <p:spPr>
          <a:xfrm>
            <a:off x="25446" y="3571334"/>
            <a:ext cx="4044330" cy="3286666"/>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3685269" y="1612645"/>
            <a:ext cx="7437765" cy="2139881"/>
          </a:xfrm>
          <a:prstGeom prst="rect">
            <a:avLst/>
          </a:prstGeom>
        </p:spPr>
      </p:pic>
      <p:pic>
        <p:nvPicPr>
          <p:cNvPr id="5" name="Picture 4"/>
          <p:cNvPicPr>
            <a:picLocks noChangeAspect="1"/>
          </p:cNvPicPr>
          <p:nvPr/>
        </p:nvPicPr>
        <p:blipFill>
          <a:blip r:embed="rId5"/>
          <a:stretch>
            <a:fillRect/>
          </a:stretch>
        </p:blipFill>
        <p:spPr>
          <a:xfrm>
            <a:off x="3126122" y="3176923"/>
            <a:ext cx="8760711" cy="2316681"/>
          </a:xfrm>
          <a:prstGeom prst="rect">
            <a:avLst/>
          </a:prstGeom>
        </p:spPr>
      </p:pic>
      <p:pic>
        <p:nvPicPr>
          <p:cNvPr id="6" name="Picture 5"/>
          <p:cNvPicPr>
            <a:picLocks noChangeAspect="1"/>
          </p:cNvPicPr>
          <p:nvPr/>
        </p:nvPicPr>
        <p:blipFill>
          <a:blip r:embed="rId6"/>
          <a:stretch>
            <a:fillRect/>
          </a:stretch>
        </p:blipFill>
        <p:spPr>
          <a:xfrm>
            <a:off x="2584324" y="4714433"/>
            <a:ext cx="9553260" cy="2347163"/>
          </a:xfrm>
          <a:prstGeom prst="rect">
            <a:avLst/>
          </a:prstGeom>
        </p:spPr>
      </p:pic>
    </p:spTree>
    <p:extLst>
      <p:ext uri="{BB962C8B-B14F-4D97-AF65-F5344CB8AC3E}">
        <p14:creationId xmlns:p14="http://schemas.microsoft.com/office/powerpoint/2010/main" val="39175204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9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9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latin typeface="Cambria" panose="02040503050406030204" pitchFamily="18" charset="0"/>
                <a:ea typeface="Cambria" panose="02040503050406030204" pitchFamily="18" charset="0"/>
              </a:rPr>
              <a:t>     Cuối </a:t>
            </a:r>
            <a:r>
              <a:rPr lang="vi-VN" sz="2000" dirty="0">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Chiều </a:t>
            </a:r>
            <a:r>
              <a:rPr lang="vi-VN" sz="2000" i="1" dirty="0">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latin typeface="Cambria" panose="02040503050406030204" pitchFamily="18" charset="0"/>
                <a:ea typeface="Cambria" panose="02040503050406030204" pitchFamily="18" charset="0"/>
              </a:rPr>
              <a:t>    Nhưng </a:t>
            </a:r>
            <a:r>
              <a:rPr lang="vi-VN" sz="2000" dirty="0">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Hôm </a:t>
            </a:r>
            <a:r>
              <a:rPr lang="vi-VN" sz="2000" dirty="0">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Thân </a:t>
            </a:r>
            <a:r>
              <a:rPr lang="vi-VN" sz="2000" i="1" dirty="0">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latin typeface="Cambria" panose="02040503050406030204" pitchFamily="18" charset="0"/>
                <a:ea typeface="Cambria" panose="02040503050406030204" pitchFamily="18" charset="0"/>
              </a:rPr>
              <a:t>hoa...</a:t>
            </a:r>
            <a:endParaRPr lang="vi-VN" sz="2000" i="1"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Hồng </a:t>
            </a:r>
            <a:r>
              <a:rPr lang="vi-VN" sz="2000" i="1" dirty="0">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algn="ctr"/>
              <a:r>
                <a:rPr lang="vi-VN" sz="3500" b="1" dirty="0" smtClean="0">
                  <a:solidFill>
                    <a:srgbClr val="C00000"/>
                  </a:solidFill>
                </a:rPr>
                <a:t>Bài đọc chia làm mấy đoạn?</a:t>
              </a:r>
              <a:endParaRPr lang="en-US" sz="3500" b="1" dirty="0">
                <a:solidFill>
                  <a:srgbClr val="C00000"/>
                </a:solidFill>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5" name="TextBox 14"/>
          <p:cNvSpPr txBox="1"/>
          <p:nvPr/>
        </p:nvSpPr>
        <p:spPr>
          <a:xfrm>
            <a:off x="-975423" y="1304081"/>
            <a:ext cx="9621240" cy="1015663"/>
          </a:xfrm>
          <a:prstGeom prst="rect">
            <a:avLst/>
          </a:prstGeom>
          <a:noFill/>
        </p:spPr>
        <p:txBody>
          <a:bodyPr wrap="square" rtlCol="0">
            <a:spAutoFit/>
          </a:bodyPr>
          <a:lstStyle/>
          <a:p>
            <a:pPr algn="ct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CHIA</a:t>
            </a:r>
            <a:r>
              <a:rPr lang="vi-VN"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 </a:t>
            </a: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ĐOẠN</a:t>
            </a:r>
            <a:endParaRPr lang="en-US" sz="6000" b="1" dirty="0">
              <a:solidFill>
                <a:srgbClr val="E345BA"/>
              </a:solidFill>
              <a:effectLst>
                <a:outerShdw blurRad="38100" dist="38100" dir="2700000" algn="tl">
                  <a:srgbClr val="000000">
                    <a:alpha val="43137"/>
                  </a:srgbClr>
                </a:outerShdw>
              </a:effectLst>
              <a:latin typeface="UTM Futura Extra" panose="02040603050506020204" pitchFamily="18" charset="0"/>
            </a:endParaRPr>
          </a:p>
        </p:txBody>
      </p:sp>
      <p:sp>
        <p:nvSpPr>
          <p:cNvPr id="17" name="矩形 29">
            <a:extLst>
              <a:ext uri="{FF2B5EF4-FFF2-40B4-BE49-F238E27FC236}">
                <a16:creationId xmlns:a16="http://schemas.microsoft.com/office/drawing/2014/main" id="{374BA373-0D5B-441B-8785-6935E06E5EAE}"/>
              </a:ext>
            </a:extLst>
          </p:cNvPr>
          <p:cNvSpPr/>
          <p:nvPr/>
        </p:nvSpPr>
        <p:spPr>
          <a:xfrm>
            <a:off x="1316034" y="2897290"/>
            <a:ext cx="6276256"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1: Từ </a:t>
            </a:r>
            <a:r>
              <a:rPr lang="vi-VN" sz="2800" b="1" i="1" dirty="0" smtClean="0">
                <a:latin typeface="Cambria" panose="02040503050406030204" pitchFamily="18" charset="0"/>
                <a:ea typeface="Cambria" panose="02040503050406030204" pitchFamily="18" charset="0"/>
              </a:rPr>
              <a:t>đầu... </a:t>
            </a:r>
            <a:r>
              <a:rPr lang="vi-VN" sz="2800" b="1" i="1" dirty="0">
                <a:latin typeface="Cambria" panose="02040503050406030204" pitchFamily="18" charset="0"/>
                <a:ea typeface="Cambria" panose="02040503050406030204" pitchFamily="18" charset="0"/>
              </a:rPr>
              <a:t>để dở dang bài </a:t>
            </a:r>
            <a:r>
              <a:rPr lang="vi-VN" sz="2800" b="1" i="1" dirty="0" smtClean="0">
                <a:latin typeface="Cambria" panose="02040503050406030204" pitchFamily="18" charset="0"/>
                <a:ea typeface="Cambria" panose="02040503050406030204" pitchFamily="18" charset="0"/>
              </a:rPr>
              <a:t>văn</a:t>
            </a:r>
            <a:endParaRPr lang="en-US" sz="2800" b="1" dirty="0">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1012378" y="3939092"/>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400" dirty="0">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74BA373-0D5B-441B-8785-6935E06E5EAE}"/>
              </a:ext>
            </a:extLst>
          </p:cNvPr>
          <p:cNvSpPr/>
          <p:nvPr/>
        </p:nvSpPr>
        <p:spPr>
          <a:xfrm>
            <a:off x="1765698" y="4905951"/>
            <a:ext cx="4902955"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3: Còn lại</a:t>
            </a:r>
            <a:r>
              <a:rPr lang="vi-VN" sz="2800" b="1" i="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algn="ctr"/>
              <a:r>
                <a:rPr lang="vi-VN" sz="3500" b="1" dirty="0" smtClean="0">
                  <a:solidFill>
                    <a:srgbClr val="C00000"/>
                  </a:solidFill>
                </a:rPr>
                <a:t>Bài đọc chia làm </a:t>
              </a:r>
            </a:p>
            <a:p>
              <a:pPr algn="ctr"/>
              <a:r>
                <a:rPr lang="vi-VN" sz="3500" b="1" dirty="0" smtClean="0">
                  <a:solidFill>
                    <a:srgbClr val="C00000"/>
                  </a:solidFill>
                </a:rPr>
                <a:t>4 đoạn</a:t>
              </a:r>
              <a:endParaRPr lang="en-US" sz="3500" b="1" dirty="0">
                <a:solidFill>
                  <a:srgbClr val="C00000"/>
                </a:solidFill>
              </a:endParaRPr>
            </a:p>
          </p:txBody>
        </p:sp>
      </p:grpSp>
      <p:sp>
        <p:nvSpPr>
          <p:cNvPr id="2" name="TextBox 1"/>
          <p:cNvSpPr txBox="1"/>
          <p:nvPr/>
        </p:nvSpPr>
        <p:spPr>
          <a:xfrm>
            <a:off x="1119154" y="3927632"/>
            <a:ext cx="7152799" cy="954107"/>
          </a:xfrm>
          <a:prstGeom prst="rect">
            <a:avLst/>
          </a:prstGeom>
          <a:noFill/>
        </p:spPr>
        <p:txBody>
          <a:bodyPr wrap="square" rtlCol="0">
            <a:spAutoFit/>
          </a:bodyPr>
          <a:lstStyle/>
          <a:p>
            <a:pPr algn="ct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2: Tiếp theo </a:t>
            </a:r>
            <a:r>
              <a:rPr lang="vi-VN" sz="2800" b="1" i="1" dirty="0" smtClean="0">
                <a:latin typeface="Cambria" panose="02040503050406030204" pitchFamily="18" charset="0"/>
                <a:ea typeface="Cambria" panose="02040503050406030204" pitchFamily="18" charset="0"/>
              </a:rPr>
              <a:t>...bông </a:t>
            </a:r>
            <a:r>
              <a:rPr lang="vi-VN" sz="2800" b="1" i="1" dirty="0">
                <a:latin typeface="Cambria" panose="02040503050406030204" pitchFamily="18" charset="0"/>
                <a:ea typeface="Cambria" panose="02040503050406030204" pitchFamily="18" charset="0"/>
              </a:rPr>
              <a:t>hồng thả sức đẹp.</a:t>
            </a:r>
            <a:endParaRPr lang="en-US" sz="2800" b="1" dirty="0">
              <a:latin typeface="Cambria" panose="02040503050406030204" pitchFamily="18" charset="0"/>
              <a:ea typeface="Cambria" panose="02040503050406030204" pitchFamily="18" charset="0"/>
            </a:endParaRPr>
          </a:p>
          <a:p>
            <a:pPr algn="ct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animBg="1"/>
      <p:bldP spid="2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Cuối </a:t>
            </a:r>
            <a:r>
              <a:rPr lang="vi-VN" sz="2000" dirty="0">
                <a:solidFill>
                  <a:schemeClr val="accent2">
                    <a:lumMod val="75000"/>
                  </a:schemeClr>
                </a:solidFill>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a:t>
            </a:r>
            <a:r>
              <a:rPr lang="vi-VN" sz="2000" i="1" dirty="0" smtClean="0">
                <a:solidFill>
                  <a:schemeClr val="accent2">
                    <a:lumMod val="75000"/>
                  </a:schemeClr>
                </a:solidFill>
                <a:latin typeface="Cambria" panose="02040503050406030204" pitchFamily="18" charset="0"/>
                <a:ea typeface="Cambria" panose="02040503050406030204" pitchFamily="18" charset="0"/>
              </a:rPr>
              <a:t>Chiều </a:t>
            </a:r>
            <a:r>
              <a:rPr lang="vi-VN" sz="2000" i="1" dirty="0">
                <a:solidFill>
                  <a:schemeClr val="accent2">
                    <a:lumMod val="75000"/>
                  </a:schemeClr>
                </a:solidFill>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Nhưng </a:t>
            </a:r>
            <a:r>
              <a:rPr lang="vi-VN" sz="2000" dirty="0">
                <a:solidFill>
                  <a:schemeClr val="accent2">
                    <a:lumMod val="75000"/>
                  </a:schemeClr>
                </a:solidFill>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r>
              <a:rPr lang="vi-VN" sz="2000" dirty="0">
                <a:latin typeface="Cambria" panose="02040503050406030204" pitchFamily="18" charset="0"/>
                <a:ea typeface="Cambria" panose="02040503050406030204" pitchFamily="18" charset="0"/>
              </a:rPr>
              <a: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Hôm </a:t>
            </a:r>
            <a:r>
              <a:rPr lang="vi-VN" sz="2000" dirty="0">
                <a:solidFill>
                  <a:schemeClr val="accent1">
                    <a:lumMod val="75000"/>
                  </a:schemeClr>
                </a:solidFill>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Thân </a:t>
            </a:r>
            <a:r>
              <a:rPr lang="vi-VN" sz="2000" i="1" dirty="0">
                <a:solidFill>
                  <a:schemeClr val="accent1">
                    <a:lumMod val="75000"/>
                  </a:schemeClr>
                </a:solidFill>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solidFill>
                  <a:schemeClr val="accent1">
                    <a:lumMod val="75000"/>
                  </a:schemeClr>
                </a:solidFill>
                <a:latin typeface="Cambria" panose="02040503050406030204" pitchFamily="18" charset="0"/>
                <a:ea typeface="Cambria" panose="02040503050406030204" pitchFamily="18" charset="0"/>
              </a:rPr>
              <a:t>hoa...</a:t>
            </a:r>
            <a:endParaRPr lang="vi-VN" sz="2000" i="1" dirty="0">
              <a:solidFill>
                <a:schemeClr val="accent1">
                  <a:lumMod val="75000"/>
                </a:schemeClr>
              </a:solidFill>
              <a:latin typeface="Cambria" panose="02040503050406030204" pitchFamily="18" charset="0"/>
              <a:ea typeface="Cambria" panose="02040503050406030204" pitchFamily="18" charset="0"/>
            </a:endParaRP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Tới </a:t>
            </a:r>
            <a:r>
              <a:rPr lang="vi-VN" sz="2000" dirty="0">
                <a:solidFill>
                  <a:schemeClr val="accent1">
                    <a:lumMod val="75000"/>
                  </a:schemeClr>
                </a:solidFill>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solidFill>
                  <a:schemeClr val="accent1">
                    <a:lumMod val="75000"/>
                  </a:schemeClr>
                </a:solidFill>
                <a:latin typeface="Cambria" panose="02040503050406030204" pitchFamily="18" charset="0"/>
                <a:ea typeface="Cambria" panose="02040503050406030204" pitchFamily="18" charset="0"/>
              </a:rPr>
              <a:t>  </a:t>
            </a:r>
            <a:r>
              <a:rPr lang="en-US" sz="2000" i="1"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Hồng </a:t>
            </a:r>
            <a:r>
              <a:rPr lang="vi-VN" sz="2000" i="1" dirty="0">
                <a:solidFill>
                  <a:schemeClr val="accent1">
                    <a:lumMod val="75000"/>
                  </a:schemeClr>
                </a:solidFill>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24570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981779" y="1806266"/>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5" name="TextBox 4"/>
          <p:cNvSpPr txBox="1"/>
          <p:nvPr/>
        </p:nvSpPr>
        <p:spPr>
          <a:xfrm>
            <a:off x="1595886" y="197318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bụi dạ lí</a:t>
            </a:r>
            <a:endParaRPr lang="en-US" sz="3400" b="1" dirty="0">
              <a:latin typeface="Cambria" panose="02040503050406030204" pitchFamily="18" charset="0"/>
              <a:ea typeface="Cambria" panose="02040503050406030204" pitchFamily="18" charset="0"/>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968284" y="2990694"/>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19" name="TextBox 18"/>
          <p:cNvSpPr txBox="1"/>
          <p:nvPr/>
        </p:nvSpPr>
        <p:spPr>
          <a:xfrm>
            <a:off x="1684346" y="317932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d</a:t>
            </a:r>
            <a:r>
              <a:rPr lang="vi-VN" sz="3400" b="1" dirty="0" smtClean="0">
                <a:latin typeface="Cambria" panose="02040503050406030204" pitchFamily="18" charset="0"/>
                <a:ea typeface="Cambria" panose="02040503050406030204" pitchFamily="18" charset="0"/>
              </a:rPr>
              <a:t>ở dang</a:t>
            </a:r>
            <a:endParaRPr lang="en-US" sz="3400" b="1" dirty="0">
              <a:latin typeface="Cambria" panose="02040503050406030204" pitchFamily="18" charset="0"/>
              <a:ea typeface="Cambria" panose="02040503050406030204" pitchFamily="18" charset="0"/>
            </a:endParaRPr>
          </a:p>
        </p:txBody>
      </p:sp>
      <p:sp>
        <p:nvSpPr>
          <p:cNvPr id="22" name="圆角矩形 17">
            <a:extLst>
              <a:ext uri="{FF2B5EF4-FFF2-40B4-BE49-F238E27FC236}">
                <a16:creationId xmlns:a16="http://schemas.microsoft.com/office/drawing/2014/main" id="{A8E535DF-15BD-D423-EF0C-7F74D154BE25}"/>
              </a:ext>
            </a:extLst>
          </p:cNvPr>
          <p:cNvSpPr/>
          <p:nvPr/>
        </p:nvSpPr>
        <p:spPr>
          <a:xfrm>
            <a:off x="1012514" y="4260343"/>
            <a:ext cx="3147461"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3" name="TextBox 22"/>
          <p:cNvSpPr txBox="1"/>
          <p:nvPr/>
        </p:nvSpPr>
        <p:spPr>
          <a:xfrm>
            <a:off x="1655499" y="442274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ốc luộc</a:t>
            </a:r>
            <a:endParaRPr lang="en-US" sz="3400" b="1" dirty="0">
              <a:latin typeface="Cambria" panose="02040503050406030204" pitchFamily="18" charset="0"/>
              <a:ea typeface="Cambria" panose="02040503050406030204" pitchFamily="18" charset="0"/>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4649802" y="180247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5" name="TextBox 24"/>
          <p:cNvSpPr txBox="1"/>
          <p:nvPr/>
        </p:nvSpPr>
        <p:spPr>
          <a:xfrm>
            <a:off x="5523789" y="1886786"/>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n</a:t>
            </a:r>
            <a:r>
              <a:rPr lang="vi-VN" sz="3400" b="1" dirty="0" smtClean="0">
                <a:latin typeface="Cambria" panose="02040503050406030204" pitchFamily="18" charset="0"/>
                <a:ea typeface="Cambria" panose="02040503050406030204" pitchFamily="18" charset="0"/>
              </a:rPr>
              <a:t>hể</a:t>
            </a:r>
            <a:endParaRPr lang="en-US" sz="3400" b="1" dirty="0">
              <a:latin typeface="Cambria" panose="02040503050406030204" pitchFamily="18" charset="0"/>
              <a:ea typeface="Cambria" panose="02040503050406030204" pitchFamily="18" charset="0"/>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4632824" y="299069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7" name="TextBox 26"/>
          <p:cNvSpPr txBox="1"/>
          <p:nvPr/>
        </p:nvSpPr>
        <p:spPr>
          <a:xfrm>
            <a:off x="4999229" y="312806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múc </a:t>
            </a:r>
            <a:r>
              <a:rPr lang="vi-VN" sz="3400" b="1" dirty="0">
                <a:latin typeface="Cambria" panose="02040503050406030204" pitchFamily="18" charset="0"/>
                <a:ea typeface="Cambria" panose="02040503050406030204" pitchFamily="18" charset="0"/>
              </a:rPr>
              <a:t>nước</a:t>
            </a:r>
            <a:endParaRPr lang="en-US" sz="3400" b="1" dirty="0">
              <a:latin typeface="Cambria" panose="02040503050406030204" pitchFamily="18" charset="0"/>
              <a:ea typeface="Cambria" panose="02040503050406030204" pitchFamily="18" charset="0"/>
            </a:endParaRPr>
          </a:p>
        </p:txBody>
      </p:sp>
      <p:sp>
        <p:nvSpPr>
          <p:cNvPr id="28" name="圆角矩形 17">
            <a:extLst>
              <a:ext uri="{FF2B5EF4-FFF2-40B4-BE49-F238E27FC236}">
                <a16:creationId xmlns:a16="http://schemas.microsoft.com/office/drawing/2014/main" id="{A8E535DF-15BD-D423-EF0C-7F74D154BE25}"/>
              </a:ext>
            </a:extLst>
          </p:cNvPr>
          <p:cNvSpPr/>
          <p:nvPr/>
        </p:nvSpPr>
        <p:spPr>
          <a:xfrm>
            <a:off x="4649802" y="4260343"/>
            <a:ext cx="2783739"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9" name="TextBox 28"/>
          <p:cNvSpPr txBox="1"/>
          <p:nvPr/>
        </p:nvSpPr>
        <p:spPr>
          <a:xfrm>
            <a:off x="5230202" y="442274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xào xạc</a:t>
            </a:r>
            <a:endParaRPr lang="en-US" sz="3400" b="1" dirty="0">
              <a:latin typeface="Cambria" panose="02040503050406030204" pitchFamily="18" charset="0"/>
              <a:ea typeface="Cambria" panose="02040503050406030204" pitchFamily="18" charset="0"/>
            </a:endParaRPr>
          </a:p>
        </p:txBody>
      </p:sp>
      <p:sp>
        <p:nvSpPr>
          <p:cNvPr id="30" name="圆角矩形 17">
            <a:extLst>
              <a:ext uri="{FF2B5EF4-FFF2-40B4-BE49-F238E27FC236}">
                <a16:creationId xmlns:a16="http://schemas.microsoft.com/office/drawing/2014/main" id="{A8E535DF-15BD-D423-EF0C-7F74D154BE25}"/>
              </a:ext>
            </a:extLst>
          </p:cNvPr>
          <p:cNvSpPr/>
          <p:nvPr/>
        </p:nvSpPr>
        <p:spPr>
          <a:xfrm>
            <a:off x="8005961" y="2384355"/>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1" name="TextBox 30"/>
          <p:cNvSpPr txBox="1"/>
          <p:nvPr/>
        </p:nvSpPr>
        <p:spPr>
          <a:xfrm>
            <a:off x="8415770" y="247387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r</a:t>
            </a:r>
            <a:r>
              <a:rPr lang="vi-VN" sz="3400" b="1" dirty="0" smtClean="0">
                <a:latin typeface="Cambria" panose="02040503050406030204" pitchFamily="18" charset="0"/>
                <a:ea typeface="Cambria" panose="02040503050406030204" pitchFamily="18" charset="0"/>
              </a:rPr>
              <a:t>ung rinh</a:t>
            </a:r>
            <a:endParaRPr lang="en-US" sz="3400" b="1" dirty="0">
              <a:latin typeface="Cambria" panose="02040503050406030204" pitchFamily="18" charset="0"/>
              <a:ea typeface="Cambria" panose="02040503050406030204" pitchFamily="18" charset="0"/>
            </a:endParaRPr>
          </a:p>
        </p:txBody>
      </p:sp>
      <p:sp>
        <p:nvSpPr>
          <p:cNvPr id="32" name="圆角矩形 17">
            <a:extLst>
              <a:ext uri="{FF2B5EF4-FFF2-40B4-BE49-F238E27FC236}">
                <a16:creationId xmlns:a16="http://schemas.microsoft.com/office/drawing/2014/main" id="{A8E535DF-15BD-D423-EF0C-7F74D154BE25}"/>
              </a:ext>
            </a:extLst>
          </p:cNvPr>
          <p:cNvSpPr/>
          <p:nvPr/>
        </p:nvSpPr>
        <p:spPr>
          <a:xfrm>
            <a:off x="8018902" y="3695999"/>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3" name="TextBox 32"/>
          <p:cNvSpPr txBox="1"/>
          <p:nvPr/>
        </p:nvSpPr>
        <p:spPr>
          <a:xfrm>
            <a:off x="8278785" y="3756073"/>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xuýt xoa</a:t>
            </a:r>
            <a:endParaRPr lang="en-US" sz="3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TotalTime>
  <Words>818</Words>
  <Application>Microsoft Office PowerPoint</Application>
  <PresentationFormat>Widescreen</PresentationFormat>
  <Paragraphs>91</Paragraphs>
  <Slides>25</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等线</vt:lpstr>
      <vt:lpstr>微软雅黑</vt:lpstr>
      <vt:lpstr>思源宋体 CN</vt:lpstr>
      <vt:lpstr>思源黑体 CN Bold</vt:lpstr>
      <vt:lpstr>汉仪小麦体简</vt:lpstr>
      <vt:lpstr>#9Slide07 HoneyCream</vt:lpstr>
      <vt:lpstr>#9Slide07 IcielPony</vt:lpstr>
      <vt:lpstr>Arial</vt:lpstr>
      <vt:lpstr>Calibri</vt:lpstr>
      <vt:lpstr>Cambria</vt:lpstr>
      <vt:lpstr>SVN-Newton</vt:lpstr>
      <vt:lpstr>Times New Roman</vt:lpstr>
      <vt:lpstr>UTM Androgyne</vt:lpstr>
      <vt:lpstr>UTM Futura Extra</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 Bui</dc:creator>
  <cp:keywords>MĂNG NON TEAM</cp:keywords>
  <cp:lastModifiedBy>Nguyễn Thị Hồng Linh</cp:lastModifiedBy>
  <cp:revision>122</cp:revision>
  <dcterms:created xsi:type="dcterms:W3CDTF">2023-05-20T16:58:17Z</dcterms:created>
  <dcterms:modified xsi:type="dcterms:W3CDTF">2023-09-03T03:25:07Z</dcterms:modified>
</cp:coreProperties>
</file>