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9" r:id="rId3"/>
    <p:sldId id="343" r:id="rId4"/>
    <p:sldId id="321" r:id="rId5"/>
    <p:sldId id="344" r:id="rId6"/>
    <p:sldId id="342" r:id="rId7"/>
    <p:sldId id="345" r:id="rId8"/>
    <p:sldId id="333" r:id="rId9"/>
    <p:sldId id="346" r:id="rId10"/>
    <p:sldId id="275" r:id="rId11"/>
    <p:sldId id="336" r:id="rId12"/>
    <p:sldId id="337" r:id="rId13"/>
    <p:sldId id="262" r:id="rId14"/>
    <p:sldId id="323" r:id="rId15"/>
    <p:sldId id="339" r:id="rId16"/>
    <p:sldId id="347" r:id="rId17"/>
    <p:sldId id="332" r:id="rId18"/>
    <p:sldId id="349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F5F1"/>
    <a:srgbClr val="E6D570"/>
    <a:srgbClr val="CAE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4016" autoAdjust="0"/>
  </p:normalViewPr>
  <p:slideViewPr>
    <p:cSldViewPr snapToGrid="0">
      <p:cViewPr varScale="1">
        <p:scale>
          <a:sx n="62" d="100"/>
          <a:sy n="62" d="100"/>
        </p:scale>
        <p:origin x="716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09389-4077-46FD-BEAF-CD995D80BF5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70C46-D555-4ACF-AA27-F411D8B9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9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183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173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153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268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22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806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240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3C3DF-C15E-447E-88A6-E0F18C2B0E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06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3C3DF-C15E-447E-88A6-E0F18C2B0E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2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58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007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780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3C3DF-C15E-447E-88A6-E0F18C2B0E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024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373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3C3DF-C15E-447E-88A6-E0F18C2B0E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551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275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3C3DF-C15E-447E-88A6-E0F18C2B0E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115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43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36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202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649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709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07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25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80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339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086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59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546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678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566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800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452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880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339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271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988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0347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71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3561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13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6537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463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1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3661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38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7467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851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4493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44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2154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8935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2471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1497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3573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153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9611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9083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868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4915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8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08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84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787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73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66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0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9" r:id="rId2"/>
    <p:sldLayoutId id="2147483700" r:id="rId3"/>
    <p:sldLayoutId id="2147483698" r:id="rId4"/>
    <p:sldLayoutId id="2147483693" r:id="rId5"/>
    <p:sldLayoutId id="2147483692" r:id="rId6"/>
    <p:sldLayoutId id="2147483691" r:id="rId7"/>
    <p:sldLayoutId id="2147483683" r:id="rId8"/>
    <p:sldLayoutId id="2147483681" r:id="rId9"/>
    <p:sldLayoutId id="2147483678" r:id="rId10"/>
    <p:sldLayoutId id="2147483677" r:id="rId11"/>
    <p:sldLayoutId id="2147483662" r:id="rId12"/>
    <p:sldLayoutId id="2147483705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708" r:id="rId19"/>
    <p:sldLayoutId id="2147483706" r:id="rId20"/>
    <p:sldLayoutId id="2147483701" r:id="rId21"/>
    <p:sldLayoutId id="2147483699" r:id="rId22"/>
    <p:sldLayoutId id="2147483696" r:id="rId23"/>
    <p:sldLayoutId id="2147483695" r:id="rId24"/>
    <p:sldLayoutId id="2147483690" r:id="rId25"/>
    <p:sldLayoutId id="2147483689" r:id="rId26"/>
    <p:sldLayoutId id="2147483688" r:id="rId27"/>
    <p:sldLayoutId id="2147483687" r:id="rId28"/>
    <p:sldLayoutId id="2147483686" r:id="rId29"/>
    <p:sldLayoutId id="2147483685" r:id="rId30"/>
    <p:sldLayoutId id="2147483684" r:id="rId31"/>
    <p:sldLayoutId id="2147483682" r:id="rId32"/>
    <p:sldLayoutId id="2147483676" r:id="rId33"/>
    <p:sldLayoutId id="2147483675" r:id="rId34"/>
    <p:sldLayoutId id="2147483673" r:id="rId35"/>
    <p:sldLayoutId id="2147483668" r:id="rId36"/>
    <p:sldLayoutId id="2147483669" r:id="rId37"/>
    <p:sldLayoutId id="2147483670" r:id="rId38"/>
    <p:sldLayoutId id="2147483671" r:id="rId39"/>
    <p:sldLayoutId id="2147483672" r:id="rId40"/>
    <p:sldLayoutId id="2147483707" r:id="rId41"/>
    <p:sldLayoutId id="2147483704" r:id="rId42"/>
    <p:sldLayoutId id="2147483703" r:id="rId43"/>
    <p:sldLayoutId id="2147483702" r:id="rId44"/>
    <p:sldLayoutId id="2147483697" r:id="rId45"/>
    <p:sldLayoutId id="2147483694" r:id="rId46"/>
    <p:sldLayoutId id="2147483680" r:id="rId47"/>
    <p:sldLayoutId id="2147483679" r:id="rId48"/>
    <p:sldLayoutId id="2147483674" r:id="rId4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26.png"/><Relationship Id="rId3" Type="http://schemas.openxmlformats.org/officeDocument/2006/relationships/image" Target="../media/image23.emf"/><Relationship Id="rId7" Type="http://schemas.openxmlformats.org/officeDocument/2006/relationships/image" Target="../media/image6.emf"/><Relationship Id="rId12" Type="http://schemas.microsoft.com/office/2007/relationships/hdphoto" Target="../media/hdphoto1.wdp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.emf"/><Relationship Id="rId11" Type="http://schemas.openxmlformats.org/officeDocument/2006/relationships/image" Target="../media/image25.png"/><Relationship Id="rId5" Type="http://schemas.openxmlformats.org/officeDocument/2006/relationships/image" Target="../media/image4.emf"/><Relationship Id="rId1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image" Target="../media/image24.emf"/><Relationship Id="rId9" Type="http://schemas.openxmlformats.org/officeDocument/2006/relationships/image" Target="../media/image18.pn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26.png"/><Relationship Id="rId3" Type="http://schemas.openxmlformats.org/officeDocument/2006/relationships/image" Target="../media/image23.emf"/><Relationship Id="rId7" Type="http://schemas.openxmlformats.org/officeDocument/2006/relationships/image" Target="../media/image6.emf"/><Relationship Id="rId12" Type="http://schemas.microsoft.com/office/2007/relationships/hdphoto" Target="../media/hdphoto1.wdp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.emf"/><Relationship Id="rId11" Type="http://schemas.openxmlformats.org/officeDocument/2006/relationships/image" Target="../media/image25.png"/><Relationship Id="rId5" Type="http://schemas.openxmlformats.org/officeDocument/2006/relationships/image" Target="../media/image4.emf"/><Relationship Id="rId1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image" Target="../media/image24.emf"/><Relationship Id="rId9" Type="http://schemas.openxmlformats.org/officeDocument/2006/relationships/image" Target="../media/image18.png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26.png"/><Relationship Id="rId3" Type="http://schemas.openxmlformats.org/officeDocument/2006/relationships/image" Target="../media/image23.emf"/><Relationship Id="rId7" Type="http://schemas.openxmlformats.org/officeDocument/2006/relationships/image" Target="../media/image6.emf"/><Relationship Id="rId12" Type="http://schemas.microsoft.com/office/2007/relationships/hdphoto" Target="../media/hdphoto1.wdp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.emf"/><Relationship Id="rId11" Type="http://schemas.openxmlformats.org/officeDocument/2006/relationships/image" Target="../media/image25.png"/><Relationship Id="rId5" Type="http://schemas.openxmlformats.org/officeDocument/2006/relationships/image" Target="../media/image4.emf"/><Relationship Id="rId1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image" Target="../media/image24.emf"/><Relationship Id="rId9" Type="http://schemas.openxmlformats.org/officeDocument/2006/relationships/image" Target="../media/image18.png"/><Relationship Id="rId1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7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35.png"/><Relationship Id="rId5" Type="http://schemas.openxmlformats.org/officeDocument/2006/relationships/image" Target="../media/image16.png"/><Relationship Id="rId10" Type="http://schemas.openxmlformats.org/officeDocument/2006/relationships/image" Target="../media/image34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26.png"/><Relationship Id="rId3" Type="http://schemas.openxmlformats.org/officeDocument/2006/relationships/image" Target="../media/image23.emf"/><Relationship Id="rId7" Type="http://schemas.openxmlformats.org/officeDocument/2006/relationships/image" Target="../media/image6.emf"/><Relationship Id="rId12" Type="http://schemas.microsoft.com/office/2007/relationships/hdphoto" Target="../media/hdphoto1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.emf"/><Relationship Id="rId11" Type="http://schemas.openxmlformats.org/officeDocument/2006/relationships/image" Target="../media/image25.png"/><Relationship Id="rId5" Type="http://schemas.openxmlformats.org/officeDocument/2006/relationships/image" Target="../media/image4.emf"/><Relationship Id="rId15" Type="http://schemas.openxmlformats.org/officeDocument/2006/relationships/image" Target="../media/image28.png"/><Relationship Id="rId10" Type="http://schemas.openxmlformats.org/officeDocument/2006/relationships/image" Target="../media/image2.jpeg"/><Relationship Id="rId4" Type="http://schemas.openxmlformats.org/officeDocument/2006/relationships/image" Target="../media/image24.emf"/><Relationship Id="rId9" Type="http://schemas.openxmlformats.org/officeDocument/2006/relationships/image" Target="../media/image18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microsoft.com/office/2007/relationships/hdphoto" Target="../media/hdphoto2.wdp"/><Relationship Id="rId5" Type="http://schemas.openxmlformats.org/officeDocument/2006/relationships/image" Target="../media/image16.png"/><Relationship Id="rId10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30.pn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9">
            <a:extLst>
              <a:ext uri="{FF2B5EF4-FFF2-40B4-BE49-F238E27FC236}">
                <a16:creationId xmlns:a16="http://schemas.microsoft.com/office/drawing/2014/main" id="{F9BA51F9-05D3-416C-8C35-4F9575AAA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9284" y="-1949852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26057F4-B27E-4767-ADCF-A5AD9D0932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5599522"/>
            <a:ext cx="12190132" cy="12569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433103B-D85B-44FD-9ECD-603B113CD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416"/>
            <a:ext cx="2059479" cy="278308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610130" y="906217"/>
            <a:ext cx="2446326" cy="836513"/>
            <a:chOff x="4610130" y="1034269"/>
            <a:chExt cx="2446326" cy="836513"/>
          </a:xfrm>
        </p:grpSpPr>
        <p:sp>
          <p:nvSpPr>
            <p:cNvPr id="12" name="Freeform 5"/>
            <p:cNvSpPr/>
            <p:nvPr/>
          </p:nvSpPr>
          <p:spPr bwMode="auto">
            <a:xfrm>
              <a:off x="4610130" y="1034269"/>
              <a:ext cx="2446326" cy="836513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solidFill>
              <a:srgbClr val="FF97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885785" y="1095981"/>
              <a:ext cx="19977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Tiếng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Việt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7" name="组合 23"/>
          <p:cNvGrpSpPr/>
          <p:nvPr/>
        </p:nvGrpSpPr>
        <p:grpSpPr>
          <a:xfrm>
            <a:off x="8440572" y="5186555"/>
            <a:ext cx="3555810" cy="1636216"/>
            <a:chOff x="7361868" y="4839252"/>
            <a:chExt cx="4426359" cy="2160737"/>
          </a:xfrm>
        </p:grpSpPr>
        <p:pic>
          <p:nvPicPr>
            <p:cNvPr id="18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19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20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21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D37D1DF-20EF-415D-A982-6EA07438EB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9479" y="1990208"/>
            <a:ext cx="8388823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8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màu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sắc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đỏ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thắm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38634" y="525979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vàng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tươi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đen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sì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53332" y="1795113"/>
            <a:ext cx="2843822" cy="1552728"/>
            <a:chOff x="8021253" y="3198267"/>
            <a:chExt cx="2843822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641522" y="3840664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tím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xanh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biếc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86" name="Rounded Rectangle 54">
            <a:extLst>
              <a:ext uri="{FF2B5EF4-FFF2-40B4-BE49-F238E27FC236}">
                <a16:creationId xmlns:a16="http://schemas.microsoft.com/office/drawing/2014/main" id="{766C93D0-D62B-42F3-8FAC-2F8C0D1395F4}"/>
              </a:ext>
            </a:extLst>
          </p:cNvPr>
          <p:cNvSpPr/>
          <p:nvPr/>
        </p:nvSpPr>
        <p:spPr>
          <a:xfrm>
            <a:off x="2793697" y="4987706"/>
            <a:ext cx="8138831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40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40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0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r>
              <a:rPr lang="en-US" sz="40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thắm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2072C49-DF93-47DC-8B98-628A959FD29D}"/>
              </a:ext>
            </a:extLst>
          </p:cNvPr>
          <p:cNvGrpSpPr/>
          <p:nvPr/>
        </p:nvGrpSpPr>
        <p:grpSpPr>
          <a:xfrm>
            <a:off x="8221597" y="3230766"/>
            <a:ext cx="2843823" cy="1552728"/>
            <a:chOff x="8021253" y="3198267"/>
            <a:chExt cx="2843823" cy="1552728"/>
          </a:xfrm>
        </p:grpSpPr>
        <p:pic>
          <p:nvPicPr>
            <p:cNvPr id="88" name="Picture 2">
              <a:extLst>
                <a:ext uri="{FF2B5EF4-FFF2-40B4-BE49-F238E27FC236}">
                  <a16:creationId xmlns:a16="http://schemas.microsoft.com/office/drawing/2014/main" id="{1F155E76-B33D-434A-AE24-8E14654AE8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12E5B66-1098-45B9-A9F3-7F3FE57A7CE3}"/>
                </a:ext>
              </a:extLst>
            </p:cNvPr>
            <p:cNvSpPr txBox="1"/>
            <p:nvPr/>
          </p:nvSpPr>
          <p:spPr>
            <a:xfrm>
              <a:off x="8223624" y="3840664"/>
              <a:ext cx="2641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trắng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tinh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94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âm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thanh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xôn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95978" y="247525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ầ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m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ầm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826978" y="3292886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r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óc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rách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365551" y="169223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Rounded Rectangle 54">
            <a:extLst>
              <a:ext uri="{FF2B5EF4-FFF2-40B4-BE49-F238E27FC236}">
                <a16:creationId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2793697" y="4987706"/>
            <a:ext cx="7321473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40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suối</a:t>
            </a:r>
            <a:r>
              <a:rPr lang="en-US" sz="40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chảy</a:t>
            </a:r>
            <a:r>
              <a:rPr lang="en-US" sz="40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róc</a:t>
            </a:r>
            <a:r>
              <a:rPr lang="en-US" sz="40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rách</a:t>
            </a:r>
            <a:r>
              <a:rPr lang="en-US" sz="40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6A5F2E7-805C-44A3-8E24-FB54F205C6B6}"/>
              </a:ext>
            </a:extLst>
          </p:cNvPr>
          <p:cNvGrpSpPr/>
          <p:nvPr/>
        </p:nvGrpSpPr>
        <p:grpSpPr>
          <a:xfrm>
            <a:off x="8397513" y="3094772"/>
            <a:ext cx="2628226" cy="1552728"/>
            <a:chOff x="8021253" y="3198267"/>
            <a:chExt cx="2628226" cy="1552728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8275E5C4-EB49-4842-B82A-99CF7B9A9E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928F52D-A7D3-4A93-853D-62266301DF52}"/>
                </a:ext>
              </a:extLst>
            </p:cNvPr>
            <p:cNvSpPr txBox="1"/>
            <p:nvPr/>
          </p:nvSpPr>
          <p:spPr>
            <a:xfrm>
              <a:off x="8081029" y="3827221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 vu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354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hương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vị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100171" y="290920"/>
            <a:ext cx="3307597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704708" y="1863085"/>
              <a:ext cx="25799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thơm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ngát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43068" y="812454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cay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nồng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879733" cy="1395517"/>
            <a:chOff x="5475462" y="2852683"/>
            <a:chExt cx="2879733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556688" y="3321213"/>
              <a:ext cx="27985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ngắt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42530" y="229118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ngọt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ngào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mặn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chát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81686D-BA09-44EA-A04F-05D6DE171C2C}"/>
              </a:ext>
            </a:extLst>
          </p:cNvPr>
          <p:cNvGrpSpPr/>
          <p:nvPr/>
        </p:nvGrpSpPr>
        <p:grpSpPr>
          <a:xfrm>
            <a:off x="8296189" y="3620112"/>
            <a:ext cx="2843823" cy="1552728"/>
            <a:chOff x="8021253" y="3198267"/>
            <a:chExt cx="2843823" cy="1552728"/>
          </a:xfrm>
        </p:grpSpPr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5FC4A497-B616-4B82-B73F-21A9F25A9D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8F503FA-91EF-4EF1-B38F-24649A5F4BF7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chua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loét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Rounded Rectangle 54">
            <a:extLst>
              <a:ext uri="{FF2B5EF4-FFF2-40B4-BE49-F238E27FC236}">
                <a16:creationId xmlns:a16="http://schemas.microsoft.com/office/drawing/2014/main" id="{ADBF0C19-3868-4E65-83BE-513AC94CD60D}"/>
              </a:ext>
            </a:extLst>
          </p:cNvPr>
          <p:cNvSpPr/>
          <p:nvPr/>
        </p:nvSpPr>
        <p:spPr>
          <a:xfrm>
            <a:off x="1563297" y="5129431"/>
            <a:ext cx="9863278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0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40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sz="40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nở</a:t>
            </a:r>
            <a:r>
              <a:rPr lang="en-US" sz="40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thơm</a:t>
            </a:r>
            <a:r>
              <a:rPr lang="en-US" sz="40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ngát</a:t>
            </a:r>
            <a:r>
              <a:rPr lang="en-US" sz="40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5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55DEAC6-0545-4213-9265-68044A9AF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6963825" y="867826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9F68B63-A03C-4739-9DF5-31DEE36F02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8" y="350876"/>
            <a:ext cx="6389042" cy="75869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0" y="2615774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câu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1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6 L 1.11022E-16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20570" y="481877"/>
            <a:ext cx="11625829" cy="1096900"/>
            <a:chOff x="-20570" y="481877"/>
            <a:chExt cx="11996628" cy="1096900"/>
          </a:xfrm>
        </p:grpSpPr>
        <p:sp>
          <p:nvSpPr>
            <p:cNvPr id="55" name="Google Shape;304;p20"/>
            <p:cNvSpPr txBox="1">
              <a:spLocks/>
            </p:cNvSpPr>
            <p:nvPr/>
          </p:nvSpPr>
          <p:spPr>
            <a:xfrm>
              <a:off x="1787057" y="619805"/>
              <a:ext cx="10189001" cy="875569"/>
            </a:xfrm>
            <a:prstGeom prst="roundRect">
              <a:avLst/>
            </a:prstGeom>
            <a:solidFill>
              <a:srgbClr val="FEEDE8"/>
            </a:solidFill>
            <a:ln w="28575">
              <a:solidFill>
                <a:srgbClr val="FB9170"/>
              </a:solidFill>
              <a:prstDash val="sysDash"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đặc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khung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thay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bông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20570" y="481877"/>
              <a:ext cx="2101755" cy="1096900"/>
              <a:chOff x="5227093" y="829329"/>
              <a:chExt cx="2101755" cy="1096900"/>
            </a:xfrm>
          </p:grpSpPr>
          <p:sp>
            <p:nvSpPr>
              <p:cNvPr id="36" name="Freeform 5"/>
              <p:cNvSpPr/>
              <p:nvPr/>
            </p:nvSpPr>
            <p:spPr bwMode="auto">
              <a:xfrm>
                <a:off x="5227093" y="829329"/>
                <a:ext cx="2101755" cy="1096900"/>
              </a:xfrm>
              <a:custGeom>
                <a:avLst/>
                <a:gdLst>
                  <a:gd name="T0" fmla="*/ 360 w 2379"/>
                  <a:gd name="T1" fmla="*/ 78 h 1260"/>
                  <a:gd name="T2" fmla="*/ 141 w 2379"/>
                  <a:gd name="T3" fmla="*/ 488 h 1260"/>
                  <a:gd name="T4" fmla="*/ 189 w 2379"/>
                  <a:gd name="T5" fmla="*/ 818 h 1260"/>
                  <a:gd name="T6" fmla="*/ 454 w 2379"/>
                  <a:gd name="T7" fmla="*/ 1194 h 1260"/>
                  <a:gd name="T8" fmla="*/ 1705 w 2379"/>
                  <a:gd name="T9" fmla="*/ 1177 h 1260"/>
                  <a:gd name="T10" fmla="*/ 2349 w 2379"/>
                  <a:gd name="T11" fmla="*/ 1068 h 1260"/>
                  <a:gd name="T12" fmla="*/ 2300 w 2379"/>
                  <a:gd name="T13" fmla="*/ 517 h 1260"/>
                  <a:gd name="T14" fmla="*/ 1942 w 2379"/>
                  <a:gd name="T15" fmla="*/ 60 h 1260"/>
                  <a:gd name="T16" fmla="*/ 1215 w 2379"/>
                  <a:gd name="T17" fmla="*/ 152 h 1260"/>
                  <a:gd name="T18" fmla="*/ 360 w 2379"/>
                  <a:gd name="T19" fmla="*/ 78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79" h="1260">
                    <a:moveTo>
                      <a:pt x="360" y="78"/>
                    </a:moveTo>
                    <a:cubicBezTo>
                      <a:pt x="189" y="79"/>
                      <a:pt x="0" y="144"/>
                      <a:pt x="141" y="488"/>
                    </a:cubicBezTo>
                    <a:cubicBezTo>
                      <a:pt x="198" y="627"/>
                      <a:pt x="190" y="731"/>
                      <a:pt x="189" y="818"/>
                    </a:cubicBezTo>
                    <a:cubicBezTo>
                      <a:pt x="186" y="972"/>
                      <a:pt x="95" y="1211"/>
                      <a:pt x="454" y="1194"/>
                    </a:cubicBezTo>
                    <a:cubicBezTo>
                      <a:pt x="791" y="1178"/>
                      <a:pt x="1367" y="1146"/>
                      <a:pt x="1705" y="1177"/>
                    </a:cubicBezTo>
                    <a:cubicBezTo>
                      <a:pt x="2167" y="1219"/>
                      <a:pt x="2326" y="1260"/>
                      <a:pt x="2349" y="1068"/>
                    </a:cubicBezTo>
                    <a:cubicBezTo>
                      <a:pt x="2372" y="876"/>
                      <a:pt x="2199" y="882"/>
                      <a:pt x="2300" y="517"/>
                    </a:cubicBezTo>
                    <a:cubicBezTo>
                      <a:pt x="2379" y="234"/>
                      <a:pt x="2197" y="0"/>
                      <a:pt x="1942" y="60"/>
                    </a:cubicBezTo>
                    <a:cubicBezTo>
                      <a:pt x="1637" y="132"/>
                      <a:pt x="1487" y="122"/>
                      <a:pt x="1215" y="152"/>
                    </a:cubicBezTo>
                    <a:cubicBezTo>
                      <a:pt x="970" y="179"/>
                      <a:pt x="753" y="74"/>
                      <a:pt x="360" y="78"/>
                    </a:cubicBezTo>
                    <a:close/>
                  </a:path>
                </a:pathLst>
              </a:custGeom>
              <a:solidFill>
                <a:srgbClr val="FB917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endParaRPr>
              </a:p>
            </p:txBody>
          </p:sp>
          <p:sp>
            <p:nvSpPr>
              <p:cNvPr id="35" name="Google Shape;304;p20"/>
              <p:cNvSpPr txBox="1">
                <a:spLocks/>
              </p:cNvSpPr>
              <p:nvPr/>
            </p:nvSpPr>
            <p:spPr>
              <a:xfrm>
                <a:off x="5385685" y="903010"/>
                <a:ext cx="1943163" cy="8755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Câu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3</a:t>
                </a:r>
              </a:p>
            </p:txBody>
          </p:sp>
        </p:grpSp>
      </p:grpSp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356137" y="3041299"/>
            <a:ext cx="1124912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sáng, Nam đạp xe tới trường trên con đường quen thuộc. Hè đã sang, mấy cành phượng vĩ nở hoa 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ve kêu 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giữa những tán lá sấu 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.</a:t>
            </a:r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 đến trường, khung cảnh 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hẳn lên. Mấy em bé lớp 1 chia tay mẹ vào lớp, vừa đi vừa ngoái lại: “Mẹ ơi, chiều mẹ đón con 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nhé!”</a:t>
            </a:r>
          </a:p>
          <a:p>
            <a:pPr lvl="0" algn="r"/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9857609" y="3505852"/>
            <a:ext cx="709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C8A435-CB3E-40F5-99AF-3CAC3EAC5B37}"/>
              </a:ext>
            </a:extLst>
          </p:cNvPr>
          <p:cNvSpPr txBox="1"/>
          <p:nvPr/>
        </p:nvSpPr>
        <p:spPr>
          <a:xfrm>
            <a:off x="1618013" y="3995590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1419252" y="4487016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6319925" y="3995590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9457094" y="4968374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2088058" y="1791996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um,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nhộn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nhịp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ran,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EB0C46-D54A-4E09-871F-E2FE20490BDF}"/>
              </a:ext>
            </a:extLst>
          </p:cNvPr>
          <p:cNvCxnSpPr>
            <a:cxnSpLocks/>
          </p:cNvCxnSpPr>
          <p:nvPr/>
        </p:nvCxnSpPr>
        <p:spPr>
          <a:xfrm>
            <a:off x="3150539" y="1287780"/>
            <a:ext cx="24558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88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849595" y="2390520"/>
            <a:ext cx="10343626" cy="4228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 sáng, Nam đạp xe tới trường trên con đường quen thuộc. Hè đã sang, mấy cành phượng vĩ nở hoa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EBF5F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EBF5F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EBF5F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rực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 ve kê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EBF5F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EBF5F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ran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 những tán lá sấu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EBF5F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EBF5F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Gần đến trường, khung cảnh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EBF5F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nhộn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EBF5F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EBF5F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nhịp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EBF5F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hẳn lên. Mấy em bé lớp 1 chia tay mẹ vào lớp, vừa đi vừa ngoái lại: “Mẹ ơi, chiều mẹ đón con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EBF5F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nhé!”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1169650" y="3392336"/>
            <a:ext cx="7609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8916195" y="4033129"/>
            <a:ext cx="13910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7386772" y="5118923"/>
            <a:ext cx="13910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5186506" y="3448118"/>
            <a:ext cx="8413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1744616" y="1345485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um,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nhộn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nhịp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ran,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CFA5CF-BAFB-4831-B0E7-511622B06EB3}"/>
              </a:ext>
            </a:extLst>
          </p:cNvPr>
          <p:cNvSpPr txBox="1"/>
          <p:nvPr/>
        </p:nvSpPr>
        <p:spPr>
          <a:xfrm>
            <a:off x="849595" y="3609937"/>
            <a:ext cx="1820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rực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333A2B-D801-4299-9EC7-D03F0651745E}"/>
              </a:ext>
            </a:extLst>
          </p:cNvPr>
          <p:cNvSpPr txBox="1"/>
          <p:nvPr/>
        </p:nvSpPr>
        <p:spPr>
          <a:xfrm>
            <a:off x="4947100" y="3617396"/>
            <a:ext cx="2148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B915A5-D909-424F-A123-08D75332C530}"/>
              </a:ext>
            </a:extLst>
          </p:cNvPr>
          <p:cNvSpPr txBox="1"/>
          <p:nvPr/>
        </p:nvSpPr>
        <p:spPr>
          <a:xfrm>
            <a:off x="849595" y="4194712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7EC199-F9DB-4968-9845-7E0664162D54}"/>
              </a:ext>
            </a:extLst>
          </p:cNvPr>
          <p:cNvSpPr txBox="1"/>
          <p:nvPr/>
        </p:nvSpPr>
        <p:spPr>
          <a:xfrm>
            <a:off x="7291865" y="5367105"/>
            <a:ext cx="13453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F9947F-939B-44E0-8A88-163388EF1B2C}"/>
              </a:ext>
            </a:extLst>
          </p:cNvPr>
          <p:cNvSpPr txBox="1"/>
          <p:nvPr/>
        </p:nvSpPr>
        <p:spPr>
          <a:xfrm>
            <a:off x="8322910" y="4194712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nhộn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nhịp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886081-D13B-4BD4-929E-064C8F7C5C60}"/>
              </a:ext>
            </a:extLst>
          </p:cNvPr>
          <p:cNvSpPr txBox="1"/>
          <p:nvPr/>
        </p:nvSpPr>
        <p:spPr>
          <a:xfrm>
            <a:off x="995241" y="3967806"/>
            <a:ext cx="9353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3087" y="65262"/>
            <a:ext cx="11962361" cy="1096900"/>
            <a:chOff x="-20570" y="481877"/>
            <a:chExt cx="11962361" cy="1096900"/>
          </a:xfrm>
        </p:grpSpPr>
        <p:sp>
          <p:nvSpPr>
            <p:cNvPr id="29" name="Google Shape;304;p20"/>
            <p:cNvSpPr txBox="1">
              <a:spLocks/>
            </p:cNvSpPr>
            <p:nvPr/>
          </p:nvSpPr>
          <p:spPr>
            <a:xfrm>
              <a:off x="1225926" y="621685"/>
              <a:ext cx="10715865" cy="875569"/>
            </a:xfrm>
            <a:prstGeom prst="roundRect">
              <a:avLst/>
            </a:prstGeom>
            <a:solidFill>
              <a:srgbClr val="FEEDE8"/>
            </a:solidFill>
            <a:ln w="28575">
              <a:solidFill>
                <a:srgbClr val="FB9170"/>
              </a:solidFill>
              <a:prstDash val="sysDash"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đặc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khung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thay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bông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-20570" y="481877"/>
              <a:ext cx="2101755" cy="1096900"/>
              <a:chOff x="5227093" y="829329"/>
              <a:chExt cx="2101755" cy="1096900"/>
            </a:xfrm>
          </p:grpSpPr>
          <p:sp>
            <p:nvSpPr>
              <p:cNvPr id="32" name="Freeform 5"/>
              <p:cNvSpPr/>
              <p:nvPr/>
            </p:nvSpPr>
            <p:spPr bwMode="auto">
              <a:xfrm>
                <a:off x="5227093" y="829329"/>
                <a:ext cx="2101755" cy="1096900"/>
              </a:xfrm>
              <a:custGeom>
                <a:avLst/>
                <a:gdLst>
                  <a:gd name="T0" fmla="*/ 360 w 2379"/>
                  <a:gd name="T1" fmla="*/ 78 h 1260"/>
                  <a:gd name="T2" fmla="*/ 141 w 2379"/>
                  <a:gd name="T3" fmla="*/ 488 h 1260"/>
                  <a:gd name="T4" fmla="*/ 189 w 2379"/>
                  <a:gd name="T5" fmla="*/ 818 h 1260"/>
                  <a:gd name="T6" fmla="*/ 454 w 2379"/>
                  <a:gd name="T7" fmla="*/ 1194 h 1260"/>
                  <a:gd name="T8" fmla="*/ 1705 w 2379"/>
                  <a:gd name="T9" fmla="*/ 1177 h 1260"/>
                  <a:gd name="T10" fmla="*/ 2349 w 2379"/>
                  <a:gd name="T11" fmla="*/ 1068 h 1260"/>
                  <a:gd name="T12" fmla="*/ 2300 w 2379"/>
                  <a:gd name="T13" fmla="*/ 517 h 1260"/>
                  <a:gd name="T14" fmla="*/ 1942 w 2379"/>
                  <a:gd name="T15" fmla="*/ 60 h 1260"/>
                  <a:gd name="T16" fmla="*/ 1215 w 2379"/>
                  <a:gd name="T17" fmla="*/ 152 h 1260"/>
                  <a:gd name="T18" fmla="*/ 360 w 2379"/>
                  <a:gd name="T19" fmla="*/ 78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79" h="1260">
                    <a:moveTo>
                      <a:pt x="360" y="78"/>
                    </a:moveTo>
                    <a:cubicBezTo>
                      <a:pt x="189" y="79"/>
                      <a:pt x="0" y="144"/>
                      <a:pt x="141" y="488"/>
                    </a:cubicBezTo>
                    <a:cubicBezTo>
                      <a:pt x="198" y="627"/>
                      <a:pt x="190" y="731"/>
                      <a:pt x="189" y="818"/>
                    </a:cubicBezTo>
                    <a:cubicBezTo>
                      <a:pt x="186" y="972"/>
                      <a:pt x="95" y="1211"/>
                      <a:pt x="454" y="1194"/>
                    </a:cubicBezTo>
                    <a:cubicBezTo>
                      <a:pt x="791" y="1178"/>
                      <a:pt x="1367" y="1146"/>
                      <a:pt x="1705" y="1177"/>
                    </a:cubicBezTo>
                    <a:cubicBezTo>
                      <a:pt x="2167" y="1219"/>
                      <a:pt x="2326" y="1260"/>
                      <a:pt x="2349" y="1068"/>
                    </a:cubicBezTo>
                    <a:cubicBezTo>
                      <a:pt x="2372" y="876"/>
                      <a:pt x="2199" y="882"/>
                      <a:pt x="2300" y="517"/>
                    </a:cubicBezTo>
                    <a:cubicBezTo>
                      <a:pt x="2379" y="234"/>
                      <a:pt x="2197" y="0"/>
                      <a:pt x="1942" y="60"/>
                    </a:cubicBezTo>
                    <a:cubicBezTo>
                      <a:pt x="1637" y="132"/>
                      <a:pt x="1487" y="122"/>
                      <a:pt x="1215" y="152"/>
                    </a:cubicBezTo>
                    <a:cubicBezTo>
                      <a:pt x="970" y="179"/>
                      <a:pt x="753" y="74"/>
                      <a:pt x="360" y="78"/>
                    </a:cubicBezTo>
                    <a:close/>
                  </a:path>
                </a:pathLst>
              </a:custGeom>
              <a:solidFill>
                <a:srgbClr val="FB917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endParaRPr>
              </a:p>
            </p:txBody>
          </p:sp>
          <p:sp>
            <p:nvSpPr>
              <p:cNvPr id="33" name="Google Shape;304;p20"/>
              <p:cNvSpPr txBox="1">
                <a:spLocks/>
              </p:cNvSpPr>
              <p:nvPr/>
            </p:nvSpPr>
            <p:spPr>
              <a:xfrm>
                <a:off x="5385685" y="903010"/>
                <a:ext cx="1943163" cy="8755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Câu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3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6160770" y="1531620"/>
            <a:ext cx="1531620" cy="5372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692390" y="1569112"/>
            <a:ext cx="1680210" cy="5372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930558" y="1515896"/>
            <a:ext cx="2012792" cy="5372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008616" y="1565627"/>
            <a:ext cx="2152154" cy="5372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265870" y="1507736"/>
            <a:ext cx="1295450" cy="5372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1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0" grpId="0"/>
      <p:bldP spid="22" grpId="0"/>
      <p:bldP spid="23" grpId="0"/>
      <p:bldP spid="24" grpId="0"/>
      <p:bldP spid="2" grpId="0" animBg="1"/>
      <p:bldP spid="5" grpId="0"/>
      <p:bldP spid="25" grpId="0"/>
      <p:bldP spid="26" grpId="0"/>
      <p:bldP spid="27" grpId="0"/>
      <p:bldP spid="28" grpId="0"/>
      <p:bldP spid="30" grpId="0"/>
      <p:bldP spid="3" grpId="0" animBg="1"/>
      <p:bldP spid="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24324" y="-628429"/>
            <a:ext cx="13187874" cy="6411273"/>
            <a:chOff x="9835" y="-455139"/>
            <a:chExt cx="12341727" cy="6411273"/>
          </a:xfrm>
        </p:grpSpPr>
        <p:grpSp>
          <p:nvGrpSpPr>
            <p:cNvPr id="8" name="组合 7"/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104" name="图片 10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101" name="图片 10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" y="189638"/>
              <a:ext cx="10782776" cy="5766496"/>
            </a:xfrm>
            <a:prstGeom prst="rect">
              <a:avLst/>
            </a:prstGeom>
          </p:spPr>
        </p:pic>
      </p:grpSp>
      <p:pic>
        <p:nvPicPr>
          <p:cNvPr id="102" name="图片 10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sp>
        <p:nvSpPr>
          <p:cNvPr id="15" name="Cloud 14">
            <a:extLst>
              <a:ext uri="{FF2B5EF4-FFF2-40B4-BE49-F238E27FC236}">
                <a16:creationId xmlns:a16="http://schemas.microsoft.com/office/drawing/2014/main" id="{2195C38E-A8BF-4FA5-A55C-0CCF84A6D822}"/>
              </a:ext>
            </a:extLst>
          </p:cNvPr>
          <p:cNvSpPr/>
          <p:nvPr/>
        </p:nvSpPr>
        <p:spPr>
          <a:xfrm>
            <a:off x="782956" y="1891749"/>
            <a:ext cx="2981324" cy="1990725"/>
          </a:xfrm>
          <a:prstGeom prst="cloud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FE3FB01D-8273-42C8-A3B9-8693051AEDF9}"/>
              </a:ext>
            </a:extLst>
          </p:cNvPr>
          <p:cNvSpPr/>
          <p:nvPr/>
        </p:nvSpPr>
        <p:spPr>
          <a:xfrm>
            <a:off x="3973830" y="1729824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EED26D-5D1F-483D-BA5F-BA1DEADBC126}"/>
              </a:ext>
            </a:extLst>
          </p:cNvPr>
          <p:cNvSpPr/>
          <p:nvPr/>
        </p:nvSpPr>
        <p:spPr>
          <a:xfrm>
            <a:off x="4411977" y="1172612"/>
            <a:ext cx="2247903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EF0665-E8D0-44F1-9BBC-1405B0A3BD5F}"/>
              </a:ext>
            </a:extLst>
          </p:cNvPr>
          <p:cNvSpPr/>
          <p:nvPr/>
        </p:nvSpPr>
        <p:spPr>
          <a:xfrm>
            <a:off x="4411977" y="4068212"/>
            <a:ext cx="2362203" cy="1031078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4CF8A1-3F7A-4C53-9A2C-2463BBE86BF0}"/>
              </a:ext>
            </a:extLst>
          </p:cNvPr>
          <p:cNvCxnSpPr>
            <a:stCxn id="17" idx="3"/>
          </p:cNvCxnSpPr>
          <p:nvPr/>
        </p:nvCxnSpPr>
        <p:spPr>
          <a:xfrm flipV="1">
            <a:off x="6659880" y="1058312"/>
            <a:ext cx="761998" cy="771525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6C73C3D-3497-4A71-9C25-1F21FF9D697F}"/>
              </a:ext>
            </a:extLst>
          </p:cNvPr>
          <p:cNvSpPr/>
          <p:nvPr/>
        </p:nvSpPr>
        <p:spPr>
          <a:xfrm>
            <a:off x="7421876" y="401087"/>
            <a:ext cx="3333754" cy="760811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3CA3247-5240-436A-BE3A-1BB5A4C0F990}"/>
              </a:ext>
            </a:extLst>
          </p:cNvPr>
          <p:cNvCxnSpPr>
            <a:cxnSpLocks/>
          </p:cNvCxnSpPr>
          <p:nvPr/>
        </p:nvCxnSpPr>
        <p:spPr>
          <a:xfrm>
            <a:off x="6659880" y="1882225"/>
            <a:ext cx="838196" cy="9524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FEE5E89-9CDF-4215-A2CA-58B834F3BDE4}"/>
              </a:ext>
            </a:extLst>
          </p:cNvPr>
          <p:cNvSpPr/>
          <p:nvPr/>
        </p:nvSpPr>
        <p:spPr>
          <a:xfrm>
            <a:off x="7498076" y="1444074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ADD3548-1136-4083-85AC-5F1BABDA69E5}"/>
              </a:ext>
            </a:extLst>
          </p:cNvPr>
          <p:cNvCxnSpPr>
            <a:cxnSpLocks/>
          </p:cNvCxnSpPr>
          <p:nvPr/>
        </p:nvCxnSpPr>
        <p:spPr>
          <a:xfrm flipV="1">
            <a:off x="6783702" y="4612325"/>
            <a:ext cx="971552" cy="1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9257D4E-D29B-4104-B22D-BE8E86136372}"/>
              </a:ext>
            </a:extLst>
          </p:cNvPr>
          <p:cNvSpPr/>
          <p:nvPr/>
        </p:nvSpPr>
        <p:spPr>
          <a:xfrm>
            <a:off x="7774303" y="3882474"/>
            <a:ext cx="3333754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E0D6ADE-F74D-4664-B463-0E977A651F5A}"/>
              </a:ext>
            </a:extLst>
          </p:cNvPr>
          <p:cNvCxnSpPr>
            <a:cxnSpLocks/>
          </p:cNvCxnSpPr>
          <p:nvPr/>
        </p:nvCxnSpPr>
        <p:spPr>
          <a:xfrm>
            <a:off x="6659880" y="1959318"/>
            <a:ext cx="838196" cy="867668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4853443-AAEC-4C4B-8764-AFCAC0A0338F}"/>
              </a:ext>
            </a:extLst>
          </p:cNvPr>
          <p:cNvSpPr/>
          <p:nvPr/>
        </p:nvSpPr>
        <p:spPr>
          <a:xfrm>
            <a:off x="7498076" y="2379311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18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4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24324" y="-628429"/>
            <a:ext cx="13187874" cy="6411273"/>
            <a:chOff x="9835" y="-455139"/>
            <a:chExt cx="12341727" cy="6411273"/>
          </a:xfrm>
        </p:grpSpPr>
        <p:grpSp>
          <p:nvGrpSpPr>
            <p:cNvPr id="8" name="组合 7"/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104" name="图片 10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101" name="图片 10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" y="189638"/>
              <a:ext cx="10782776" cy="5766496"/>
            </a:xfrm>
            <a:prstGeom prst="rect">
              <a:avLst/>
            </a:prstGeom>
          </p:spPr>
        </p:pic>
      </p:grpSp>
      <p:pic>
        <p:nvPicPr>
          <p:cNvPr id="102" name="图片 10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pic>
        <p:nvPicPr>
          <p:cNvPr id="2" name="Picture 6" descr="7">
            <a:extLst>
              <a:ext uri="{FF2B5EF4-FFF2-40B4-BE49-F238E27FC236}">
                <a16:creationId xmlns:a16="http://schemas.microsoft.com/office/drawing/2014/main" id="{F01D5512-A14A-41E6-FE1B-41BECBCD7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16" y="425091"/>
            <a:ext cx="106045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DC9EFB5-E7FF-F10E-97E4-F1DECD1AF5C4}"/>
              </a:ext>
            </a:extLst>
          </p:cNvPr>
          <p:cNvSpPr/>
          <p:nvPr/>
        </p:nvSpPr>
        <p:spPr>
          <a:xfrm>
            <a:off x="4336805" y="825158"/>
            <a:ext cx="3606800" cy="5127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ĐẠT:</a:t>
            </a:r>
          </a:p>
        </p:txBody>
      </p:sp>
      <p:pic>
        <p:nvPicPr>
          <p:cNvPr id="4" name="图片 71686" descr="11">
            <a:extLst>
              <a:ext uri="{FF2B5EF4-FFF2-40B4-BE49-F238E27FC236}">
                <a16:creationId xmlns:a16="http://schemas.microsoft.com/office/drawing/2014/main" id="{2ECDA29A-CB22-66F1-D43E-7D0FFE473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068" y="3882683"/>
            <a:ext cx="749162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1688" descr="9">
            <a:extLst>
              <a:ext uri="{FF2B5EF4-FFF2-40B4-BE49-F238E27FC236}">
                <a16:creationId xmlns:a16="http://schemas.microsoft.com/office/drawing/2014/main" id="{B20F0EC5-7FCC-4385-C459-636D3276E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55" y="1661771"/>
            <a:ext cx="7795812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1689" descr="10">
            <a:extLst>
              <a:ext uri="{FF2B5EF4-FFF2-40B4-BE49-F238E27FC236}">
                <a16:creationId xmlns:a16="http://schemas.microsoft.com/office/drawing/2014/main" id="{64427DDA-5B3A-92F8-B9CB-1D52B6D9D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318" y="2798421"/>
            <a:ext cx="765037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C0B4FF93-F974-42E7-525C-760E51BF0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239" y="1724410"/>
            <a:ext cx="68067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Nắm được từ chỉ đặc điểm với 3 nhóm nhỏ: Từ chỉ đặc điểm về màu sắc, âm thanh, hương vị.</a:t>
            </a: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8B3EEC54-E45E-FE8B-2CA3-6B80C7475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8555" y="3057516"/>
            <a:ext cx="6794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nl-NL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ặt được câu nêu đặc điểm theo từng nhóm từ</a:t>
            </a:r>
            <a:r>
              <a:rPr lang="nl-NL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22FFA910-B5FD-6A90-A4F5-0A08434A0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630" y="4157321"/>
            <a:ext cx="6005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7F7F33F6-EC6B-2800-4B72-F795EDDF03EC}"/>
              </a:ext>
            </a:extLst>
          </p:cNvPr>
          <p:cNvSpPr/>
          <p:nvPr/>
        </p:nvSpPr>
        <p:spPr>
          <a:xfrm>
            <a:off x="2336555" y="1790358"/>
            <a:ext cx="762000" cy="6858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C0066F1A-2A02-446A-8ABA-F3473662BA56}"/>
              </a:ext>
            </a:extLst>
          </p:cNvPr>
          <p:cNvSpPr/>
          <p:nvPr/>
        </p:nvSpPr>
        <p:spPr>
          <a:xfrm>
            <a:off x="2298455" y="2925421"/>
            <a:ext cx="762000" cy="712787"/>
          </a:xfrm>
          <a:prstGeom prst="flowChartConnector">
            <a:avLst/>
          </a:prstGeom>
          <a:solidFill>
            <a:srgbClr val="F1C9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F84DDFD2-8156-FDCF-845D-E7B7A31A144F}"/>
              </a:ext>
            </a:extLst>
          </p:cNvPr>
          <p:cNvSpPr/>
          <p:nvPr/>
        </p:nvSpPr>
        <p:spPr>
          <a:xfrm>
            <a:off x="2298455" y="3962058"/>
            <a:ext cx="762000" cy="725488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4022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C3BDBCC-3C68-4138-97E8-5A1160C240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539426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5459962" y="1036545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0D81F95-1D52-4965-8762-33874AF367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6" y="-102479"/>
            <a:ext cx="4983475" cy="65062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92137" y="2162419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từ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2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00169 0.09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4B1B39C-3406-4104-B310-512321C5C1A2}"/>
              </a:ext>
            </a:extLst>
          </p:cNvPr>
          <p:cNvGrpSpPr/>
          <p:nvPr/>
        </p:nvGrpSpPr>
        <p:grpSpPr>
          <a:xfrm>
            <a:off x="350557" y="332691"/>
            <a:ext cx="11839575" cy="1281245"/>
            <a:chOff x="451895" y="489110"/>
            <a:chExt cx="6963058" cy="1979938"/>
          </a:xfrm>
        </p:grpSpPr>
        <p:sp>
          <p:nvSpPr>
            <p:cNvPr id="36" name="Freeform 5"/>
            <p:cNvSpPr/>
            <p:nvPr/>
          </p:nvSpPr>
          <p:spPr bwMode="auto">
            <a:xfrm>
              <a:off x="451895" y="705781"/>
              <a:ext cx="6963058" cy="1763267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5" name="Google Shape;304;p20"/>
            <p:cNvSpPr txBox="1">
              <a:spLocks/>
            </p:cNvSpPr>
            <p:nvPr/>
          </p:nvSpPr>
          <p:spPr>
            <a:xfrm>
              <a:off x="881732" y="489110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1. </a:t>
              </a: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 những từ ngữ chỉ đặc điểm của con đường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55305A-DB5D-4F18-9ADC-E49541480B84}"/>
              </a:ext>
            </a:extLst>
          </p:cNvPr>
          <p:cNvCxnSpPr>
            <a:cxnSpLocks/>
          </p:cNvCxnSpPr>
          <p:nvPr/>
        </p:nvCxnSpPr>
        <p:spPr>
          <a:xfrm>
            <a:off x="4278527" y="1193457"/>
            <a:ext cx="6524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4">
            <a:extLst>
              <a:ext uri="{FF2B5EF4-FFF2-40B4-BE49-F238E27FC236}">
                <a16:creationId xmlns:a16="http://schemas.microsoft.com/office/drawing/2014/main" id="{56935CEF-F577-4FE7-996E-8B09AA3B9238}"/>
              </a:ext>
            </a:extLst>
          </p:cNvPr>
          <p:cNvSpPr txBox="1"/>
          <p:nvPr/>
        </p:nvSpPr>
        <p:spPr>
          <a:xfrm>
            <a:off x="1195044" y="3413659"/>
            <a:ext cx="8772740" cy="954107"/>
          </a:xfrm>
          <a:prstGeom prst="rect">
            <a:avLst/>
          </a:prstGeom>
          <a:solidFill>
            <a:srgbClr val="CAE5E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93043" y="1956285"/>
            <a:ext cx="2602185" cy="1551980"/>
            <a:chOff x="693043" y="1956285"/>
            <a:chExt cx="2602185" cy="1551980"/>
          </a:xfrm>
        </p:grpSpPr>
        <p:pic>
          <p:nvPicPr>
            <p:cNvPr id="30" name="图片 4">
              <a:extLst>
                <a:ext uri="{FF2B5EF4-FFF2-40B4-BE49-F238E27FC236}">
                  <a16:creationId xmlns:a16="http://schemas.microsoft.com/office/drawing/2014/main" id="{1C1A6084-C696-4A57-A004-FD5D508A2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b="17551"/>
            <a:stretch/>
          </p:blipFill>
          <p:spPr>
            <a:xfrm rot="21182847">
              <a:off x="693043" y="1956285"/>
              <a:ext cx="2602185" cy="1551980"/>
            </a:xfrm>
            <a:prstGeom prst="rect">
              <a:avLst/>
            </a:prstGeom>
          </p:spPr>
        </p:pic>
        <p:sp>
          <p:nvSpPr>
            <p:cNvPr id="20" name="文本框 20">
              <a:extLst>
                <a:ext uri="{FF2B5EF4-FFF2-40B4-BE49-F238E27FC236}">
                  <a16:creationId xmlns:a16="http://schemas.microsoft.com/office/drawing/2014/main" id="{499C74FC-A5BF-4145-84D5-1BCC5F3B3A04}"/>
                </a:ext>
              </a:extLst>
            </p:cNvPr>
            <p:cNvSpPr txBox="1">
              <a:spLocks/>
            </p:cNvSpPr>
            <p:nvPr/>
          </p:nvSpPr>
          <p:spPr>
            <a:xfrm>
              <a:off x="1261550" y="2447762"/>
              <a:ext cx="1465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3200" b="1" dirty="0" err="1">
                  <a:solidFill>
                    <a:srgbClr val="FF0000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Gợi</a:t>
              </a:r>
              <a:r>
                <a:rPr lang="en-US" altLang="zh-CN" sz="3200" b="1" dirty="0">
                  <a:solidFill>
                    <a:srgbClr val="FF0000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ý:</a:t>
              </a:r>
            </a:p>
          </p:txBody>
        </p:sp>
      </p:grpSp>
      <p:sp>
        <p:nvSpPr>
          <p:cNvPr id="21" name="文本框 14">
            <a:extLst>
              <a:ext uri="{FF2B5EF4-FFF2-40B4-BE49-F238E27FC236}">
                <a16:creationId xmlns:a16="http://schemas.microsoft.com/office/drawing/2014/main" id="{56935CEF-F577-4FE7-996E-8B09AA3B9238}"/>
              </a:ext>
            </a:extLst>
          </p:cNvPr>
          <p:cNvSpPr txBox="1"/>
          <p:nvPr/>
        </p:nvSpPr>
        <p:spPr>
          <a:xfrm>
            <a:off x="1195044" y="4624621"/>
            <a:ext cx="8772740" cy="523220"/>
          </a:xfrm>
          <a:prstGeom prst="rect">
            <a:avLst/>
          </a:prstGeom>
          <a:solidFill>
            <a:srgbClr val="E6D57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phẳng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2" name="Picture 6">
            <a:extLst>
              <a:ext uri="{FF2B5EF4-FFF2-40B4-BE49-F238E27FC236}">
                <a16:creationId xmlns:a16="http://schemas.microsoft.com/office/drawing/2014/main" id="{1B4257D4-3606-46D8-A421-840EFA36D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57" y="352199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9F33384F-7A0E-4C00-B44F-D5230BE6E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56" y="455761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21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33556"/>
            <a:ext cx="12190132" cy="226489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4B1B39C-3406-4104-B310-512321C5C1A2}"/>
              </a:ext>
            </a:extLst>
          </p:cNvPr>
          <p:cNvGrpSpPr/>
          <p:nvPr/>
        </p:nvGrpSpPr>
        <p:grpSpPr>
          <a:xfrm>
            <a:off x="249190" y="378461"/>
            <a:ext cx="11839575" cy="1281245"/>
            <a:chOff x="451895" y="489110"/>
            <a:chExt cx="6963058" cy="1979938"/>
          </a:xfrm>
        </p:grpSpPr>
        <p:sp>
          <p:nvSpPr>
            <p:cNvPr id="36" name="Freeform 5"/>
            <p:cNvSpPr/>
            <p:nvPr/>
          </p:nvSpPr>
          <p:spPr bwMode="auto">
            <a:xfrm>
              <a:off x="451895" y="705781"/>
              <a:ext cx="6963058" cy="1763267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5" name="Google Shape;304;p20"/>
            <p:cNvSpPr txBox="1">
              <a:spLocks/>
            </p:cNvSpPr>
            <p:nvPr/>
          </p:nvSpPr>
          <p:spPr>
            <a:xfrm>
              <a:off x="881732" y="489110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1. </a:t>
              </a: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 những từ ngữ chỉ đặc điểm của con đường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559428AA-6310-47CE-8E18-4236F6696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05" y="3068133"/>
            <a:ext cx="6539995" cy="37490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5364B59-EA3E-458B-ACAC-A4CED24A01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237" y="2357146"/>
            <a:ext cx="6712278" cy="1652159"/>
          </a:xfrm>
          <a:prstGeom prst="rect">
            <a:avLst/>
          </a:prstGeom>
        </p:spPr>
      </p:pic>
      <p:sp>
        <p:nvSpPr>
          <p:cNvPr id="48" name="文本框 13">
            <a:extLst>
              <a:ext uri="{FF2B5EF4-FFF2-40B4-BE49-F238E27FC236}">
                <a16:creationId xmlns:a16="http://schemas.microsoft.com/office/drawing/2014/main" id="{B153BBDB-11A9-473A-835A-2968F56B9091}"/>
              </a:ext>
            </a:extLst>
          </p:cNvPr>
          <p:cNvSpPr txBox="1"/>
          <p:nvPr/>
        </p:nvSpPr>
        <p:spPr>
          <a:xfrm>
            <a:off x="840817" y="4659796"/>
            <a:ext cx="4508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Thống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文本框 14">
            <a:extLst>
              <a:ext uri="{FF2B5EF4-FFF2-40B4-BE49-F238E27FC236}">
                <a16:creationId xmlns:a16="http://schemas.microsoft.com/office/drawing/2014/main" id="{56935CEF-F577-4FE7-996E-8B09AA3B9238}"/>
              </a:ext>
            </a:extLst>
          </p:cNvPr>
          <p:cNvSpPr txBox="1"/>
          <p:nvPr/>
        </p:nvSpPr>
        <p:spPr>
          <a:xfrm>
            <a:off x="840817" y="3092383"/>
            <a:ext cx="44906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029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029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029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1 - 2 </a:t>
            </a:r>
            <a:r>
              <a:rPr lang="en-029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029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029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029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029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vi-V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viết vào thẻ từ đơn.</a:t>
            </a:r>
            <a:endParaRPr lang="en-US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B44B94C-0087-47DD-981D-32EC67C0BCC2}"/>
              </a:ext>
            </a:extLst>
          </p:cNvPr>
          <p:cNvSpPr txBox="1"/>
          <p:nvPr/>
        </p:nvSpPr>
        <p:spPr>
          <a:xfrm>
            <a:off x="840817" y="5755507"/>
            <a:ext cx="4487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029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029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029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029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029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029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8" name="Picture 6">
            <a:extLst>
              <a:ext uri="{FF2B5EF4-FFF2-40B4-BE49-F238E27FC236}">
                <a16:creationId xmlns:a16="http://schemas.microsoft.com/office/drawing/2014/main" id="{1B4257D4-3606-46D8-A421-840EFA36D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6" y="315728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>
            <a:extLst>
              <a:ext uri="{FF2B5EF4-FFF2-40B4-BE49-F238E27FC236}">
                <a16:creationId xmlns:a16="http://schemas.microsoft.com/office/drawing/2014/main" id="{9F33384F-7A0E-4C00-B44F-D5230BE6E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3" y="466245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>
            <a:extLst>
              <a:ext uri="{FF2B5EF4-FFF2-40B4-BE49-F238E27FC236}">
                <a16:creationId xmlns:a16="http://schemas.microsoft.com/office/drawing/2014/main" id="{BBB3C9A1-5D49-440A-8168-11BA8F586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0" y="5727539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文本框 20">
            <a:extLst>
              <a:ext uri="{FF2B5EF4-FFF2-40B4-BE49-F238E27FC236}">
                <a16:creationId xmlns:a16="http://schemas.microsoft.com/office/drawing/2014/main" id="{499C74FC-A5BF-4145-84D5-1BCC5F3B3A04}"/>
              </a:ext>
            </a:extLst>
          </p:cNvPr>
          <p:cNvSpPr txBox="1">
            <a:spLocks/>
          </p:cNvSpPr>
          <p:nvPr/>
        </p:nvSpPr>
        <p:spPr>
          <a:xfrm>
            <a:off x="577809" y="2357146"/>
            <a:ext cx="4647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lang="en-US" altLang="zh-CN" sz="32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thuật</a:t>
            </a:r>
            <a:r>
              <a:rPr lang="en-US" altLang="zh-CN" sz="32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</a:t>
            </a:r>
            <a:r>
              <a:rPr lang="en-US" altLang="zh-CN" sz="32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sz="32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altLang="zh-CN" sz="32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endParaRPr lang="en-US" altLang="zh-CN" sz="3200" b="1" dirty="0">
              <a:solidFill>
                <a:srgbClr val="FF6699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55305A-DB5D-4F18-9ADC-E49541480B84}"/>
              </a:ext>
            </a:extLst>
          </p:cNvPr>
          <p:cNvCxnSpPr>
            <a:cxnSpLocks/>
          </p:cNvCxnSpPr>
          <p:nvPr/>
        </p:nvCxnSpPr>
        <p:spPr>
          <a:xfrm>
            <a:off x="4148303" y="1201745"/>
            <a:ext cx="6524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0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3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2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3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2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24324" y="-628429"/>
            <a:ext cx="13187874" cy="6411273"/>
            <a:chOff x="9835" y="-455139"/>
            <a:chExt cx="12341727" cy="6411273"/>
          </a:xfrm>
        </p:grpSpPr>
        <p:grpSp>
          <p:nvGrpSpPr>
            <p:cNvPr id="8" name="组合 7"/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104" name="图片 10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101" name="图片 10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" y="189638"/>
              <a:ext cx="10782776" cy="5766496"/>
            </a:xfrm>
            <a:prstGeom prst="rect">
              <a:avLst/>
            </a:prstGeom>
          </p:spPr>
        </p:pic>
      </p:grpSp>
      <p:pic>
        <p:nvPicPr>
          <p:cNvPr id="102" name="图片 10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pic>
        <p:nvPicPr>
          <p:cNvPr id="29" name="Picture 28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id="{75C6FDCD-F10C-FE64-5D46-ACA9E145E9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349" y="425091"/>
            <a:ext cx="8310828" cy="4937760"/>
          </a:xfrm>
          <a:prstGeom prst="rect">
            <a:avLst/>
          </a:prstGeom>
        </p:spPr>
      </p:pic>
      <p:sp>
        <p:nvSpPr>
          <p:cNvPr id="30" name="Speech Bubble: Oval 16">
            <a:extLst>
              <a:ext uri="{FF2B5EF4-FFF2-40B4-BE49-F238E27FC236}">
                <a16:creationId xmlns:a16="http://schemas.microsoft.com/office/drawing/2014/main" id="{3ECB2F01-6F2A-FA79-850B-6610807EA9C5}"/>
              </a:ext>
            </a:extLst>
          </p:cNvPr>
          <p:cNvSpPr/>
          <p:nvPr/>
        </p:nvSpPr>
        <p:spPr>
          <a:xfrm>
            <a:off x="3788451" y="878596"/>
            <a:ext cx="1828311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TRÌNH BÀY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121E4D2-EB96-3628-0223-FC2734B7A9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360" y="688532"/>
            <a:ext cx="2322777" cy="4127350"/>
          </a:xfrm>
          <a:prstGeom prst="rect">
            <a:avLst/>
          </a:prstGeom>
        </p:spPr>
      </p:pic>
      <p:sp>
        <p:nvSpPr>
          <p:cNvPr id="32" name="Speech Bubble: Oval 15">
            <a:extLst>
              <a:ext uri="{FF2B5EF4-FFF2-40B4-BE49-F238E27FC236}">
                <a16:creationId xmlns:a16="http://schemas.microsoft.com/office/drawing/2014/main" id="{F6FF37EB-B3F5-9F16-67F7-6E61F062DAD1}"/>
              </a:ext>
            </a:extLst>
          </p:cNvPr>
          <p:cNvSpPr/>
          <p:nvPr/>
        </p:nvSpPr>
        <p:spPr>
          <a:xfrm flipH="1">
            <a:off x="9244197" y="705214"/>
            <a:ext cx="1843563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XÉT</a:t>
            </a:r>
          </a:p>
        </p:txBody>
      </p:sp>
    </p:spTree>
    <p:extLst>
      <p:ext uri="{BB962C8B-B14F-4D97-AF65-F5344CB8AC3E}">
        <p14:creationId xmlns:p14="http://schemas.microsoft.com/office/powerpoint/2010/main" val="2525368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07" y="1770390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pic>
        <p:nvPicPr>
          <p:cNvPr id="46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256256"/>
            <a:ext cx="12192000" cy="1500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34B1B39C-3406-4104-B310-512321C5C1A2}"/>
              </a:ext>
            </a:extLst>
          </p:cNvPr>
          <p:cNvGrpSpPr/>
          <p:nvPr/>
        </p:nvGrpSpPr>
        <p:grpSpPr>
          <a:xfrm>
            <a:off x="1240534" y="425091"/>
            <a:ext cx="9706063" cy="1082118"/>
            <a:chOff x="451895" y="705781"/>
            <a:chExt cx="6963058" cy="1763267"/>
          </a:xfrm>
        </p:grpSpPr>
        <p:sp>
          <p:nvSpPr>
            <p:cNvPr id="48" name="Freeform 5"/>
            <p:cNvSpPr/>
            <p:nvPr/>
          </p:nvSpPr>
          <p:spPr bwMode="auto">
            <a:xfrm>
              <a:off x="451895" y="705781"/>
              <a:ext cx="6963058" cy="1763267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49" name="Google Shape;304;p20"/>
            <p:cNvSpPr txBox="1">
              <a:spLocks/>
            </p:cNvSpPr>
            <p:nvPr/>
          </p:nvSpPr>
          <p:spPr>
            <a:xfrm>
              <a:off x="881732" y="705781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lang="en-US" sz="3600" b="1" kern="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</a:t>
              </a:r>
              <a:r>
                <a:rPr lang="vi-VN" sz="36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ừ ngữ chỉ đặc điểm của con đường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1074687" y="1629655"/>
            <a:ext cx="2921192" cy="1498051"/>
            <a:chOff x="5365299" y="1198006"/>
            <a:chExt cx="2921192" cy="1498051"/>
          </a:xfrm>
        </p:grpSpPr>
        <p:pic>
          <p:nvPicPr>
            <p:cNvPr id="51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prstClr val="black"/>
                  </a:solidFill>
                  <a:latin typeface="Calibri" panose="020F0502020204030204"/>
                </a:rPr>
                <a:t>mấp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/>
                </a:rPr>
                <a:t>mô</a:t>
              </a:r>
              <a:endParaRPr lang="en-US" sz="36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6103414" y="1678366"/>
            <a:ext cx="3053471" cy="1395517"/>
            <a:chOff x="7821791" y="1719540"/>
            <a:chExt cx="3053471" cy="1395517"/>
          </a:xfrm>
        </p:grpSpPr>
        <p:pic>
          <p:nvPicPr>
            <p:cNvPr id="54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132943" y="2225208"/>
              <a:ext cx="27423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prstClr val="black"/>
                  </a:solidFill>
                  <a:latin typeface="Calibri" panose="020F0502020204030204"/>
                </a:rPr>
                <a:t>trơn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/>
                </a:rPr>
                <a:t>trượt</a:t>
              </a:r>
              <a:endParaRPr lang="en-US" sz="36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995881" y="3093069"/>
            <a:ext cx="2787951" cy="1395517"/>
            <a:chOff x="5475462" y="2852683"/>
            <a:chExt cx="2606557" cy="1395517"/>
          </a:xfrm>
        </p:grpSpPr>
        <p:pic>
          <p:nvPicPr>
            <p:cNvPr id="57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632977" y="3324413"/>
              <a:ext cx="22550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prstClr val="black"/>
                  </a:solidFill>
                  <a:latin typeface="Calibri" panose="020F0502020204030204"/>
                </a:rPr>
                <a:t>bằng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/>
                </a:rPr>
                <a:t>phẳng</a:t>
              </a:r>
              <a:endParaRPr lang="en-US" sz="36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3705753" y="1694344"/>
            <a:ext cx="2669569" cy="1424331"/>
            <a:chOff x="5430751" y="4152045"/>
            <a:chExt cx="2669569" cy="1424331"/>
          </a:xfrm>
        </p:grpSpPr>
        <p:pic>
          <p:nvPicPr>
            <p:cNvPr id="61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1" y="4681658"/>
              <a:ext cx="19658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prstClr val="black"/>
                  </a:solidFill>
                  <a:latin typeface="Calibri" panose="020F0502020204030204"/>
                </a:rPr>
                <a:t>lầy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/>
                </a:rPr>
                <a:t>lội</a:t>
              </a:r>
              <a:endParaRPr lang="en-US" sz="36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2072C49-DF93-47DC-8B98-628A959FD29D}"/>
              </a:ext>
            </a:extLst>
          </p:cNvPr>
          <p:cNvGrpSpPr/>
          <p:nvPr/>
        </p:nvGrpSpPr>
        <p:grpSpPr>
          <a:xfrm>
            <a:off x="6225719" y="2974599"/>
            <a:ext cx="3091000" cy="1552728"/>
            <a:chOff x="8021253" y="3198267"/>
            <a:chExt cx="2628226" cy="1552728"/>
          </a:xfrm>
        </p:grpSpPr>
        <p:pic>
          <p:nvPicPr>
            <p:cNvPr id="68" name="Picture 2">
              <a:extLst>
                <a:ext uri="{FF2B5EF4-FFF2-40B4-BE49-F238E27FC236}">
                  <a16:creationId xmlns:a16="http://schemas.microsoft.com/office/drawing/2014/main" id="{1F155E76-B33D-434A-AE24-8E14654AE8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12E5B66-1098-45B9-A9F3-7F3FE57A7CE3}"/>
                </a:ext>
              </a:extLst>
            </p:cNvPr>
            <p:cNvSpPr txBox="1"/>
            <p:nvPr/>
          </p:nvSpPr>
          <p:spPr>
            <a:xfrm>
              <a:off x="8183815" y="3773639"/>
              <a:ext cx="2425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prstClr val="black"/>
                  </a:solidFill>
                  <a:latin typeface="Calibri" panose="020F0502020204030204"/>
                </a:rPr>
                <a:t>thoáng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/>
                </a:rPr>
                <a:t>đãng</a:t>
              </a:r>
              <a:endParaRPr lang="en-US" sz="36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3768916" y="2932483"/>
            <a:ext cx="2706869" cy="1498051"/>
            <a:chOff x="5365299" y="1198006"/>
            <a:chExt cx="2921192" cy="1498051"/>
          </a:xfrm>
        </p:grpSpPr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774962" y="1807972"/>
              <a:ext cx="20525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prstClr val="black"/>
                  </a:solidFill>
                  <a:latin typeface="Calibri" panose="020F0502020204030204"/>
                </a:rPr>
                <a:t>rộng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/>
                </a:rPr>
                <a:t>rãi</a:t>
              </a:r>
              <a:endParaRPr lang="en-US" sz="36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9391827" y="2913920"/>
            <a:ext cx="2547212" cy="1498051"/>
            <a:chOff x="5365299" y="1198006"/>
            <a:chExt cx="2921192" cy="1498051"/>
          </a:xfrm>
        </p:grpSpPr>
        <p:pic>
          <p:nvPicPr>
            <p:cNvPr id="91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34087" y="1819423"/>
              <a:ext cx="23186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prstClr val="black"/>
                  </a:solidFill>
                  <a:latin typeface="Calibri" panose="020F0502020204030204"/>
                </a:rPr>
                <a:t>gồ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/>
                </a:rPr>
                <a:t>ghề</a:t>
              </a:r>
              <a:endParaRPr lang="en-US" sz="36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3720951" y="4272840"/>
            <a:ext cx="3198651" cy="1395517"/>
            <a:chOff x="7821791" y="1719540"/>
            <a:chExt cx="2921191" cy="1395517"/>
          </a:xfrm>
        </p:grpSpPr>
        <p:pic>
          <p:nvPicPr>
            <p:cNvPr id="94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1" y="2223732"/>
              <a:ext cx="2397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prstClr val="black"/>
                  </a:solidFill>
                  <a:latin typeface="Calibri" panose="020F0502020204030204"/>
                </a:rPr>
                <a:t>ghập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/>
                </a:rPr>
                <a:t>ghềnh</a:t>
              </a:r>
              <a:endParaRPr lang="en-US" sz="36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955273" y="4357454"/>
            <a:ext cx="3046286" cy="1424331"/>
            <a:chOff x="5430751" y="4152045"/>
            <a:chExt cx="2669570" cy="1424331"/>
          </a:xfrm>
        </p:grpSpPr>
        <p:pic>
          <p:nvPicPr>
            <p:cNvPr id="97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1" y="4681658"/>
              <a:ext cx="237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prstClr val="black"/>
                  </a:solidFill>
                  <a:latin typeface="Calibri" panose="020F0502020204030204"/>
                </a:rPr>
                <a:t>khúc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/>
                </a:rPr>
                <a:t>khuỷu</a:t>
              </a:r>
              <a:endParaRPr lang="en-US" sz="36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2072C49-DF93-47DC-8B98-628A959FD29D}"/>
              </a:ext>
            </a:extLst>
          </p:cNvPr>
          <p:cNvGrpSpPr/>
          <p:nvPr/>
        </p:nvGrpSpPr>
        <p:grpSpPr>
          <a:xfrm>
            <a:off x="6795041" y="4219516"/>
            <a:ext cx="2074665" cy="1552728"/>
            <a:chOff x="8021253" y="3198267"/>
            <a:chExt cx="2628226" cy="1552728"/>
          </a:xfrm>
        </p:grpSpPr>
        <p:pic>
          <p:nvPicPr>
            <p:cNvPr id="100" name="Picture 2">
              <a:extLst>
                <a:ext uri="{FF2B5EF4-FFF2-40B4-BE49-F238E27FC236}">
                  <a16:creationId xmlns:a16="http://schemas.microsoft.com/office/drawing/2014/main" id="{1F155E76-B33D-434A-AE24-8E14654AE8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12E5B66-1098-45B9-A9F3-7F3FE57A7CE3}"/>
                </a:ext>
              </a:extLst>
            </p:cNvPr>
            <p:cNvSpPr txBox="1"/>
            <p:nvPr/>
          </p:nvSpPr>
          <p:spPr>
            <a:xfrm>
              <a:off x="8183815" y="3773639"/>
              <a:ext cx="2425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prstClr val="black"/>
                  </a:solidFill>
                  <a:latin typeface="Calibri" panose="020F0502020204030204"/>
                </a:rPr>
                <a:t>nhỏ</a:t>
              </a:r>
              <a:endParaRPr lang="en-US" sz="36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9208581" y="4340422"/>
            <a:ext cx="2128686" cy="1395517"/>
            <a:chOff x="5475462" y="2852683"/>
            <a:chExt cx="2606557" cy="1395517"/>
          </a:xfrm>
        </p:grpSpPr>
        <p:pic>
          <p:nvPicPr>
            <p:cNvPr id="103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632977" y="3324413"/>
              <a:ext cx="22550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prstClr val="black"/>
                  </a:solidFill>
                  <a:latin typeface="Calibri" panose="020F0502020204030204"/>
                </a:rPr>
                <a:t>hẹp</a:t>
              </a:r>
              <a:endParaRPr lang="en-US" sz="36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623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24324" y="-628429"/>
            <a:ext cx="13187874" cy="6411273"/>
            <a:chOff x="9835" y="-455139"/>
            <a:chExt cx="12341727" cy="6411273"/>
          </a:xfrm>
        </p:grpSpPr>
        <p:grpSp>
          <p:nvGrpSpPr>
            <p:cNvPr id="8" name="组合 7"/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104" name="图片 10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101" name="图片 10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" y="189638"/>
              <a:ext cx="10782776" cy="5766496"/>
            </a:xfrm>
            <a:prstGeom prst="rect">
              <a:avLst/>
            </a:prstGeom>
          </p:spPr>
        </p:pic>
      </p:grpSp>
      <p:pic>
        <p:nvPicPr>
          <p:cNvPr id="102" name="图片 10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51EB2FB-856F-4728-A258-F5DF0930E5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7479" y="2048106"/>
            <a:ext cx="8277616" cy="3450166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0AE495AD-0848-43FC-A2CE-FEEF72E647AE}"/>
              </a:ext>
            </a:extLst>
          </p:cNvPr>
          <p:cNvGrpSpPr/>
          <p:nvPr/>
        </p:nvGrpSpPr>
        <p:grpSpPr>
          <a:xfrm>
            <a:off x="338138" y="255445"/>
            <a:ext cx="11522042" cy="1387923"/>
            <a:chOff x="451895" y="705779"/>
            <a:chExt cx="6963058" cy="2144790"/>
          </a:xfrm>
        </p:grpSpPr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385A8292-825F-4B9B-AB41-8599AF7DCA18}"/>
                </a:ext>
              </a:extLst>
            </p:cNvPr>
            <p:cNvSpPr/>
            <p:nvPr/>
          </p:nvSpPr>
          <p:spPr bwMode="auto">
            <a:xfrm>
              <a:off x="451895" y="705779"/>
              <a:ext cx="6963058" cy="2144790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70" name="Google Shape;304;p20">
              <a:extLst>
                <a:ext uri="{FF2B5EF4-FFF2-40B4-BE49-F238E27FC236}">
                  <a16:creationId xmlns:a16="http://schemas.microsoft.com/office/drawing/2014/main" id="{36C82ACF-8E26-44F7-8195-4BA5421E9CA2}"/>
                </a:ext>
              </a:extLst>
            </p:cNvPr>
            <p:cNvSpPr txBox="1">
              <a:spLocks/>
            </p:cNvSpPr>
            <p:nvPr/>
          </p:nvSpPr>
          <p:spPr>
            <a:xfrm>
              <a:off x="881732" y="1107317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2</a:t>
              </a:r>
              <a:r>
                <a:rPr lang="en-US" sz="3200" b="1" kern="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 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Tìm thêm các từ ngữ chỉ đặc điểm cho mỗi nhóm dưới đây và đặt câu với từ ngữ tìm được.</a:t>
              </a:r>
            </a:p>
          </p:txBody>
        </p: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F4D83C1-3BE2-4DDD-BBDB-B8F2209D54B0}"/>
              </a:ext>
            </a:extLst>
          </p:cNvPr>
          <p:cNvCxnSpPr>
            <a:cxnSpLocks/>
          </p:cNvCxnSpPr>
          <p:nvPr/>
        </p:nvCxnSpPr>
        <p:spPr>
          <a:xfrm>
            <a:off x="3501700" y="838959"/>
            <a:ext cx="390305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42E9C94-5B5D-4BA7-9B01-BAD1E0559A09}"/>
              </a:ext>
            </a:extLst>
          </p:cNvPr>
          <p:cNvCxnSpPr>
            <a:cxnSpLocks/>
          </p:cNvCxnSpPr>
          <p:nvPr/>
        </p:nvCxnSpPr>
        <p:spPr>
          <a:xfrm>
            <a:off x="4458050" y="1376756"/>
            <a:ext cx="120810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95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33556"/>
            <a:ext cx="12190132" cy="153518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AE495AD-0848-43FC-A2CE-FEEF72E647AE}"/>
              </a:ext>
            </a:extLst>
          </p:cNvPr>
          <p:cNvGrpSpPr/>
          <p:nvPr/>
        </p:nvGrpSpPr>
        <p:grpSpPr>
          <a:xfrm>
            <a:off x="329987" y="-363"/>
            <a:ext cx="11839575" cy="1387923"/>
            <a:chOff x="451895" y="705779"/>
            <a:chExt cx="6963058" cy="214479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85A8292-825F-4B9B-AB41-8599AF7DCA18}"/>
                </a:ext>
              </a:extLst>
            </p:cNvPr>
            <p:cNvSpPr/>
            <p:nvPr/>
          </p:nvSpPr>
          <p:spPr bwMode="auto">
            <a:xfrm>
              <a:off x="451895" y="705779"/>
              <a:ext cx="6963058" cy="2144790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16" name="Google Shape;304;p20">
              <a:extLst>
                <a:ext uri="{FF2B5EF4-FFF2-40B4-BE49-F238E27FC236}">
                  <a16:creationId xmlns:a16="http://schemas.microsoft.com/office/drawing/2014/main" id="{36C82ACF-8E26-44F7-8195-4BA5421E9CA2}"/>
                </a:ext>
              </a:extLst>
            </p:cNvPr>
            <p:cNvSpPr txBox="1">
              <a:spLocks/>
            </p:cNvSpPr>
            <p:nvPr/>
          </p:nvSpPr>
          <p:spPr>
            <a:xfrm>
              <a:off x="881732" y="1107317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Câu 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: 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Tìm thêm các từ ngữ chỉ đặc điểm cho mỗi nhóm dưới đây và đặt câu với từ ngữ tìm được.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51EB2FB-856F-4728-A258-F5DF0930E5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6353" y="3785120"/>
            <a:ext cx="5082743" cy="211852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4D83C1-3BE2-4DDD-BBDB-B8F2209D54B0}"/>
              </a:ext>
            </a:extLst>
          </p:cNvPr>
          <p:cNvCxnSpPr>
            <a:cxnSpLocks/>
          </p:cNvCxnSpPr>
          <p:nvPr/>
        </p:nvCxnSpPr>
        <p:spPr>
          <a:xfrm>
            <a:off x="5525340" y="589500"/>
            <a:ext cx="381962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2E9C94-5B5D-4BA7-9B01-BAD1E0559A09}"/>
              </a:ext>
            </a:extLst>
          </p:cNvPr>
          <p:cNvCxnSpPr>
            <a:cxnSpLocks/>
          </p:cNvCxnSpPr>
          <p:nvPr/>
        </p:nvCxnSpPr>
        <p:spPr>
          <a:xfrm>
            <a:off x="5375050" y="1113378"/>
            <a:ext cx="132720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3">
            <a:extLst>
              <a:ext uri="{FF2B5EF4-FFF2-40B4-BE49-F238E27FC236}">
                <a16:creationId xmlns:a16="http://schemas.microsoft.com/office/drawing/2014/main" id="{8BDB7C77-972F-4283-8CC6-1B14F5451BA7}"/>
              </a:ext>
            </a:extLst>
          </p:cNvPr>
          <p:cNvSpPr txBox="1"/>
          <p:nvPr/>
        </p:nvSpPr>
        <p:spPr>
          <a:xfrm>
            <a:off x="6257925" y="2961159"/>
            <a:ext cx="5604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endParaRPr lang="en-US" altLang="zh-CN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文本框 14">
            <a:extLst>
              <a:ext uri="{FF2B5EF4-FFF2-40B4-BE49-F238E27FC236}">
                <a16:creationId xmlns:a16="http://schemas.microsoft.com/office/drawing/2014/main" id="{C17A6087-CB4A-4365-94C0-B38567D6E398}"/>
              </a:ext>
            </a:extLst>
          </p:cNvPr>
          <p:cNvSpPr txBox="1"/>
          <p:nvPr/>
        </p:nvSpPr>
        <p:spPr>
          <a:xfrm>
            <a:off x="6249774" y="1715868"/>
            <a:ext cx="5538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nháp</a:t>
            </a:r>
            <a:r>
              <a:rPr lang="vi-V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364B59-EA3E-458B-ACAC-A4CED24A01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987" y="1908686"/>
            <a:ext cx="4514150" cy="1111112"/>
          </a:xfrm>
          <a:prstGeom prst="rect">
            <a:avLst/>
          </a:prstGeom>
        </p:spPr>
      </p:pic>
      <p:pic>
        <p:nvPicPr>
          <p:cNvPr id="18" name="图片 9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19" name="图片 10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C8912335-9F1C-45C2-AD26-2FA6D0239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862" y="1853885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4E234E05-A3DD-4FEA-A354-83CF74DAD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327" y="2996802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59428AA-6310-47CE-8E18-4236F6696A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1" y="2660243"/>
            <a:ext cx="4704202" cy="269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24324" y="-628429"/>
            <a:ext cx="13187874" cy="6411273"/>
            <a:chOff x="9835" y="-455139"/>
            <a:chExt cx="12341727" cy="6411273"/>
          </a:xfrm>
        </p:grpSpPr>
        <p:grpSp>
          <p:nvGrpSpPr>
            <p:cNvPr id="8" name="组合 7"/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104" name="图片 10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101" name="图片 10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" y="189638"/>
              <a:ext cx="10782776" cy="5766496"/>
            </a:xfrm>
            <a:prstGeom prst="rect">
              <a:avLst/>
            </a:prstGeom>
          </p:spPr>
        </p:pic>
      </p:grpSp>
      <p:pic>
        <p:nvPicPr>
          <p:cNvPr id="102" name="图片 10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pic>
        <p:nvPicPr>
          <p:cNvPr id="29" name="Picture 28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id="{75C6FDCD-F10C-FE64-5D46-ACA9E145E9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349" y="425091"/>
            <a:ext cx="8310828" cy="4937760"/>
          </a:xfrm>
          <a:prstGeom prst="rect">
            <a:avLst/>
          </a:prstGeom>
        </p:spPr>
      </p:pic>
      <p:sp>
        <p:nvSpPr>
          <p:cNvPr id="30" name="Speech Bubble: Oval 16">
            <a:extLst>
              <a:ext uri="{FF2B5EF4-FFF2-40B4-BE49-F238E27FC236}">
                <a16:creationId xmlns:a16="http://schemas.microsoft.com/office/drawing/2014/main" id="{3ECB2F01-6F2A-FA79-850B-6610807EA9C5}"/>
              </a:ext>
            </a:extLst>
          </p:cNvPr>
          <p:cNvSpPr/>
          <p:nvPr/>
        </p:nvSpPr>
        <p:spPr>
          <a:xfrm>
            <a:off x="3788451" y="878596"/>
            <a:ext cx="1828311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TRÌNH BÀY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121E4D2-EB96-3628-0223-FC2734B7A9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5360" y="688532"/>
            <a:ext cx="2322777" cy="4127350"/>
          </a:xfrm>
          <a:prstGeom prst="rect">
            <a:avLst/>
          </a:prstGeom>
        </p:spPr>
      </p:pic>
      <p:sp>
        <p:nvSpPr>
          <p:cNvPr id="32" name="Speech Bubble: Oval 15">
            <a:extLst>
              <a:ext uri="{FF2B5EF4-FFF2-40B4-BE49-F238E27FC236}">
                <a16:creationId xmlns:a16="http://schemas.microsoft.com/office/drawing/2014/main" id="{F6FF37EB-B3F5-9F16-67F7-6E61F062DAD1}"/>
              </a:ext>
            </a:extLst>
          </p:cNvPr>
          <p:cNvSpPr/>
          <p:nvPr/>
        </p:nvSpPr>
        <p:spPr>
          <a:xfrm flipH="1">
            <a:off x="9244197" y="705214"/>
            <a:ext cx="1843563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XÉT</a:t>
            </a:r>
          </a:p>
        </p:txBody>
      </p:sp>
    </p:spTree>
    <p:extLst>
      <p:ext uri="{BB962C8B-B14F-4D97-AF65-F5344CB8AC3E}">
        <p14:creationId xmlns:p14="http://schemas.microsoft.com/office/powerpoint/2010/main" val="1106040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5112502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635</Words>
  <Application>Microsoft Office PowerPoint</Application>
  <PresentationFormat>Widescreen</PresentationFormat>
  <Paragraphs>119</Paragraphs>
  <Slides>18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等线</vt:lpstr>
      <vt:lpstr>等线 Light</vt:lpstr>
      <vt:lpstr>Arial</vt:lpstr>
      <vt:lpstr>Arial-Rounded</vt:lpstr>
      <vt:lpstr>Calibri</vt:lpstr>
      <vt:lpstr>Odibee Sans</vt:lpstr>
      <vt:lpstr>UVN Banh Mi</vt:lpstr>
      <vt:lpstr>方正卡通简体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a2</cp:lastModifiedBy>
  <cp:revision>43</cp:revision>
  <dcterms:created xsi:type="dcterms:W3CDTF">2022-06-21T02:14:53Z</dcterms:created>
  <dcterms:modified xsi:type="dcterms:W3CDTF">2025-10-03T16:55:42Z</dcterms:modified>
</cp:coreProperties>
</file>