
<file path=[Content_Types].xml><?xml version="1.0" encoding="utf-8"?>
<Types xmlns="http://schemas.openxmlformats.org/package/2006/content-types">
  <Default Extension="png" ContentType="image/png"/>
  <Default Extension="mp3" ContentType="audio/mpe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2"/>
  </p:notesMasterIdLst>
  <p:sldIdLst>
    <p:sldId id="303" r:id="rId2"/>
    <p:sldId id="293" r:id="rId3"/>
    <p:sldId id="257" r:id="rId4"/>
    <p:sldId id="259" r:id="rId5"/>
    <p:sldId id="294" r:id="rId6"/>
    <p:sldId id="260" r:id="rId7"/>
    <p:sldId id="262" r:id="rId8"/>
    <p:sldId id="264" r:id="rId9"/>
    <p:sldId id="295" r:id="rId10"/>
    <p:sldId id="296" r:id="rId11"/>
    <p:sldId id="298" r:id="rId12"/>
    <p:sldId id="267" r:id="rId13"/>
    <p:sldId id="299" r:id="rId14"/>
    <p:sldId id="272" r:id="rId15"/>
    <p:sldId id="270" r:id="rId16"/>
    <p:sldId id="301" r:id="rId17"/>
    <p:sldId id="305" r:id="rId18"/>
    <p:sldId id="302" r:id="rId19"/>
    <p:sldId id="284" r:id="rId20"/>
    <p:sldId id="304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2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1" d="100"/>
          <a:sy n="71" d="100"/>
        </p:scale>
        <p:origin x="48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B18213-A26E-4229-9EF8-AC850BAF0A57}" type="datetimeFigureOut">
              <a:rPr lang="en-US" smtClean="0"/>
              <a:t>9/28/2025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E5043A-E829-464F-9559-C506B0CFCC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25434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509350-700E-4B0C-A3E5-C1D9554BB8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95FB096-5C12-4D67-9A50-27E1F7F99E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5A4A05-0477-4D9E-A8DB-731A2BD50E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325E0-8F25-4BC0-ADD0-87EF17F80CAD}" type="datetimeFigureOut">
              <a:rPr lang="en-US" smtClean="0"/>
              <a:t>9/28/2025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C7CB5D-2637-421C-B549-485DE900B9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F9F00F-B768-4068-B350-E434E40B8C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A58AF-24B6-4497-A32B-0C9CE7E8C9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14102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117A70-5DF0-4706-BE97-83CEB60724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279E524-5B41-4E0F-B34D-657C6152FC1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66EED4-FE8F-471A-B4C5-9F11D9177E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325E0-8F25-4BC0-ADD0-87EF17F80CAD}" type="datetimeFigureOut">
              <a:rPr lang="en-US" smtClean="0"/>
              <a:t>9/28/2025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CD0A23-611E-4FF7-A46E-75C1BA08A7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8C4916-7F47-4A0E-AFCA-3213F13F85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A58AF-24B6-4497-A32B-0C9CE7E8C9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85842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E23A9D7-7BB4-4421-88D5-027FE48D161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4D12F70-FBF9-4564-8CBD-5D21E1650B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7164B2-7A17-4FC3-95C7-182EBA991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325E0-8F25-4BC0-ADD0-87EF17F80CAD}" type="datetimeFigureOut">
              <a:rPr lang="en-US" smtClean="0"/>
              <a:t>9/28/2025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91C72C-44BD-44E1-9058-C64C8CB56E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DDA14B-2151-42B8-A27C-F14E1DA478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A58AF-24B6-4497-A32B-0C9CE7E8C9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89208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29F497-ADE5-44AD-9B5C-12C5D94BEB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E5E7B7-14A7-4AEE-A40D-9DFA2CA515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13D514-E1C1-4667-91D0-8A7B2C58A7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325E0-8F25-4BC0-ADD0-87EF17F80CAD}" type="datetimeFigureOut">
              <a:rPr lang="en-US" smtClean="0"/>
              <a:t>9/28/2025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7B63D8-9E4F-43DA-8B36-53E5D44051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1707D3-F83F-45BB-86AA-F8CDC32CDA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A58AF-24B6-4497-A32B-0C9CE7E8C9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52217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6D43F2-68F2-451B-936B-7E740A9E02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74629C5-A859-4AC2-B016-6B053451CA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E89A62-E802-4D13-8A76-2A7646437F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325E0-8F25-4BC0-ADD0-87EF17F80CAD}" type="datetimeFigureOut">
              <a:rPr lang="en-US" smtClean="0"/>
              <a:t>9/28/2025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4A9199-291E-44A7-BED3-C6263BAC1C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A6A6BC-FCBB-4D8C-AA6A-EA9B8E2FA9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A58AF-24B6-4497-A32B-0C9CE7E8C9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56945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BA10B5-DB23-4E33-B736-161657400E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9C0811-2C17-492A-BE42-FB301509C43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5FA9F3-2A5C-4E0E-B47B-0E6381F1B0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D631903-ED01-49C1-A7AE-569F4B3530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325E0-8F25-4BC0-ADD0-87EF17F80CAD}" type="datetimeFigureOut">
              <a:rPr lang="en-US" smtClean="0"/>
              <a:t>9/28/2025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563C52-21EF-4DC5-BA8A-FB7687386C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8D0B79-BF35-4E75-B826-37157BC600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A58AF-24B6-4497-A32B-0C9CE7E8C9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46246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39DE74-8031-4332-8E16-3409E2C7EC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9FDC92-24BF-48A5-AB77-35421E2D84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EC0D8D8-D2AD-4D40-A50E-F5FDC9765A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5379F8E-2343-4787-8CB2-CA9F4B1BF6A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A671229-BFD5-4122-8DEB-286482231E0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ECD559C-289E-406C-A9F8-0B8D213EDC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325E0-8F25-4BC0-ADD0-87EF17F80CAD}" type="datetimeFigureOut">
              <a:rPr lang="en-US" smtClean="0"/>
              <a:t>9/28/2025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18DC19D-B160-4B22-B4E6-7B87291FA9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4E00B05-62D7-4898-9CC6-471BC02946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A58AF-24B6-4497-A32B-0C9CE7E8C9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61649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8E807E-ECD4-4B27-A799-A20627211B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90F5F57-B950-4801-9F75-A326E47F3A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325E0-8F25-4BC0-ADD0-87EF17F80CAD}" type="datetimeFigureOut">
              <a:rPr lang="en-US" smtClean="0"/>
              <a:t>9/28/2025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B8A790C-CE61-4CFE-9EC7-F541DC9F4C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8DBEF2D-B19A-48C9-BB06-72983D20AB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A58AF-24B6-4497-A32B-0C9CE7E8C9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85333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C0122E-0E2E-46B0-A3DC-0A42EC85C2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325E0-8F25-4BC0-ADD0-87EF17F80CAD}" type="datetimeFigureOut">
              <a:rPr lang="en-US" smtClean="0"/>
              <a:t>9/28/2025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5FA9ECA-94A7-4F30-A71D-D8716A85BB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CD885A-E635-4E4B-91BD-42210EBBFF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A58AF-24B6-4497-A32B-0C9CE7E8C9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87425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F6D3D8-330B-40CF-BAA1-832D9582D3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1E54ED-B6B5-49DC-ADF0-8B0B36BB45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736CEA5-8091-4C7C-B74E-6705BC2EBF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2783EA5-A629-487C-9BE5-597FDEF325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325E0-8F25-4BC0-ADD0-87EF17F80CAD}" type="datetimeFigureOut">
              <a:rPr lang="en-US" smtClean="0"/>
              <a:t>9/28/2025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9D0DD7-D414-4006-910E-3BF43BA798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0D499A-5565-4E7B-A65F-AF9E5A16C5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A58AF-24B6-4497-A32B-0C9CE7E8C9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06887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4A9340-D308-4C9F-BFD3-B349FE80B0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9A6672E-850B-4ADC-8B76-F56BB091F7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1921A86-6D7D-4587-A214-3230EB881B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291C2F-4234-4789-AE81-88F08EEECF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325E0-8F25-4BC0-ADD0-87EF17F80CAD}" type="datetimeFigureOut">
              <a:rPr lang="en-US" smtClean="0"/>
              <a:t>9/28/2025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A54AAD-31FB-4CD5-B625-1A83C7D384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CD839D6-E2CC-453D-A3DD-C727590257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A58AF-24B6-4497-A32B-0C9CE7E8C9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16552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5C862577-0911-0B52-737D-27BF9751759B}"/>
              </a:ext>
            </a:extLst>
          </p:cNvPr>
          <p:cNvSpPr txBox="1"/>
          <p:nvPr userDrawn="1"/>
        </p:nvSpPr>
        <p:spPr>
          <a:xfrm>
            <a:off x="0" y="-8045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993B65D-6905-4436-B008-309F5580E8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218471-A023-4997-A3CC-A775C02785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F0CE99-F86D-4D30-93D0-B7BCB2BE152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6325E0-8F25-4BC0-ADD0-87EF17F80CAD}" type="datetimeFigureOut">
              <a:rPr lang="en-US" smtClean="0"/>
              <a:t>9/28/2025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816C23-6405-4FA7-87DB-C944DB9733A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779DC0-A053-4865-B989-7CF0C0035A7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AA58AF-24B6-4497-A32B-0C9CE7E8C9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05666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emf"/><Relationship Id="rId5" Type="http://schemas.openxmlformats.org/officeDocument/2006/relationships/image" Target="../media/image14.emf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2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3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emf"/><Relationship Id="rId5" Type="http://schemas.openxmlformats.org/officeDocument/2006/relationships/image" Target="../media/image14.emf"/><Relationship Id="rId4" Type="http://schemas.openxmlformats.org/officeDocument/2006/relationships/image" Target="../media/image24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emf"/><Relationship Id="rId4" Type="http://schemas.openxmlformats.org/officeDocument/2006/relationships/image" Target="../media/image14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3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7" Type="http://schemas.openxmlformats.org/officeDocument/2006/relationships/image" Target="../media/image26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4.emf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emf"/><Relationship Id="rId4" Type="http://schemas.openxmlformats.org/officeDocument/2006/relationships/image" Target="../media/image14.em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em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.emf"/><Relationship Id="rId5" Type="http://schemas.openxmlformats.org/officeDocument/2006/relationships/image" Target="../media/image2.png"/><Relationship Id="rId4" Type="http://schemas.openxmlformats.org/officeDocument/2006/relationships/image" Target="../media/image27.emf"/><Relationship Id="rId9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3.em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2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emf"/><Relationship Id="rId5" Type="http://schemas.openxmlformats.org/officeDocument/2006/relationships/image" Target="../media/image6.emf"/><Relationship Id="rId4" Type="http://schemas.openxmlformats.org/officeDocument/2006/relationships/image" Target="../media/image5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3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.e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6" Type="http://schemas.openxmlformats.org/officeDocument/2006/relationships/image" Target="../media/image14.emf"/><Relationship Id="rId5" Type="http://schemas.openxmlformats.org/officeDocument/2006/relationships/image" Target="../media/image13.png"/><Relationship Id="rId4" Type="http://schemas.openxmlformats.org/officeDocument/2006/relationships/image" Target="../media/image12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B62F3B9-C78F-4098-8D35-FB49C2B2FD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814" y="0"/>
            <a:ext cx="12215813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D038CE0-6875-466E-B5CD-77C95F6DE8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38400" y="2161541"/>
            <a:ext cx="7315200" cy="251314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D8CA188-944A-4935-8354-04BDCAF46F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39200" y="2161541"/>
            <a:ext cx="2209800" cy="319224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3D1D8E7-8F7C-44D4-B043-87A8FF3D70BF}"/>
              </a:ext>
            </a:extLst>
          </p:cNvPr>
          <p:cNvSpPr txBox="1"/>
          <p:nvPr/>
        </p:nvSpPr>
        <p:spPr>
          <a:xfrm>
            <a:off x="3502152" y="2817948"/>
            <a:ext cx="57790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i="1" dirty="0" err="1">
                <a:solidFill>
                  <a:srgbClr val="FFC000"/>
                </a:solidFill>
                <a:latin typeface="Georgia" panose="02040502050405020303" pitchFamily="18" charset="0"/>
                <a:ea typeface="Segoe UI Symbol" panose="020B0502040204020203" pitchFamily="34" charset="0"/>
              </a:rPr>
              <a:t>Khởi</a:t>
            </a:r>
            <a:r>
              <a:rPr lang="en-US" sz="7200" b="1" i="1" dirty="0">
                <a:solidFill>
                  <a:srgbClr val="FFC000"/>
                </a:solidFill>
                <a:latin typeface="Georgia" panose="02040502050405020303" pitchFamily="18" charset="0"/>
                <a:ea typeface="Segoe UI Symbol" panose="020B0502040204020203" pitchFamily="34" charset="0"/>
              </a:rPr>
              <a:t> </a:t>
            </a:r>
            <a:r>
              <a:rPr lang="en-US" sz="7200" b="1" i="1" dirty="0" err="1">
                <a:solidFill>
                  <a:srgbClr val="FFC000"/>
                </a:solidFill>
                <a:latin typeface="Georgia" panose="02040502050405020303" pitchFamily="18" charset="0"/>
                <a:ea typeface="Segoe UI Symbol" panose="020B0502040204020203" pitchFamily="34" charset="0"/>
              </a:rPr>
              <a:t>động</a:t>
            </a:r>
            <a:endParaRPr lang="en-US" sz="7200" b="1" i="1" dirty="0">
              <a:solidFill>
                <a:srgbClr val="FFC000"/>
              </a:solidFill>
              <a:latin typeface="Georgia" panose="02040502050405020303" pitchFamily="18" charset="0"/>
              <a:ea typeface="Segoe UI Symbol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34691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id="{8D793BA5-8222-4213-AEFF-02FEB2E497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814" y="0"/>
            <a:ext cx="12215813" cy="6858000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FA3A6D4F-9D67-4B20-B500-8294818B73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0029" y="-3830874"/>
            <a:ext cx="8751940" cy="1178142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25FA937B-5AA6-47C9-A540-2227B4250C78}"/>
              </a:ext>
            </a:extLst>
          </p:cNvPr>
          <p:cNvGrpSpPr/>
          <p:nvPr/>
        </p:nvGrpSpPr>
        <p:grpSpPr>
          <a:xfrm>
            <a:off x="1986643" y="20673"/>
            <a:ext cx="8382000" cy="812447"/>
            <a:chOff x="1905000" y="450289"/>
            <a:chExt cx="8382000" cy="1530911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B96785F7-945F-4188-8562-550076C4A763}"/>
                </a:ext>
              </a:extLst>
            </p:cNvPr>
            <p:cNvGrpSpPr/>
            <p:nvPr/>
          </p:nvGrpSpPr>
          <p:grpSpPr>
            <a:xfrm>
              <a:off x="1905000" y="450289"/>
              <a:ext cx="8382000" cy="1530911"/>
              <a:chOff x="2368419" y="-1613946"/>
              <a:chExt cx="7346706" cy="1338735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5" name="Rectangle: Diagonal Corners Rounded 4">
                <a:extLst>
                  <a:ext uri="{FF2B5EF4-FFF2-40B4-BE49-F238E27FC236}">
                    <a16:creationId xmlns:a16="http://schemas.microsoft.com/office/drawing/2014/main" id="{904F1DB8-4EB6-4756-9B94-F17BA31994BF}"/>
                  </a:ext>
                </a:extLst>
              </p:cNvPr>
              <p:cNvSpPr/>
              <p:nvPr/>
            </p:nvSpPr>
            <p:spPr>
              <a:xfrm>
                <a:off x="2453058" y="-1512534"/>
                <a:ext cx="7262067" cy="1237323"/>
              </a:xfrm>
              <a:prstGeom prst="round2DiagRect">
                <a:avLst>
                  <a:gd name="adj1" fmla="val 50000"/>
                  <a:gd name="adj2" fmla="val 13343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" name="Rectangle: Diagonal Corners Rounded 39">
                <a:extLst>
                  <a:ext uri="{FF2B5EF4-FFF2-40B4-BE49-F238E27FC236}">
                    <a16:creationId xmlns:a16="http://schemas.microsoft.com/office/drawing/2014/main" id="{BD0EAFBE-2AE9-489B-9B30-E923BA2D6D06}"/>
                  </a:ext>
                </a:extLst>
              </p:cNvPr>
              <p:cNvSpPr/>
              <p:nvPr/>
            </p:nvSpPr>
            <p:spPr>
              <a:xfrm>
                <a:off x="2368419" y="-1613946"/>
                <a:ext cx="7262067" cy="1237323"/>
              </a:xfrm>
              <a:prstGeom prst="round2DiagRect">
                <a:avLst>
                  <a:gd name="adj1" fmla="val 50000"/>
                  <a:gd name="adj2" fmla="val 13343"/>
                </a:avLst>
              </a:prstGeom>
              <a:noFill/>
              <a:ln w="50800">
                <a:solidFill>
                  <a:srgbClr val="FFC23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AE409B3E-F450-4FFE-8A25-9B7B5F82D1F8}"/>
                </a:ext>
              </a:extLst>
            </p:cNvPr>
            <p:cNvSpPr txBox="1"/>
            <p:nvPr/>
          </p:nvSpPr>
          <p:spPr>
            <a:xfrm>
              <a:off x="1929967" y="566260"/>
              <a:ext cx="8285434" cy="1192523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17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Quan sát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tranh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và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trả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lời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câu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hỏi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:</a:t>
              </a:r>
            </a:p>
          </p:txBody>
        </p:sp>
      </p:grpSp>
      <p:sp>
        <p:nvSpPr>
          <p:cNvPr id="37" name="Speech Bubble: Rectangle with Corners Rounded 36">
            <a:extLst>
              <a:ext uri="{FF2B5EF4-FFF2-40B4-BE49-F238E27FC236}">
                <a16:creationId xmlns:a16="http://schemas.microsoft.com/office/drawing/2014/main" id="{20309285-FFB2-44BB-8FE9-DA9D18132987}"/>
              </a:ext>
            </a:extLst>
          </p:cNvPr>
          <p:cNvSpPr/>
          <p:nvPr/>
        </p:nvSpPr>
        <p:spPr>
          <a:xfrm flipH="1">
            <a:off x="6468029" y="862923"/>
            <a:ext cx="5431075" cy="1047805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pt-BR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 nêu việc làm của những người trong hình?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2" name="Speech Bubble: Rectangle with Corners Rounded 41">
            <a:extLst>
              <a:ext uri="{FF2B5EF4-FFF2-40B4-BE49-F238E27FC236}">
                <a16:creationId xmlns:a16="http://schemas.microsoft.com/office/drawing/2014/main" id="{BA021AB0-56A6-40A8-82CE-F8DA8D1D3152}"/>
              </a:ext>
            </a:extLst>
          </p:cNvPr>
          <p:cNvSpPr/>
          <p:nvPr/>
        </p:nvSpPr>
        <p:spPr>
          <a:xfrm flipH="1">
            <a:off x="6468028" y="2197405"/>
            <a:ext cx="5431075" cy="1047805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2800" b="1" dirty="0">
                <a:solidFill>
                  <a:srgbClr val="002060"/>
                </a:solidFill>
                <a:cs typeface="Arial" panose="020B0604020202020204" pitchFamily="34" charset="0"/>
              </a:rPr>
              <a:t>Em hãy nhận xét sự tham gia của các bạn?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3" name="Speech Bubble: Rectangle with Corners Rounded 42">
            <a:extLst>
              <a:ext uri="{FF2B5EF4-FFF2-40B4-BE49-F238E27FC236}">
                <a16:creationId xmlns:a16="http://schemas.microsoft.com/office/drawing/2014/main" id="{F6AFFC89-B360-443B-BD34-45DC88E4A956}"/>
              </a:ext>
            </a:extLst>
          </p:cNvPr>
          <p:cNvSpPr/>
          <p:nvPr/>
        </p:nvSpPr>
        <p:spPr>
          <a:xfrm flipH="1">
            <a:off x="6468026" y="3531887"/>
            <a:ext cx="5723972" cy="1047805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ý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nghĩa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7059EED-548E-4C02-BB4A-14A89D4DEE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0561" y="1082684"/>
            <a:ext cx="4396978" cy="546420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DB76C5B-379C-439C-89C3-0A46483850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6214875" y="5062429"/>
            <a:ext cx="1145589" cy="146366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979B4CA-EBD6-49DA-997B-80B61980E29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7292981" y="5113254"/>
            <a:ext cx="992420" cy="1433636"/>
          </a:xfrm>
          <a:prstGeom prst="rect">
            <a:avLst/>
          </a:prstGeom>
        </p:spPr>
      </p:pic>
      <p:sp>
        <p:nvSpPr>
          <p:cNvPr id="15" name="Oval 14"/>
          <p:cNvSpPr/>
          <p:nvPr/>
        </p:nvSpPr>
        <p:spPr>
          <a:xfrm>
            <a:off x="8305800" y="5281731"/>
            <a:ext cx="3593303" cy="1144494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luận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đôi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66043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42" grpId="0" animBg="1"/>
      <p:bldP spid="43" grpId="0" animBg="1"/>
      <p:bldP spid="1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4A66DE39-8E0B-4C37-9516-1B5603FE64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814" y="0"/>
            <a:ext cx="12215813" cy="6858000"/>
          </a:xfrm>
          <a:prstGeom prst="rect">
            <a:avLst/>
          </a:prstGeom>
        </p:spPr>
      </p:pic>
      <p:sp>
        <p:nvSpPr>
          <p:cNvPr id="6" name="Flowchart: Alternate Process 5">
            <a:extLst>
              <a:ext uri="{FF2B5EF4-FFF2-40B4-BE49-F238E27FC236}">
                <a16:creationId xmlns:a16="http://schemas.microsoft.com/office/drawing/2014/main" id="{14F8F042-CDF5-4971-8B05-45BB657CD27F}"/>
              </a:ext>
            </a:extLst>
          </p:cNvPr>
          <p:cNvSpPr/>
          <p:nvPr/>
        </p:nvSpPr>
        <p:spPr>
          <a:xfrm>
            <a:off x="4593508" y="3850640"/>
            <a:ext cx="4876800" cy="1508760"/>
          </a:xfrm>
          <a:prstGeom prst="flowChartAlternateProcess">
            <a:avLst/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3200" b="1" dirty="0">
                <a:solidFill>
                  <a:srgbClr val="DB9231"/>
                </a:solidFill>
              </a:rPr>
              <a:t>Các bạn rất tích cực và hào hứng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DB9231"/>
              </a:solidFill>
              <a:effectLst/>
              <a:uLnTx/>
              <a:uFillTx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D4FB897-1F53-4F38-810B-72D48793A6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96400" y="3017842"/>
            <a:ext cx="3031922" cy="3873743"/>
          </a:xfrm>
          <a:prstGeom prst="rect">
            <a:avLst/>
          </a:prstGeom>
        </p:spPr>
      </p:pic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F05EBE59-6458-40F2-9EFF-212C108A6CD2}"/>
              </a:ext>
            </a:extLst>
          </p:cNvPr>
          <p:cNvSpPr/>
          <p:nvPr/>
        </p:nvSpPr>
        <p:spPr>
          <a:xfrm>
            <a:off x="4826000" y="1112198"/>
            <a:ext cx="4876800" cy="2438400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b="1" dirty="0" err="1">
                <a:solidFill>
                  <a:prstClr val="black">
                    <a:lumMod val="65000"/>
                    <a:lumOff val="35000"/>
                  </a:prstClr>
                </a:solidFill>
              </a:rPr>
              <a:t>Các</a:t>
            </a:r>
            <a:r>
              <a:rPr lang="en-US" sz="3200" b="1" dirty="0">
                <a:solidFill>
                  <a:prstClr val="black">
                    <a:lumMod val="65000"/>
                    <a:lumOff val="35000"/>
                  </a:prstClr>
                </a:solidFill>
              </a:rPr>
              <a:t> </a:t>
            </a:r>
            <a:r>
              <a:rPr lang="en-US" sz="3200" b="1" dirty="0" err="1">
                <a:solidFill>
                  <a:prstClr val="black">
                    <a:lumMod val="65000"/>
                    <a:lumOff val="35000"/>
                  </a:prstClr>
                </a:solidFill>
              </a:rPr>
              <a:t>bạn</a:t>
            </a:r>
            <a:r>
              <a:rPr lang="en-US" sz="3200" b="1" dirty="0">
                <a:solidFill>
                  <a:prstClr val="black">
                    <a:lumMod val="65000"/>
                    <a:lumOff val="35000"/>
                  </a:prstClr>
                </a:solidFill>
              </a:rPr>
              <a:t> </a:t>
            </a:r>
            <a:r>
              <a:rPr lang="en-US" sz="3200" b="1" dirty="0" err="1">
                <a:solidFill>
                  <a:prstClr val="black">
                    <a:lumMod val="65000"/>
                    <a:lumOff val="35000"/>
                  </a:prstClr>
                </a:solidFill>
              </a:rPr>
              <a:t>trong</a:t>
            </a:r>
            <a:r>
              <a:rPr lang="en-US" sz="3200" b="1" dirty="0">
                <a:solidFill>
                  <a:prstClr val="black">
                    <a:lumMod val="65000"/>
                    <a:lumOff val="35000"/>
                  </a:prstClr>
                </a:solidFill>
              </a:rPr>
              <a:t> </a:t>
            </a:r>
            <a:r>
              <a:rPr lang="en-US" sz="3200" b="1" dirty="0" err="1">
                <a:solidFill>
                  <a:prstClr val="black">
                    <a:lumMod val="65000"/>
                    <a:lumOff val="35000"/>
                  </a:prstClr>
                </a:solidFill>
              </a:rPr>
              <a:t>tranh</a:t>
            </a:r>
            <a:r>
              <a:rPr lang="en-US" sz="3200" b="1" dirty="0">
                <a:solidFill>
                  <a:prstClr val="black">
                    <a:lumMod val="65000"/>
                    <a:lumOff val="35000"/>
                  </a:prstClr>
                </a:solidFill>
              </a:rPr>
              <a:t> </a:t>
            </a:r>
            <a:r>
              <a:rPr lang="en-US" sz="3200" b="1" dirty="0" err="1">
                <a:solidFill>
                  <a:prstClr val="black">
                    <a:lumMod val="65000"/>
                    <a:lumOff val="35000"/>
                  </a:prstClr>
                </a:solidFill>
              </a:rPr>
              <a:t>tham</a:t>
            </a:r>
            <a:r>
              <a:rPr lang="en-US" sz="3200" b="1" dirty="0">
                <a:solidFill>
                  <a:prstClr val="black">
                    <a:lumMod val="65000"/>
                    <a:lumOff val="35000"/>
                  </a:prstClr>
                </a:solidFill>
              </a:rPr>
              <a:t> </a:t>
            </a:r>
            <a:r>
              <a:rPr lang="en-US" sz="3200" b="1" dirty="0" err="1">
                <a:solidFill>
                  <a:prstClr val="black">
                    <a:lumMod val="65000"/>
                    <a:lumOff val="35000"/>
                  </a:prstClr>
                </a:solidFill>
              </a:rPr>
              <a:t>gia</a:t>
            </a:r>
            <a:r>
              <a:rPr lang="en-US" sz="3200" b="1" dirty="0">
                <a:solidFill>
                  <a:prstClr val="black">
                    <a:lumMod val="65000"/>
                    <a:lumOff val="35000"/>
                  </a:prstClr>
                </a:solidFill>
              </a:rPr>
              <a:t> </a:t>
            </a:r>
            <a:r>
              <a:rPr lang="en-US" sz="3200" b="1" dirty="0" err="1">
                <a:solidFill>
                  <a:prstClr val="black">
                    <a:lumMod val="65000"/>
                    <a:lumOff val="35000"/>
                  </a:prstClr>
                </a:solidFill>
              </a:rPr>
              <a:t>hoạt</a:t>
            </a:r>
            <a:r>
              <a:rPr lang="en-US" sz="3200" b="1" dirty="0">
                <a:solidFill>
                  <a:prstClr val="black">
                    <a:lumMod val="65000"/>
                    <a:lumOff val="35000"/>
                  </a:prstClr>
                </a:solidFill>
              </a:rPr>
              <a:t> </a:t>
            </a:r>
            <a:r>
              <a:rPr lang="en-US" sz="3200" b="1" dirty="0" err="1">
                <a:solidFill>
                  <a:prstClr val="black">
                    <a:lumMod val="65000"/>
                    <a:lumOff val="35000"/>
                  </a:prstClr>
                </a:solidFill>
              </a:rPr>
              <a:t>động</a:t>
            </a:r>
            <a:r>
              <a:rPr lang="en-US" sz="3200" b="1" dirty="0">
                <a:solidFill>
                  <a:prstClr val="black">
                    <a:lumMod val="65000"/>
                    <a:lumOff val="35000"/>
                  </a:prstClr>
                </a:solidFill>
              </a:rPr>
              <a:t> </a:t>
            </a:r>
            <a:r>
              <a:rPr lang="en-US" sz="3200" b="1" dirty="0" err="1">
                <a:solidFill>
                  <a:prstClr val="black">
                    <a:lumMod val="65000"/>
                    <a:lumOff val="35000"/>
                  </a:prstClr>
                </a:solidFill>
              </a:rPr>
              <a:t>đổi</a:t>
            </a:r>
            <a:r>
              <a:rPr lang="en-US" sz="3200" b="1" dirty="0">
                <a:solidFill>
                  <a:prstClr val="black">
                    <a:lumMod val="65000"/>
                    <a:lumOff val="35000"/>
                  </a:prstClr>
                </a:solidFill>
              </a:rPr>
              <a:t> </a:t>
            </a:r>
            <a:r>
              <a:rPr lang="en-US" sz="3200" b="1" dirty="0" err="1">
                <a:solidFill>
                  <a:prstClr val="black">
                    <a:lumMod val="65000"/>
                    <a:lumOff val="35000"/>
                  </a:prstClr>
                </a:solidFill>
              </a:rPr>
              <a:t>rác</a:t>
            </a:r>
            <a:r>
              <a:rPr lang="en-US" sz="3200" b="1" dirty="0">
                <a:solidFill>
                  <a:prstClr val="black">
                    <a:lumMod val="65000"/>
                    <a:lumOff val="35000"/>
                  </a:prstClr>
                </a:solidFill>
              </a:rPr>
              <a:t> </a:t>
            </a:r>
            <a:r>
              <a:rPr lang="en-US" sz="3200" b="1" dirty="0" err="1">
                <a:solidFill>
                  <a:prstClr val="black">
                    <a:lumMod val="65000"/>
                    <a:lumOff val="35000"/>
                  </a:prstClr>
                </a:solidFill>
              </a:rPr>
              <a:t>lấy</a:t>
            </a:r>
            <a:r>
              <a:rPr lang="en-US" sz="3200" b="1" dirty="0">
                <a:solidFill>
                  <a:prstClr val="black">
                    <a:lumMod val="65000"/>
                    <a:lumOff val="35000"/>
                  </a:prstClr>
                </a:solidFill>
              </a:rPr>
              <a:t> </a:t>
            </a:r>
            <a:r>
              <a:rPr lang="en-US" sz="3200" b="1" dirty="0" err="1">
                <a:solidFill>
                  <a:prstClr val="black">
                    <a:lumMod val="65000"/>
                    <a:lumOff val="35000"/>
                  </a:prstClr>
                </a:solidFill>
              </a:rPr>
              <a:t>cây</a:t>
            </a:r>
            <a:r>
              <a:rPr lang="en-US" sz="3200" b="1" dirty="0">
                <a:solidFill>
                  <a:prstClr val="black">
                    <a:lumMod val="65000"/>
                    <a:lumOff val="35000"/>
                  </a:prstClr>
                </a:solidFill>
              </a:rPr>
              <a:t> </a:t>
            </a:r>
            <a:r>
              <a:rPr lang="en-US" sz="3200" b="1" dirty="0" err="1">
                <a:solidFill>
                  <a:prstClr val="black">
                    <a:lumMod val="65000"/>
                    <a:lumOff val="35000"/>
                  </a:prstClr>
                </a:solidFill>
              </a:rPr>
              <a:t>xanh</a:t>
            </a:r>
            <a:r>
              <a:rPr lang="en-US" sz="3200" b="1" dirty="0">
                <a:solidFill>
                  <a:prstClr val="black">
                    <a:lumMod val="65000"/>
                    <a:lumOff val="35000"/>
                  </a:prstClr>
                </a:solidFill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6A7E6AD-5E08-424B-922C-C9221C63D8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92400" y="46896"/>
            <a:ext cx="7010400" cy="943704"/>
          </a:xfrm>
          <a:prstGeom prst="rect">
            <a:avLst/>
          </a:prstGeom>
        </p:spPr>
      </p:pic>
      <p:sp>
        <p:nvSpPr>
          <p:cNvPr id="16" name="Flowchart: Alternate Process 15">
            <a:extLst>
              <a:ext uri="{FF2B5EF4-FFF2-40B4-BE49-F238E27FC236}">
                <a16:creationId xmlns:a16="http://schemas.microsoft.com/office/drawing/2014/main" id="{84F5EE0E-AF7E-473F-8724-000ABC23ECF3}"/>
              </a:ext>
            </a:extLst>
          </p:cNvPr>
          <p:cNvSpPr/>
          <p:nvPr/>
        </p:nvSpPr>
        <p:spPr>
          <a:xfrm>
            <a:off x="2956560" y="5577839"/>
            <a:ext cx="6543040" cy="1296953"/>
          </a:xfrm>
          <a:prstGeom prst="flowChartAlternateProcess">
            <a:avLst/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Việc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làm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này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giúp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bảo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vệ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môi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trường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luôn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sạch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đẹp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E4543D1-A80B-491E-AD48-899EB61FE56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7960" y="1266612"/>
            <a:ext cx="3312697" cy="4116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57876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5" grpId="0" animBg="1"/>
      <p:bldP spid="1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extLst>
              <a:ext uri="{FF2B5EF4-FFF2-40B4-BE49-F238E27FC236}">
                <a16:creationId xmlns:a16="http://schemas.microsoft.com/office/drawing/2014/main" id="{DD9190D1-238D-4720-A00C-6B75C4721F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3814" y="0"/>
            <a:ext cx="12215813" cy="6858000"/>
          </a:xfrm>
          <a:prstGeom prst="rect">
            <a:avLst/>
          </a:prstGeom>
        </p:spPr>
      </p:pic>
      <p:sp>
        <p:nvSpPr>
          <p:cNvPr id="92" name="Speech Bubble: Rectangle with Corners Rounded 91">
            <a:extLst>
              <a:ext uri="{FF2B5EF4-FFF2-40B4-BE49-F238E27FC236}">
                <a16:creationId xmlns:a16="http://schemas.microsoft.com/office/drawing/2014/main" id="{8B0C9DB5-8CD6-4719-A8BF-0D763BF9207A}"/>
              </a:ext>
            </a:extLst>
          </p:cNvPr>
          <p:cNvSpPr/>
          <p:nvPr/>
        </p:nvSpPr>
        <p:spPr>
          <a:xfrm>
            <a:off x="662260" y="446469"/>
            <a:ext cx="10843663" cy="2688726"/>
          </a:xfrm>
          <a:prstGeom prst="wedgeRoundRectCallout">
            <a:avLst>
              <a:gd name="adj1" fmla="val 1925"/>
              <a:gd name="adj2" fmla="val 66619"/>
              <a:gd name="adj3" fmla="val 16667"/>
            </a:avLst>
          </a:prstGeom>
          <a:solidFill>
            <a:schemeClr val="bg1"/>
          </a:solidFill>
          <a:ln w="571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32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Những hoạt </a:t>
            </a:r>
            <a:r>
              <a:rPr lang="en-US" sz="32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r>
              <a:rPr lang="en-US" sz="32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kết</a:t>
            </a:r>
            <a:r>
              <a:rPr lang="en-US" sz="32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nối</a:t>
            </a:r>
            <a:r>
              <a:rPr lang="en-US" sz="32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cộng</a:t>
            </a:r>
            <a:r>
              <a:rPr lang="en-US" sz="32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đồng</a:t>
            </a:r>
            <a:r>
              <a:rPr lang="en-US" sz="32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như</a:t>
            </a:r>
            <a:r>
              <a:rPr lang="en-US" sz="32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32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quyên</a:t>
            </a:r>
            <a:r>
              <a:rPr lang="en-US" sz="32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góp</a:t>
            </a:r>
            <a:r>
              <a:rPr lang="en-US" sz="32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sách</a:t>
            </a:r>
            <a:r>
              <a:rPr lang="en-US" sz="32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vở</a:t>
            </a:r>
            <a:r>
              <a:rPr lang="en-US" sz="32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đổi</a:t>
            </a:r>
            <a:r>
              <a:rPr lang="en-US" sz="32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rác</a:t>
            </a:r>
            <a:r>
              <a:rPr lang="en-US" sz="32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lấy</a:t>
            </a:r>
            <a:r>
              <a:rPr lang="en-US" sz="32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32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xanh</a:t>
            </a:r>
            <a:r>
              <a:rPr lang="en-US" sz="32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</a:t>
            </a:r>
            <a:r>
              <a:rPr lang="vi-VN" sz="32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thể hi</a:t>
            </a:r>
            <a:r>
              <a:rPr lang="en-US" sz="32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ệ</a:t>
            </a:r>
            <a:r>
              <a:rPr lang="vi-VN" sz="32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 sự quan tâm, đùm bọc, </a:t>
            </a:r>
            <a:endParaRPr lang="en-US" sz="3200" b="1" dirty="0" smtClean="0">
              <a:solidFill>
                <a:srgbClr val="00B05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 algn="ctr">
              <a:defRPr/>
            </a:pPr>
            <a:r>
              <a:rPr lang="vi-VN" sz="3200" b="1" dirty="0" smtClean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yêu </a:t>
            </a:r>
            <a:r>
              <a:rPr lang="vi-VN" sz="32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thương đồng bào bằng việc giúp đỡ, chia sẻ một phần của mình với những người có hoàn cảnh khó kh</a:t>
            </a:r>
            <a:r>
              <a:rPr lang="en-US" sz="32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ă</a:t>
            </a:r>
            <a:r>
              <a:rPr lang="vi-VN" sz="32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 hơn.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4D2850B-539B-4B46-B293-294951F2B744}"/>
              </a:ext>
            </a:extLst>
          </p:cNvPr>
          <p:cNvGrpSpPr/>
          <p:nvPr/>
        </p:nvGrpSpPr>
        <p:grpSpPr>
          <a:xfrm>
            <a:off x="3916381" y="3358429"/>
            <a:ext cx="3722805" cy="3722805"/>
            <a:chOff x="8183140" y="3092148"/>
            <a:chExt cx="3722805" cy="3722805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E990D51E-7360-4678-ADF6-EEBC5FD76891}"/>
                </a:ext>
              </a:extLst>
            </p:cNvPr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 rotWithShape="1">
            <a:blip r:embed="rId4">
              <a:lum bright="10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183140" y="3092148"/>
              <a:ext cx="3722805" cy="3722805"/>
            </a:xfrm>
            <a:prstGeom prst="rect">
              <a:avLst/>
            </a:prstGeom>
            <a:solidFill>
              <a:scrgbClr r="0" g="0" b="0">
                <a:alpha val="0"/>
              </a:scrgbClr>
            </a:solidFill>
          </p:spPr>
        </p:pic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50959A17-B7BF-474B-AE17-E477C7E4BB5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82171" y="3191179"/>
              <a:ext cx="3524742" cy="352474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5966740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B62F3B9-C78F-4098-8D35-FB49C2B2FD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814" y="0"/>
            <a:ext cx="12215813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D038CE0-6875-466E-B5CD-77C95F6DE8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38400" y="2161541"/>
            <a:ext cx="7315200" cy="251314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D8CA188-944A-4935-8354-04BDCAF46F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39200" y="2161541"/>
            <a:ext cx="2209800" cy="319224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1478D0A-E0AB-4C48-9041-3EB06AD420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99556" y="2252370"/>
            <a:ext cx="5992887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93209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051475A-ED57-481D-B6A9-1C1B378549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814" y="0"/>
            <a:ext cx="12215813" cy="6858000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25BDCB1E-1391-41AA-AA27-D00BD9C03908}"/>
              </a:ext>
            </a:extLst>
          </p:cNvPr>
          <p:cNvGrpSpPr/>
          <p:nvPr/>
        </p:nvGrpSpPr>
        <p:grpSpPr>
          <a:xfrm>
            <a:off x="959106" y="374639"/>
            <a:ext cx="10249972" cy="4663440"/>
            <a:chOff x="489148" y="586003"/>
            <a:chExt cx="6293857" cy="444319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268BA2A3-622A-41B3-B8B3-57FC49A5921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89148" y="990600"/>
              <a:ext cx="6293857" cy="4038600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7DA48589-1D5D-4F5F-A3AF-D68041849FA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38465" y="586003"/>
              <a:ext cx="4789673" cy="1091189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D47670A7-C4B0-4F56-B143-FE1ACB017AC0}"/>
                </a:ext>
              </a:extLst>
            </p:cNvPr>
            <p:cNvSpPr txBox="1"/>
            <p:nvPr/>
          </p:nvSpPr>
          <p:spPr>
            <a:xfrm>
              <a:off x="1539775" y="882343"/>
              <a:ext cx="4275126" cy="4985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2800" b="1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Hoạt động kết nối với xã hội của trường học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1FE08C14-601A-4710-983A-3CD8C1169A1D}"/>
              </a:ext>
            </a:extLst>
          </p:cNvPr>
          <p:cNvGrpSpPr/>
          <p:nvPr/>
        </p:nvGrpSpPr>
        <p:grpSpPr>
          <a:xfrm>
            <a:off x="3901789" y="4060704"/>
            <a:ext cx="3916499" cy="2746185"/>
            <a:chOff x="1197026" y="4232126"/>
            <a:chExt cx="3751815" cy="2630711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C0F61DFF-DA5C-4F9C-A167-987487BEA67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901180" y="4246637"/>
              <a:ext cx="2047661" cy="2616200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714CDEBD-A514-41CB-B791-2EF52E3CD5F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97026" y="4232126"/>
              <a:ext cx="1811038" cy="2616200"/>
            </a:xfrm>
            <a:prstGeom prst="rect">
              <a:avLst/>
            </a:prstGeom>
          </p:spPr>
        </p:pic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3D1129D4-1A93-4C5E-856E-CC8D210587CE}"/>
              </a:ext>
            </a:extLst>
          </p:cNvPr>
          <p:cNvSpPr txBox="1"/>
          <p:nvPr/>
        </p:nvSpPr>
        <p:spPr>
          <a:xfrm>
            <a:off x="1441154" y="2035455"/>
            <a:ext cx="906272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>
              <a:buFont typeface="Arial" panose="020B0604020202020204" pitchFamily="34" charset="0"/>
              <a:buChar char="•"/>
              <a:defRPr/>
            </a:pPr>
            <a:r>
              <a:rPr lang="vi-VN" sz="32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Kể tên những hoạt động kết nối với cộng đồng của trường em?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A0530FF-9F4A-4C39-BDF9-210A0F997DFB}"/>
              </a:ext>
            </a:extLst>
          </p:cNvPr>
          <p:cNvSpPr txBox="1"/>
          <p:nvPr/>
        </p:nvSpPr>
        <p:spPr>
          <a:xfrm>
            <a:off x="1441154" y="3024328"/>
            <a:ext cx="906272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>
              <a:buFont typeface="Arial" panose="020B0604020202020204" pitchFamily="34" charset="0"/>
              <a:buChar char="•"/>
              <a:defRPr/>
            </a:pPr>
            <a:r>
              <a:rPr lang="vi-VN" sz="32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 đã tham gia hoạt động nào? Em thích hoạt động nào nhất? Vì sao?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8144838" y="5329203"/>
            <a:ext cx="3593303" cy="1144494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luận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đôi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747391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ABBA5B2-A707-4447-BE11-36FD433910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814" y="0"/>
            <a:ext cx="12215813" cy="6858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3C71976-6057-4855-A9D5-E4E69BA9E5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2880" y="869575"/>
            <a:ext cx="10454640" cy="759343"/>
          </a:xfrm>
          <a:prstGeom prst="rect">
            <a:avLst/>
          </a:prstGeom>
        </p:spPr>
      </p:pic>
      <p:sp>
        <p:nvSpPr>
          <p:cNvPr id="32" name="Rectangle: Diagonal Corners Rounded 31">
            <a:extLst>
              <a:ext uri="{FF2B5EF4-FFF2-40B4-BE49-F238E27FC236}">
                <a16:creationId xmlns:a16="http://schemas.microsoft.com/office/drawing/2014/main" id="{52F4A615-9840-4EA2-BF95-12F08C085FCF}"/>
              </a:ext>
            </a:extLst>
          </p:cNvPr>
          <p:cNvSpPr/>
          <p:nvPr/>
        </p:nvSpPr>
        <p:spPr>
          <a:xfrm>
            <a:off x="1597366" y="1821352"/>
            <a:ext cx="8826794" cy="1024052"/>
          </a:xfrm>
          <a:prstGeom prst="round2DiagRect">
            <a:avLst>
              <a:gd name="adj1" fmla="val 50000"/>
              <a:gd name="adj2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28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Ủng</a:t>
            </a:r>
            <a:r>
              <a:rPr lang="en-US" sz="28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hộ</a:t>
            </a:r>
            <a:r>
              <a:rPr lang="en-US" sz="28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sách</a:t>
            </a:r>
            <a:r>
              <a:rPr lang="en-US" sz="28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vở</a:t>
            </a:r>
            <a:r>
              <a:rPr lang="en-US" sz="28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28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quần</a:t>
            </a:r>
            <a:r>
              <a:rPr lang="en-US" sz="28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áo</a:t>
            </a:r>
            <a:r>
              <a:rPr lang="en-US" sz="28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sz="28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sz="28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sinh</a:t>
            </a:r>
            <a:r>
              <a:rPr lang="en-US" sz="28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vùng</a:t>
            </a:r>
            <a:r>
              <a:rPr lang="en-US" sz="28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cao</a:t>
            </a:r>
            <a:r>
              <a:rPr lang="en-US" sz="28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8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sz="28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sinh</a:t>
            </a:r>
            <a:r>
              <a:rPr lang="en-US" sz="28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vùng</a:t>
            </a:r>
            <a:r>
              <a:rPr lang="en-US" sz="28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lũ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2DBC16B-A7F8-470F-8F3C-C62A2145669F}"/>
              </a:ext>
            </a:extLst>
          </p:cNvPr>
          <p:cNvSpPr txBox="1"/>
          <p:nvPr/>
        </p:nvSpPr>
        <p:spPr>
          <a:xfrm>
            <a:off x="1828800" y="928788"/>
            <a:ext cx="9702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32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Những hoạt động kết nối với cộng đồng </a:t>
            </a:r>
            <a:r>
              <a:rPr lang="en-US" sz="3200" b="1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tại</a:t>
            </a:r>
            <a:r>
              <a:rPr lang="vi-VN" sz="32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trường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5" name="Rectangle: Diagonal Corners Rounded 34">
            <a:extLst>
              <a:ext uri="{FF2B5EF4-FFF2-40B4-BE49-F238E27FC236}">
                <a16:creationId xmlns:a16="http://schemas.microsoft.com/office/drawing/2014/main" id="{7EF7DF04-CD97-4C12-B7CC-F39836B60929}"/>
              </a:ext>
            </a:extLst>
          </p:cNvPr>
          <p:cNvSpPr/>
          <p:nvPr/>
        </p:nvSpPr>
        <p:spPr>
          <a:xfrm>
            <a:off x="1597366" y="3112813"/>
            <a:ext cx="8826794" cy="632374"/>
          </a:xfrm>
          <a:prstGeom prst="round2DiagRect">
            <a:avLst>
              <a:gd name="adj1" fmla="val 50000"/>
              <a:gd name="adj2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2800" b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Ủng hộ quỹ phòng chống dịch COVID - 19.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6" name="Rectangle: Diagonal Corners Rounded 35">
            <a:extLst>
              <a:ext uri="{FF2B5EF4-FFF2-40B4-BE49-F238E27FC236}">
                <a16:creationId xmlns:a16="http://schemas.microsoft.com/office/drawing/2014/main" id="{37770E6B-F477-4D3C-960F-C71D9048F30A}"/>
              </a:ext>
            </a:extLst>
          </p:cNvPr>
          <p:cNvSpPr/>
          <p:nvPr/>
        </p:nvSpPr>
        <p:spPr>
          <a:xfrm>
            <a:off x="1597366" y="4084320"/>
            <a:ext cx="8826794" cy="985520"/>
          </a:xfrm>
          <a:prstGeom prst="round2DiagRect">
            <a:avLst>
              <a:gd name="adj1" fmla="val 50000"/>
              <a:gd name="adj2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28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Làm các sản phẩm từ nguyên liệu tái chế để gây quỹ bảo vệ môi trường.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7" name="Rectangle: Diagonal Corners Rounded 36">
            <a:extLst>
              <a:ext uri="{FF2B5EF4-FFF2-40B4-BE49-F238E27FC236}">
                <a16:creationId xmlns:a16="http://schemas.microsoft.com/office/drawing/2014/main" id="{1B543612-8DF3-4469-BD4A-434C483307C8}"/>
              </a:ext>
            </a:extLst>
          </p:cNvPr>
          <p:cNvSpPr/>
          <p:nvPr/>
        </p:nvSpPr>
        <p:spPr>
          <a:xfrm>
            <a:off x="1597366" y="5419133"/>
            <a:ext cx="8826794" cy="1050664"/>
          </a:xfrm>
          <a:prstGeom prst="round2DiagRect">
            <a:avLst>
              <a:gd name="adj1" fmla="val 50000"/>
              <a:gd name="adj2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28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Đổi các sản phẩm như pin, chai nhựa, vỏ hộp sữa để lấy cây xanh.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1624ECEB-AB18-44AB-A5CE-5355A96823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30882" y="3832118"/>
            <a:ext cx="2368316" cy="302588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0DC0BE6-34CD-4E53-AB9E-586511C1A9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3299" y="78298"/>
            <a:ext cx="3804742" cy="512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01639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" grpId="0"/>
      <p:bldP spid="35" grpId="0" animBg="1"/>
      <p:bldP spid="36" grpId="0" animBg="1"/>
      <p:bldP spid="3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B62F3B9-C78F-4098-8D35-FB49C2B2FD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814" y="0"/>
            <a:ext cx="12215813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D038CE0-6875-466E-B5CD-77C95F6DE8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38400" y="2161541"/>
            <a:ext cx="7315200" cy="251314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D8CA188-944A-4935-8354-04BDCAF46F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39200" y="2161541"/>
            <a:ext cx="2209800" cy="319224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A742CF1-5468-41BB-B5F7-54559D0E74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59691" y="2241483"/>
            <a:ext cx="5779509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76303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4A66DE39-8E0B-4C37-9516-1B5603FE64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3814" y="0"/>
            <a:ext cx="12215813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D4FB897-1F53-4F38-810B-72D48793A62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91916" y="2967465"/>
            <a:ext cx="3031922" cy="3873743"/>
          </a:xfrm>
          <a:prstGeom prst="rect">
            <a:avLst/>
          </a:prstGeom>
        </p:spPr>
      </p:pic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F05EBE59-6458-40F2-9EFF-212C108A6CD2}"/>
              </a:ext>
            </a:extLst>
          </p:cNvPr>
          <p:cNvSpPr/>
          <p:nvPr/>
        </p:nvSpPr>
        <p:spPr>
          <a:xfrm>
            <a:off x="968188" y="264533"/>
            <a:ext cx="9012621" cy="2438400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</a:endParaRPr>
          </a:p>
        </p:txBody>
      </p:sp>
      <p:pic>
        <p:nvPicPr>
          <p:cNvPr id="2" name="Picture 1">
            <a:hlinkClick r:id="" action="ppaction://media"/>
            <a:extLst>
              <a:ext uri="{FF2B5EF4-FFF2-40B4-BE49-F238E27FC236}">
                <a16:creationId xmlns:a16="http://schemas.microsoft.com/office/drawing/2014/main" id="{8826FC21-6721-EFBC-DBD2-E562673F0134}"/>
              </a:ext>
            </a:extLst>
          </p:cNvPr>
          <p:cNvPicPr>
            <a:picLocks noChangeAspect="1"/>
          </p:cNvPicPr>
          <p:nvPr>
            <a:videoFile r:link="rId2"/>
            <p:custDataLst>
              <p:tags r:id="rId3"/>
            </p:custDataLst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rcRect l="31310" t="25917" r="27738" b="52635"/>
          <a:stretch>
            <a:fillRect/>
          </a:stretch>
        </p:blipFill>
        <p:spPr>
          <a:xfrm>
            <a:off x="568713" y="6197161"/>
            <a:ext cx="1712595" cy="504527"/>
          </a:xfrm>
          <a:custGeom>
            <a:avLst/>
            <a:gdLst>
              <a:gd name="connsiteX0" fmla="*/ 0 w 4992914"/>
              <a:gd name="connsiteY0" fmla="*/ 0 h 1470902"/>
              <a:gd name="connsiteX1" fmla="*/ 4992914 w 4992914"/>
              <a:gd name="connsiteY1" fmla="*/ 0 h 1470902"/>
              <a:gd name="connsiteX2" fmla="*/ 4992914 w 4992914"/>
              <a:gd name="connsiteY2" fmla="*/ 1470902 h 1470902"/>
              <a:gd name="connsiteX3" fmla="*/ 0 w 4992914"/>
              <a:gd name="connsiteY3" fmla="*/ 1470902 h 14709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92914" h="1470902">
                <a:moveTo>
                  <a:pt x="0" y="0"/>
                </a:moveTo>
                <a:lnTo>
                  <a:pt x="4992914" y="0"/>
                </a:lnTo>
                <a:lnTo>
                  <a:pt x="4992914" y="1470902"/>
                </a:lnTo>
                <a:lnTo>
                  <a:pt x="0" y="1470902"/>
                </a:lnTo>
                <a:close/>
              </a:path>
            </a:pathLst>
          </a:cu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A1EA716-F573-3FC1-085D-BF9A4D8D38EF}"/>
              </a:ext>
            </a:extLst>
          </p:cNvPr>
          <p:cNvSpPr txBox="1"/>
          <p:nvPr/>
        </p:nvSpPr>
        <p:spPr>
          <a:xfrm>
            <a:off x="1067734" y="544035"/>
            <a:ext cx="894715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</a:t>
            </a:r>
            <a:r>
              <a:rPr lang="en-US" sz="4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lang="en-US" sz="4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"</a:t>
            </a:r>
            <a:r>
              <a:rPr lang="en-US" sz="40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Truyền</a:t>
            </a:r>
            <a:r>
              <a:rPr lang="en-US" sz="4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điện</a:t>
            </a:r>
            <a:r>
              <a:rPr lang="en-US" sz="4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" </a:t>
            </a:r>
            <a:r>
              <a:rPr lang="en-US" sz="40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</a:t>
            </a:r>
            <a:r>
              <a:rPr lang="en-US" sz="4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kể</a:t>
            </a:r>
            <a:r>
              <a:rPr lang="en-US" sz="4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tên</a:t>
            </a:r>
            <a:r>
              <a:rPr lang="en-US" sz="4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4000" dirty="0" smtClean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40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0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4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4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4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nối</a:t>
            </a:r>
            <a:r>
              <a:rPr lang="en-US" sz="4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4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cộng</a:t>
            </a:r>
            <a:r>
              <a:rPr lang="en-US" sz="4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4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</a:t>
            </a:r>
            <a:r>
              <a:rPr lang="en-US" sz="4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4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4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br>
              <a:rPr lang="en-US" sz="4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40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62065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225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4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5000"/>
                                  </p:iterate>
                                  <p:childTnLst>
                                    <p:animMotion origin="layout" path="M 2.70833E-6 7.40741E-7 L 2.70833E-6 -0.02315 " pathEditMode="relative" rAng="0" ptsTypes="AA">
                                      <p:cBhvr>
                                        <p:cTn id="24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57"/>
                                    </p:animMotion>
                                    <p:animRot by="1500000">
                                      <p:cBhvr>
                                        <p:cTn id="25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6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7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8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9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5" grpId="0" animBg="1"/>
      <p:bldP spid="7" grpId="0"/>
      <p:bldP spid="7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051475A-ED57-481D-B6A9-1C1B378549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814" y="0"/>
            <a:ext cx="12215813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68BA2A3-622A-41B3-B8B3-57FC49A592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148" y="990600"/>
            <a:ext cx="10249972" cy="403860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1FE08C14-601A-4710-983A-3CD8C1169A1D}"/>
              </a:ext>
            </a:extLst>
          </p:cNvPr>
          <p:cNvGrpSpPr/>
          <p:nvPr/>
        </p:nvGrpSpPr>
        <p:grpSpPr>
          <a:xfrm>
            <a:off x="3901789" y="4060704"/>
            <a:ext cx="3916499" cy="2746185"/>
            <a:chOff x="1197026" y="4232126"/>
            <a:chExt cx="3751815" cy="2630711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C0F61DFF-DA5C-4F9C-A167-987487BEA67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901180" y="4246637"/>
              <a:ext cx="2047661" cy="2616200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714CDEBD-A514-41CB-B791-2EF52E3CD5F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97026" y="4232126"/>
              <a:ext cx="1811038" cy="2616200"/>
            </a:xfrm>
            <a:prstGeom prst="rect">
              <a:avLst/>
            </a:prstGeom>
          </p:spPr>
        </p:pic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3D1129D4-1A93-4C5E-856E-CC8D210587CE}"/>
              </a:ext>
            </a:extLst>
          </p:cNvPr>
          <p:cNvSpPr txBox="1"/>
          <p:nvPr/>
        </p:nvSpPr>
        <p:spPr>
          <a:xfrm>
            <a:off x="1082774" y="1627986"/>
            <a:ext cx="906272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600" b="1" u="sng" dirty="0">
                <a:solidFill>
                  <a:srgbClr val="FF0000"/>
                </a:solidFill>
              </a:rPr>
              <a:t>V</a:t>
            </a:r>
            <a:r>
              <a:rPr lang="vi-VN" sz="3600" b="1" u="sng" dirty="0">
                <a:solidFill>
                  <a:srgbClr val="FF0000"/>
                </a:solidFill>
              </a:rPr>
              <a:t>ề nhà</a:t>
            </a:r>
            <a:endParaRPr lang="en-US" sz="3600" b="1" u="sng" dirty="0">
              <a:solidFill>
                <a:srgbClr val="FF0000"/>
              </a:solidFill>
            </a:endParaRPr>
          </a:p>
          <a:p>
            <a:pPr lvl="0" algn="ctr">
              <a:defRPr/>
            </a:pPr>
            <a:r>
              <a:rPr lang="en-US" sz="3600" b="1" dirty="0">
                <a:solidFill>
                  <a:srgbClr val="00B050"/>
                </a:solidFill>
              </a:rPr>
              <a:t>K</a:t>
            </a:r>
            <a:r>
              <a:rPr lang="vi-VN" sz="3600" b="1" dirty="0">
                <a:solidFill>
                  <a:srgbClr val="00B050"/>
                </a:solidFill>
              </a:rPr>
              <a:t>ể với bố mẹ và người thân những </a:t>
            </a:r>
            <a:endParaRPr lang="en-US" sz="3600" b="1" dirty="0" smtClean="0">
              <a:solidFill>
                <a:srgbClr val="00B050"/>
              </a:solidFill>
            </a:endParaRPr>
          </a:p>
          <a:p>
            <a:pPr lvl="0" algn="ctr">
              <a:defRPr/>
            </a:pPr>
            <a:r>
              <a:rPr lang="vi-VN" sz="3600" b="1" dirty="0" smtClean="0">
                <a:solidFill>
                  <a:srgbClr val="00B050"/>
                </a:solidFill>
              </a:rPr>
              <a:t>hoạt </a:t>
            </a:r>
            <a:r>
              <a:rPr lang="vi-VN" sz="3600" b="1" dirty="0">
                <a:solidFill>
                  <a:srgbClr val="00B050"/>
                </a:solidFill>
              </a:rPr>
              <a:t>động kết nối với x</a:t>
            </a:r>
            <a:r>
              <a:rPr lang="en-US" sz="3600" b="1" dirty="0">
                <a:solidFill>
                  <a:srgbClr val="00B050"/>
                </a:solidFill>
              </a:rPr>
              <a:t>ã</a:t>
            </a:r>
            <a:r>
              <a:rPr lang="vi-VN" sz="3600" b="1" dirty="0">
                <a:solidFill>
                  <a:srgbClr val="00B050"/>
                </a:solidFill>
              </a:rPr>
              <a:t> hội của trường em đã tham gia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52998502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3D28872-C5E5-4F6D-8A89-D2B3363BBA8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624"/>
          <a:stretch/>
        </p:blipFill>
        <p:spPr>
          <a:xfrm>
            <a:off x="-23648" y="0"/>
            <a:ext cx="12215648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26554C8-C6D5-41BF-881A-0A507BEA22B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61947" y="1524000"/>
            <a:ext cx="6068105" cy="341010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6052BAB-C40C-4398-84A1-D7BFA371D57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5147" y="696520"/>
            <a:ext cx="3339249" cy="671873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C9A4B57-4C0D-40FD-A3D2-619044901DF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86800" y="635284"/>
            <a:ext cx="3505200" cy="6222716"/>
          </a:xfrm>
          <a:prstGeom prst="rect">
            <a:avLst/>
          </a:prstGeom>
        </p:spPr>
      </p:pic>
      <p:pic>
        <p:nvPicPr>
          <p:cNvPr id="11" name="Nhacnen">
            <a:hlinkClick r:id="" action="ppaction://media"/>
            <a:extLst>
              <a:ext uri="{FF2B5EF4-FFF2-40B4-BE49-F238E27FC236}">
                <a16:creationId xmlns:a16="http://schemas.microsoft.com/office/drawing/2014/main" id="{5105BA81-6CFC-4D74-86EF-98DD964EB8E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228932" y="486895"/>
            <a:ext cx="828517" cy="82851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65E7027-916C-4A89-AC82-15687807A7A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47999" y="2081293"/>
            <a:ext cx="5267401" cy="2523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796444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112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4.81481E-6 L 0.0207 0.07523 " pathEditMode="relative" rAng="0" ptsTypes="AA">
                                      <p:cBhvr>
                                        <p:cTn id="8" dur="2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9" y="375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3.7037E-6 L -0.025 -0.0463 " pathEditMode="relative" rAng="0" ptsTypes="AA">
                                      <p:cBhvr>
                                        <p:cTn id="10" dur="2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" y="-23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B62F3B9-C78F-4098-8D35-FB49C2B2FD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814" y="0"/>
            <a:ext cx="12215813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D038CE0-6875-466E-B5CD-77C95F6DE8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1116" y="425303"/>
            <a:ext cx="10770782" cy="595423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D8CA188-944A-4935-8354-04BDCAF46F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67028" y="3612592"/>
            <a:ext cx="2209800" cy="319224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7CF8603-FC33-481C-B3A7-599D9EF17B2D}"/>
              </a:ext>
            </a:extLst>
          </p:cNvPr>
          <p:cNvSpPr txBox="1"/>
          <p:nvPr/>
        </p:nvSpPr>
        <p:spPr>
          <a:xfrm>
            <a:off x="1603509" y="891876"/>
            <a:ext cx="6969985" cy="6365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marR="0" lvl="0" indent="-457200" algn="ctr" defTabSz="914400" rtl="0" eaLnBrk="1" fontAlgn="auto" latinLnBrk="0" hangingPunct="1">
              <a:lnSpc>
                <a:spcPct val="11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Mọi người trong hình 1 đang làm gì 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BD6889C-B2A6-4BB4-AA05-18B7661AADAE}"/>
              </a:ext>
            </a:extLst>
          </p:cNvPr>
          <p:cNvSpPr txBox="1"/>
          <p:nvPr/>
        </p:nvSpPr>
        <p:spPr>
          <a:xfrm>
            <a:off x="1603509" y="1617005"/>
            <a:ext cx="8465331" cy="67338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marR="0" lvl="0" indent="-457200" algn="ctr" defTabSz="914400" rtl="0" eaLnBrk="1" fontAlgn="auto" latinLnBrk="0" hangingPunct="1">
              <a:lnSpc>
                <a:spcPct val="11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Em đã tham gia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hoạt động như vậy chưa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800A65E-ED63-41E8-81A0-19F08497DD5E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8388"/>
                    </a14:imgEffect>
                    <a14:imgEffect>
                      <a14:saturation sat="167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72477" y="2537124"/>
            <a:ext cx="5166360" cy="3429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1727003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1BE4CD18-1BE6-4BD8-9B68-05B44A975A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813" y="0"/>
            <a:ext cx="12215813" cy="6858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9CC9BBD0-B773-43B7-BF11-0DDBCA336CEF}"/>
              </a:ext>
            </a:extLst>
          </p:cNvPr>
          <p:cNvSpPr/>
          <p:nvPr/>
        </p:nvSpPr>
        <p:spPr>
          <a:xfrm>
            <a:off x="496387" y="378823"/>
            <a:ext cx="11220995" cy="6126480"/>
          </a:xfrm>
          <a:prstGeom prst="roundRect">
            <a:avLst/>
          </a:prstGeom>
          <a:solidFill>
            <a:schemeClr val="bg1">
              <a:alpha val="73000"/>
            </a:schemeClr>
          </a:solidFill>
          <a:ln w="57150">
            <a:solidFill>
              <a:srgbClr val="10853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9F7EBE03-34AA-4A54-A98A-2BAC7147AC75}"/>
              </a:ext>
            </a:extLst>
          </p:cNvPr>
          <p:cNvSpPr/>
          <p:nvPr/>
        </p:nvSpPr>
        <p:spPr>
          <a:xfrm>
            <a:off x="496387" y="378823"/>
            <a:ext cx="11220995" cy="6126480"/>
          </a:xfrm>
          <a:prstGeom prst="roundRect">
            <a:avLst/>
          </a:prstGeom>
          <a:solidFill>
            <a:schemeClr val="bg1">
              <a:alpha val="73000"/>
            </a:schemeClr>
          </a:solidFill>
          <a:ln w="57150">
            <a:solidFill>
              <a:srgbClr val="10853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Google Shape;481;p49">
            <a:extLst>
              <a:ext uri="{FF2B5EF4-FFF2-40B4-BE49-F238E27FC236}">
                <a16:creationId xmlns:a16="http://schemas.microsoft.com/office/drawing/2014/main" id="{2EC50385-5CBA-4CC7-B59A-2930D0C2F81C}"/>
              </a:ext>
            </a:extLst>
          </p:cNvPr>
          <p:cNvSpPr/>
          <p:nvPr/>
        </p:nvSpPr>
        <p:spPr>
          <a:xfrm>
            <a:off x="1755052" y="2042600"/>
            <a:ext cx="3142400" cy="4040800"/>
          </a:xfrm>
          <a:prstGeom prst="roundRect">
            <a:avLst>
              <a:gd name="adj" fmla="val 2357"/>
            </a:avLst>
          </a:prstGeom>
          <a:solidFill>
            <a:schemeClr val="lt1"/>
          </a:solidFill>
          <a:ln>
            <a:noFill/>
          </a:ln>
          <a:effectLst>
            <a:outerShdw blurRad="57150" dist="38100" dir="2400000" algn="bl" rotWithShape="0">
              <a:srgbClr val="000000">
                <a:alpha val="2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" name="Google Shape;482;p49">
            <a:extLst>
              <a:ext uri="{FF2B5EF4-FFF2-40B4-BE49-F238E27FC236}">
                <a16:creationId xmlns:a16="http://schemas.microsoft.com/office/drawing/2014/main" id="{B56DBAC3-0CDB-4B46-B918-6D791AE835F6}"/>
              </a:ext>
            </a:extLst>
          </p:cNvPr>
          <p:cNvSpPr/>
          <p:nvPr/>
        </p:nvSpPr>
        <p:spPr>
          <a:xfrm>
            <a:off x="7211176" y="2042600"/>
            <a:ext cx="3142400" cy="4040800"/>
          </a:xfrm>
          <a:prstGeom prst="roundRect">
            <a:avLst>
              <a:gd name="adj" fmla="val 2357"/>
            </a:avLst>
          </a:prstGeom>
          <a:solidFill>
            <a:schemeClr val="lt1"/>
          </a:solidFill>
          <a:ln>
            <a:noFill/>
          </a:ln>
          <a:effectLst>
            <a:outerShdw blurRad="57150" dist="38100" dir="2400000" algn="bl" rotWithShape="0">
              <a:srgbClr val="000000">
                <a:alpha val="2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" name="Google Shape;485;p49">
            <a:extLst>
              <a:ext uri="{FF2B5EF4-FFF2-40B4-BE49-F238E27FC236}">
                <a16:creationId xmlns:a16="http://schemas.microsoft.com/office/drawing/2014/main" id="{098B0106-7375-4F59-AF76-B12A2E30039E}"/>
              </a:ext>
            </a:extLst>
          </p:cNvPr>
          <p:cNvSpPr txBox="1">
            <a:spLocks/>
          </p:cNvSpPr>
          <p:nvPr/>
        </p:nvSpPr>
        <p:spPr>
          <a:xfrm>
            <a:off x="1755052" y="2935865"/>
            <a:ext cx="3142400" cy="2731537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/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Nêu</a:t>
            </a:r>
            <a:r>
              <a:rPr lang="en-US" sz="30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được</a:t>
            </a:r>
            <a:r>
              <a:rPr lang="en-US" sz="30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tên</a:t>
            </a:r>
            <a:r>
              <a:rPr lang="en-US" sz="30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và</a:t>
            </a:r>
            <a:r>
              <a:rPr lang="en-US" sz="30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ý </a:t>
            </a:r>
            <a:r>
              <a:rPr lang="en-US" sz="30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nghĩa</a:t>
            </a:r>
            <a:r>
              <a:rPr lang="en-US" sz="30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của</a:t>
            </a:r>
            <a:r>
              <a:rPr lang="en-US" sz="30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một</a:t>
            </a:r>
            <a:r>
              <a:rPr lang="en-US" sz="30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số</a:t>
            </a:r>
            <a:r>
              <a:rPr lang="en-US" sz="30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hoạt</a:t>
            </a:r>
            <a:r>
              <a:rPr lang="en-US" sz="30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động</a:t>
            </a:r>
            <a:r>
              <a:rPr lang="en-US" sz="30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kết</a:t>
            </a:r>
            <a:r>
              <a:rPr lang="en-US" sz="30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nối</a:t>
            </a:r>
            <a:r>
              <a:rPr lang="en-US" sz="30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trường</a:t>
            </a:r>
            <a:r>
              <a:rPr lang="en-US" sz="30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học</a:t>
            </a:r>
            <a:r>
              <a:rPr lang="en-US" sz="30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với</a:t>
            </a:r>
            <a:r>
              <a:rPr lang="en-US" sz="30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cộng</a:t>
            </a:r>
            <a:r>
              <a:rPr lang="en-US" sz="30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đồng</a:t>
            </a:r>
            <a:r>
              <a:rPr lang="en-US" sz="30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</a:t>
            </a:r>
            <a:endParaRPr lang="vi-VN" sz="3000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Google Shape;486;p49">
            <a:extLst>
              <a:ext uri="{FF2B5EF4-FFF2-40B4-BE49-F238E27FC236}">
                <a16:creationId xmlns:a16="http://schemas.microsoft.com/office/drawing/2014/main" id="{80D07017-93E4-4406-BEE5-7A77E3581A2E}"/>
              </a:ext>
            </a:extLst>
          </p:cNvPr>
          <p:cNvSpPr txBox="1">
            <a:spLocks/>
          </p:cNvSpPr>
          <p:nvPr/>
        </p:nvSpPr>
        <p:spPr>
          <a:xfrm>
            <a:off x="3001741" y="731302"/>
            <a:ext cx="6710429" cy="882291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333" dirty="0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 CẦU CẦN ĐẠT </a:t>
            </a:r>
          </a:p>
        </p:txBody>
      </p:sp>
      <p:sp>
        <p:nvSpPr>
          <p:cNvPr id="11" name="Google Shape;488;p49">
            <a:extLst>
              <a:ext uri="{FF2B5EF4-FFF2-40B4-BE49-F238E27FC236}">
                <a16:creationId xmlns:a16="http://schemas.microsoft.com/office/drawing/2014/main" id="{A3F7442B-2FFF-4722-9FA4-4F4096408946}"/>
              </a:ext>
            </a:extLst>
          </p:cNvPr>
          <p:cNvSpPr txBox="1">
            <a:spLocks/>
          </p:cNvSpPr>
          <p:nvPr/>
        </p:nvSpPr>
        <p:spPr>
          <a:xfrm>
            <a:off x="7184447" y="2960142"/>
            <a:ext cx="3195857" cy="2529036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algn="just">
              <a:lnSpc>
                <a:spcPct val="100000"/>
              </a:lnSpc>
              <a:tabLst>
                <a:tab pos="533387" algn="l"/>
              </a:tabLst>
            </a:pPr>
            <a:r>
              <a:rPr lang="en-US" sz="3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Tích</a:t>
            </a:r>
            <a:r>
              <a:rPr lang="en-US" sz="3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cực</a:t>
            </a:r>
            <a:r>
              <a:rPr lang="en-US" sz="3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3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trách</a:t>
            </a:r>
            <a:r>
              <a:rPr lang="en-US" sz="3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nhiệm</a:t>
            </a:r>
            <a:r>
              <a:rPr lang="en-US" sz="3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khi</a:t>
            </a:r>
            <a:r>
              <a:rPr lang="en-US" sz="3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tham</a:t>
            </a:r>
            <a:r>
              <a:rPr lang="en-US" sz="3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</a:t>
            </a:r>
            <a:r>
              <a:rPr lang="en-US" sz="3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hoạt</a:t>
            </a:r>
            <a:r>
              <a:rPr lang="en-US" sz="3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3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kết</a:t>
            </a:r>
            <a:r>
              <a:rPr lang="en-US" sz="3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nối</a:t>
            </a:r>
            <a:r>
              <a:rPr lang="en-US" sz="3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trường</a:t>
            </a:r>
            <a:r>
              <a:rPr lang="en-US" sz="3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3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3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cộng</a:t>
            </a:r>
            <a:r>
              <a:rPr lang="en-US" sz="3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đồng</a:t>
            </a:r>
            <a:r>
              <a:rPr lang="en-US" sz="3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0" algn="just">
              <a:lnSpc>
                <a:spcPct val="120000"/>
              </a:lnSpc>
              <a:tabLst>
                <a:tab pos="533387" algn="l"/>
              </a:tabLst>
            </a:pPr>
            <a:endParaRPr lang="en-US" sz="32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2" name="Google Shape;491;p49">
            <a:extLst>
              <a:ext uri="{FF2B5EF4-FFF2-40B4-BE49-F238E27FC236}">
                <a16:creationId xmlns:a16="http://schemas.microsoft.com/office/drawing/2014/main" id="{8ACE13AE-60DF-4B81-8F74-1A612641A8E9}"/>
              </a:ext>
            </a:extLst>
          </p:cNvPr>
          <p:cNvSpPr/>
          <p:nvPr/>
        </p:nvSpPr>
        <p:spPr>
          <a:xfrm flipH="1">
            <a:off x="2717425" y="2066877"/>
            <a:ext cx="1010959" cy="868988"/>
          </a:xfrm>
          <a:custGeom>
            <a:avLst/>
            <a:gdLst/>
            <a:ahLst/>
            <a:cxnLst/>
            <a:rect l="l" t="t" r="r" b="b"/>
            <a:pathLst>
              <a:path w="53471" h="45962" extrusionOk="0">
                <a:moveTo>
                  <a:pt x="22435" y="1"/>
                </a:moveTo>
                <a:cubicBezTo>
                  <a:pt x="13400" y="2221"/>
                  <a:pt x="1" y="10541"/>
                  <a:pt x="2221" y="21695"/>
                </a:cubicBezTo>
                <a:cubicBezTo>
                  <a:pt x="3166" y="26416"/>
                  <a:pt x="8092" y="31368"/>
                  <a:pt x="11282" y="34762"/>
                </a:cubicBezTo>
                <a:cubicBezTo>
                  <a:pt x="14855" y="38591"/>
                  <a:pt x="18862" y="41245"/>
                  <a:pt x="23405" y="43670"/>
                </a:cubicBezTo>
                <a:cubicBezTo>
                  <a:pt x="26318" y="45214"/>
                  <a:pt x="29583" y="45961"/>
                  <a:pt x="32815" y="45961"/>
                </a:cubicBezTo>
                <a:cubicBezTo>
                  <a:pt x="40374" y="45961"/>
                  <a:pt x="47754" y="41873"/>
                  <a:pt x="50025" y="34328"/>
                </a:cubicBezTo>
                <a:cubicBezTo>
                  <a:pt x="53471" y="22843"/>
                  <a:pt x="48494" y="12583"/>
                  <a:pt x="39944" y="5054"/>
                </a:cubicBezTo>
                <a:cubicBezTo>
                  <a:pt x="34814" y="511"/>
                  <a:pt x="29301" y="970"/>
                  <a:pt x="22435" y="1"/>
                </a:cubicBezTo>
                <a:close/>
              </a:path>
            </a:pathLst>
          </a:cu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32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Sriracha"/>
                <a:cs typeface="Times New Roman" panose="02020603050405020304" pitchFamily="18" charset="0"/>
                <a:sym typeface="Sriracha"/>
              </a:rPr>
              <a:t>1</a:t>
            </a:r>
            <a:endParaRPr kumimoji="0" sz="32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Sriracha"/>
              <a:cs typeface="Times New Roman" panose="02020603050405020304" pitchFamily="18" charset="0"/>
              <a:sym typeface="Sriracha"/>
            </a:endParaRPr>
          </a:p>
        </p:txBody>
      </p:sp>
      <p:sp>
        <p:nvSpPr>
          <p:cNvPr id="13" name="Google Shape;492;p49">
            <a:extLst>
              <a:ext uri="{FF2B5EF4-FFF2-40B4-BE49-F238E27FC236}">
                <a16:creationId xmlns:a16="http://schemas.microsoft.com/office/drawing/2014/main" id="{2CDDDA8F-E67D-45FA-BCBB-E9601BBF369A}"/>
              </a:ext>
            </a:extLst>
          </p:cNvPr>
          <p:cNvSpPr/>
          <p:nvPr/>
        </p:nvSpPr>
        <p:spPr>
          <a:xfrm flipH="1">
            <a:off x="8276897" y="2066877"/>
            <a:ext cx="1010959" cy="868988"/>
          </a:xfrm>
          <a:custGeom>
            <a:avLst/>
            <a:gdLst/>
            <a:ahLst/>
            <a:cxnLst/>
            <a:rect l="l" t="t" r="r" b="b"/>
            <a:pathLst>
              <a:path w="53471" h="45962" extrusionOk="0">
                <a:moveTo>
                  <a:pt x="22435" y="1"/>
                </a:moveTo>
                <a:cubicBezTo>
                  <a:pt x="13400" y="2221"/>
                  <a:pt x="1" y="10541"/>
                  <a:pt x="2221" y="21695"/>
                </a:cubicBezTo>
                <a:cubicBezTo>
                  <a:pt x="3166" y="26416"/>
                  <a:pt x="8092" y="31368"/>
                  <a:pt x="11282" y="34762"/>
                </a:cubicBezTo>
                <a:cubicBezTo>
                  <a:pt x="14855" y="38591"/>
                  <a:pt x="18862" y="41245"/>
                  <a:pt x="23405" y="43670"/>
                </a:cubicBezTo>
                <a:cubicBezTo>
                  <a:pt x="26318" y="45214"/>
                  <a:pt x="29583" y="45961"/>
                  <a:pt x="32815" y="45961"/>
                </a:cubicBezTo>
                <a:cubicBezTo>
                  <a:pt x="40374" y="45961"/>
                  <a:pt x="47754" y="41873"/>
                  <a:pt x="50025" y="34328"/>
                </a:cubicBezTo>
                <a:cubicBezTo>
                  <a:pt x="53471" y="22843"/>
                  <a:pt x="48494" y="12583"/>
                  <a:pt x="39944" y="5054"/>
                </a:cubicBezTo>
                <a:cubicBezTo>
                  <a:pt x="34814" y="511"/>
                  <a:pt x="29301" y="970"/>
                  <a:pt x="22435" y="1"/>
                </a:cubicBezTo>
                <a:close/>
              </a:path>
            </a:pathLst>
          </a:custGeom>
          <a:solidFill>
            <a:srgbClr val="7030A0"/>
          </a:solidFill>
          <a:ln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32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Sriracha"/>
              </a:rPr>
              <a:t>2</a:t>
            </a:r>
            <a:endParaRPr kumimoji="0" sz="32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909563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A36F8054-4816-4BDF-90A5-545DDF61EE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814" y="0"/>
            <a:ext cx="12215813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26554C8-C6D5-41BF-881A-0A507BEA22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28799" y="1557010"/>
            <a:ext cx="8534402" cy="479608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6052BAB-C40C-4398-84A1-D7BFA371D5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7272" y="1911917"/>
            <a:ext cx="2583702" cy="519853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C9A4B57-4C0D-40FD-A3D2-619044901D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6089" y="1685445"/>
            <a:ext cx="2736555" cy="485815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A77BB1B-FCBC-4660-B7E3-15860B31F5C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72374" y="5334277"/>
            <a:ext cx="4797778" cy="139982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DD50316-3B4B-4AEF-9F7B-2DE29D0444A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39692" y="2145746"/>
            <a:ext cx="4706520" cy="7559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FE3A35F-4821-429F-B39B-B36077B06FC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76928" y="1185492"/>
            <a:ext cx="5432007" cy="95715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255893" y="3273234"/>
            <a:ext cx="5674118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Bài</a:t>
            </a:r>
            <a:r>
              <a:rPr lang="en-US" sz="44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5: </a:t>
            </a:r>
            <a:r>
              <a:rPr lang="en-US" sz="4400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Hoạt</a:t>
            </a:r>
            <a:r>
              <a:rPr lang="en-US" sz="44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4400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động</a:t>
            </a:r>
            <a:r>
              <a:rPr lang="en-US" sz="44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4400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kết</a:t>
            </a:r>
            <a:r>
              <a:rPr lang="en-US" sz="44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4400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nối</a:t>
            </a:r>
            <a:endParaRPr lang="en-US" sz="4400" dirty="0" smtClean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algn="ctr"/>
            <a:r>
              <a:rPr lang="en-US" sz="44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4400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với</a:t>
            </a:r>
            <a:r>
              <a:rPr lang="en-US" sz="44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4400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cộng</a:t>
            </a:r>
            <a:r>
              <a:rPr lang="en-US" sz="44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4400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đồng</a:t>
            </a:r>
            <a:r>
              <a:rPr lang="en-US" sz="44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(</a:t>
            </a:r>
            <a:r>
              <a:rPr lang="en-US" sz="4400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Tiết</a:t>
            </a:r>
            <a:r>
              <a:rPr lang="en-US" sz="44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1)</a:t>
            </a:r>
            <a:endParaRPr lang="en-US" sz="44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5655614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42" presetClass="path" presetSubtype="0" repeatCount="indefinite" accel="50000" decel="5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1.11111E-6 L -0.00651 0.05347 " pathEditMode="relative" rAng="0" ptsTypes="AA">
                                      <p:cBhvr>
                                        <p:cTn id="15" dur="2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6" y="2662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1.11111E-6 L -0.00651 0.05347 " pathEditMode="relative" rAng="0" ptsTypes="AA">
                                      <p:cBhvr>
                                        <p:cTn id="17" dur="2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6" y="2662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B62F3B9-C78F-4098-8D35-FB49C2B2FD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814" y="0"/>
            <a:ext cx="12215813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D038CE0-6875-466E-B5CD-77C95F6DE8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38400" y="2161541"/>
            <a:ext cx="7315200" cy="251314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D8CA188-944A-4935-8354-04BDCAF46F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39200" y="2161541"/>
            <a:ext cx="2209800" cy="319224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59E9737-254C-42BA-859B-38AC2D54DE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67058" y="2321426"/>
            <a:ext cx="6072142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44486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1BE4CD18-1BE6-4BD8-9B68-05B44A975A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814" y="0"/>
            <a:ext cx="12215813" cy="6858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716F99E-26C8-440C-B7E7-47B64E1823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55684" y="2589091"/>
            <a:ext cx="2995061" cy="432662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744CEB5-495E-4E44-8D0B-44C605FBD9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9377" y="837657"/>
            <a:ext cx="8583912" cy="2694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389361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id="{8D793BA5-8222-4213-AEFF-02FEB2E497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3814" y="0"/>
            <a:ext cx="12215813" cy="6858000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FA3A6D4F-9D67-4B20-B500-8294818B73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20029" y="-3830874"/>
            <a:ext cx="8751940" cy="1178142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25FA937B-5AA6-47C9-A540-2227B4250C78}"/>
              </a:ext>
            </a:extLst>
          </p:cNvPr>
          <p:cNvGrpSpPr/>
          <p:nvPr/>
        </p:nvGrpSpPr>
        <p:grpSpPr>
          <a:xfrm>
            <a:off x="1986643" y="20673"/>
            <a:ext cx="8382000" cy="1311349"/>
            <a:chOff x="1905000" y="450289"/>
            <a:chExt cx="8382000" cy="1530911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B96785F7-945F-4188-8562-550076C4A763}"/>
                </a:ext>
              </a:extLst>
            </p:cNvPr>
            <p:cNvGrpSpPr/>
            <p:nvPr/>
          </p:nvGrpSpPr>
          <p:grpSpPr>
            <a:xfrm>
              <a:off x="1905000" y="450289"/>
              <a:ext cx="8382000" cy="1530911"/>
              <a:chOff x="2368419" y="-1613946"/>
              <a:chExt cx="7346706" cy="1338735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5" name="Rectangle: Diagonal Corners Rounded 4">
                <a:extLst>
                  <a:ext uri="{FF2B5EF4-FFF2-40B4-BE49-F238E27FC236}">
                    <a16:creationId xmlns:a16="http://schemas.microsoft.com/office/drawing/2014/main" id="{904F1DB8-4EB6-4756-9B94-F17BA31994BF}"/>
                  </a:ext>
                </a:extLst>
              </p:cNvPr>
              <p:cNvSpPr/>
              <p:nvPr/>
            </p:nvSpPr>
            <p:spPr>
              <a:xfrm>
                <a:off x="2453058" y="-1512534"/>
                <a:ext cx="7262067" cy="1237323"/>
              </a:xfrm>
              <a:prstGeom prst="round2DiagRect">
                <a:avLst>
                  <a:gd name="adj1" fmla="val 50000"/>
                  <a:gd name="adj2" fmla="val 13343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" name="Rectangle: Diagonal Corners Rounded 39">
                <a:extLst>
                  <a:ext uri="{FF2B5EF4-FFF2-40B4-BE49-F238E27FC236}">
                    <a16:creationId xmlns:a16="http://schemas.microsoft.com/office/drawing/2014/main" id="{BD0EAFBE-2AE9-489B-9B30-E923BA2D6D06}"/>
                  </a:ext>
                </a:extLst>
              </p:cNvPr>
              <p:cNvSpPr/>
              <p:nvPr/>
            </p:nvSpPr>
            <p:spPr>
              <a:xfrm>
                <a:off x="2368419" y="-1613946"/>
                <a:ext cx="7262067" cy="1237323"/>
              </a:xfrm>
              <a:prstGeom prst="round2DiagRect">
                <a:avLst>
                  <a:gd name="adj1" fmla="val 50000"/>
                  <a:gd name="adj2" fmla="val 13343"/>
                </a:avLst>
              </a:prstGeom>
              <a:noFill/>
              <a:ln w="50800">
                <a:solidFill>
                  <a:srgbClr val="FFC23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AE409B3E-F450-4FFE-8A25-9B7B5F82D1F8}"/>
                </a:ext>
              </a:extLst>
            </p:cNvPr>
            <p:cNvSpPr txBox="1"/>
            <p:nvPr/>
          </p:nvSpPr>
          <p:spPr>
            <a:xfrm>
              <a:off x="1929967" y="566259"/>
              <a:ext cx="8285434" cy="1245153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17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</a:rPr>
                <a:t>1. </a:t>
              </a: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</a:rPr>
                <a:t>Quan sát hoạt động của trường Minh, Hoa trong mỗi hình và cho biết :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37" name="Speech Bubble: Rectangle with Corners Rounded 36">
            <a:extLst>
              <a:ext uri="{FF2B5EF4-FFF2-40B4-BE49-F238E27FC236}">
                <a16:creationId xmlns:a16="http://schemas.microsoft.com/office/drawing/2014/main" id="{20309285-FFB2-44BB-8FE9-DA9D18132987}"/>
              </a:ext>
            </a:extLst>
          </p:cNvPr>
          <p:cNvSpPr/>
          <p:nvPr/>
        </p:nvSpPr>
        <p:spPr>
          <a:xfrm flipH="1">
            <a:off x="6662739" y="1917431"/>
            <a:ext cx="5431075" cy="1756616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tham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 nối nào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cộng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mô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tả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Speech Bubble: Rectangle with Corners Rounded 41">
            <a:extLst>
              <a:ext uri="{FF2B5EF4-FFF2-40B4-BE49-F238E27FC236}">
                <a16:creationId xmlns:a16="http://schemas.microsoft.com/office/drawing/2014/main" id="{BA021AB0-56A6-40A8-82CE-F8DA8D1D3152}"/>
              </a:ext>
            </a:extLst>
          </p:cNvPr>
          <p:cNvSpPr/>
          <p:nvPr/>
        </p:nvSpPr>
        <p:spPr>
          <a:xfrm flipH="1">
            <a:off x="6772831" y="3984754"/>
            <a:ext cx="5431075" cy="1047805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Ý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nghĩa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Speech Bubble: Rectangle with Corners Rounded 42">
            <a:extLst>
              <a:ext uri="{FF2B5EF4-FFF2-40B4-BE49-F238E27FC236}">
                <a16:creationId xmlns:a16="http://schemas.microsoft.com/office/drawing/2014/main" id="{F6AFFC89-B360-443B-BD34-45DC88E4A956}"/>
              </a:ext>
            </a:extLst>
          </p:cNvPr>
          <p:cNvSpPr/>
          <p:nvPr/>
        </p:nvSpPr>
        <p:spPr>
          <a:xfrm flipH="1">
            <a:off x="6784738" y="5325727"/>
            <a:ext cx="5431075" cy="1047805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xét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tham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7F2BF77-4B74-4863-A972-81893B5BF435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5"/>
          <a:srcRect/>
          <a:stretch/>
        </p:blipFill>
        <p:spPr>
          <a:xfrm>
            <a:off x="259553" y="1332773"/>
            <a:ext cx="6464995" cy="404377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DB76C5B-379C-439C-89C3-0A464838501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574440" y="5325727"/>
            <a:ext cx="1145589" cy="146366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979B4CA-EBD6-49DA-997B-80B61980E29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652546" y="5376552"/>
            <a:ext cx="992420" cy="1433636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2665365" y="5545029"/>
            <a:ext cx="3593303" cy="1144494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luận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đôi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96588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42" grpId="0" animBg="1"/>
      <p:bldP spid="43" grpId="0" animBg="1"/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4A66DE39-8E0B-4C37-9516-1B5603FE64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814" y="0"/>
            <a:ext cx="12215813" cy="6858000"/>
          </a:xfrm>
          <a:prstGeom prst="rect">
            <a:avLst/>
          </a:prstGeom>
        </p:spPr>
      </p:pic>
      <p:sp>
        <p:nvSpPr>
          <p:cNvPr id="6" name="Flowchart: Alternate Process 5">
            <a:extLst>
              <a:ext uri="{FF2B5EF4-FFF2-40B4-BE49-F238E27FC236}">
                <a16:creationId xmlns:a16="http://schemas.microsoft.com/office/drawing/2014/main" id="{14F8F042-CDF5-4971-8B05-45BB657CD27F}"/>
              </a:ext>
            </a:extLst>
          </p:cNvPr>
          <p:cNvSpPr/>
          <p:nvPr/>
        </p:nvSpPr>
        <p:spPr>
          <a:xfrm>
            <a:off x="4593508" y="3850640"/>
            <a:ext cx="4876800" cy="1508760"/>
          </a:xfrm>
          <a:prstGeom prst="flowChartAlternateProcess">
            <a:avLst/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3200" b="1" dirty="0">
                <a:solidFill>
                  <a:srgbClr val="DB9231"/>
                </a:solidFill>
              </a:rPr>
              <a:t>Việc làm này thể hiện sự đùm bọc, yêu thương đồng bào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DB9231"/>
              </a:solidFill>
              <a:effectLst/>
              <a:uLnTx/>
              <a:uFillTx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D4FB897-1F53-4F38-810B-72D48793A6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96400" y="3017842"/>
            <a:ext cx="3031922" cy="3873743"/>
          </a:xfrm>
          <a:prstGeom prst="rect">
            <a:avLst/>
          </a:prstGeom>
        </p:spPr>
      </p:pic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F05EBE59-6458-40F2-9EFF-212C108A6CD2}"/>
              </a:ext>
            </a:extLst>
          </p:cNvPr>
          <p:cNvSpPr/>
          <p:nvPr/>
        </p:nvSpPr>
        <p:spPr>
          <a:xfrm>
            <a:off x="4826000" y="1112198"/>
            <a:ext cx="4876800" cy="2438400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b="1" dirty="0" err="1">
                <a:solidFill>
                  <a:prstClr val="black">
                    <a:lumMod val="65000"/>
                    <a:lumOff val="35000"/>
                  </a:prstClr>
                </a:solidFill>
              </a:rPr>
              <a:t>Các</a:t>
            </a:r>
            <a:r>
              <a:rPr lang="en-US" sz="3200" b="1" dirty="0">
                <a:solidFill>
                  <a:prstClr val="black">
                    <a:lumMod val="65000"/>
                    <a:lumOff val="35000"/>
                  </a:prstClr>
                </a:solidFill>
              </a:rPr>
              <a:t> </a:t>
            </a:r>
            <a:r>
              <a:rPr lang="en-US" sz="3200" b="1" dirty="0" err="1">
                <a:solidFill>
                  <a:prstClr val="black">
                    <a:lumMod val="65000"/>
                    <a:lumOff val="35000"/>
                  </a:prstClr>
                </a:solidFill>
              </a:rPr>
              <a:t>bạn</a:t>
            </a:r>
            <a:r>
              <a:rPr lang="en-US" sz="3200" b="1" dirty="0">
                <a:solidFill>
                  <a:prstClr val="black">
                    <a:lumMod val="65000"/>
                    <a:lumOff val="35000"/>
                  </a:prstClr>
                </a:solidFill>
              </a:rPr>
              <a:t> Minh, </a:t>
            </a:r>
            <a:r>
              <a:rPr lang="en-US" sz="3200" b="1" dirty="0" err="1">
                <a:solidFill>
                  <a:prstClr val="black">
                    <a:lumMod val="65000"/>
                    <a:lumOff val="35000"/>
                  </a:prstClr>
                </a:solidFill>
              </a:rPr>
              <a:t>Hoa</a:t>
            </a:r>
            <a:r>
              <a:rPr lang="en-US" sz="3200" b="1" dirty="0">
                <a:solidFill>
                  <a:prstClr val="black">
                    <a:lumMod val="65000"/>
                    <a:lumOff val="35000"/>
                  </a:prstClr>
                </a:solidFill>
              </a:rPr>
              <a:t> </a:t>
            </a:r>
            <a:r>
              <a:rPr lang="en-US" sz="3200" b="1" dirty="0" err="1">
                <a:solidFill>
                  <a:prstClr val="black">
                    <a:lumMod val="65000"/>
                    <a:lumOff val="35000"/>
                  </a:prstClr>
                </a:solidFill>
              </a:rPr>
              <a:t>đang</a:t>
            </a:r>
            <a:r>
              <a:rPr lang="en-US" sz="3200" b="1" dirty="0">
                <a:solidFill>
                  <a:prstClr val="black">
                    <a:lumMod val="65000"/>
                    <a:lumOff val="35000"/>
                  </a:prstClr>
                </a:solidFill>
              </a:rPr>
              <a:t> </a:t>
            </a:r>
            <a:r>
              <a:rPr lang="en-US" sz="3200" b="1" dirty="0" err="1">
                <a:solidFill>
                  <a:prstClr val="black">
                    <a:lumMod val="65000"/>
                    <a:lumOff val="35000"/>
                  </a:prstClr>
                </a:solidFill>
              </a:rPr>
              <a:t>quyên</a:t>
            </a:r>
            <a:r>
              <a:rPr lang="en-US" sz="3200" b="1" dirty="0">
                <a:solidFill>
                  <a:prstClr val="black">
                    <a:lumMod val="65000"/>
                    <a:lumOff val="35000"/>
                  </a:prstClr>
                </a:solidFill>
              </a:rPr>
              <a:t> </a:t>
            </a:r>
            <a:r>
              <a:rPr lang="en-US" sz="3200" b="1" dirty="0" err="1">
                <a:solidFill>
                  <a:prstClr val="black">
                    <a:lumMod val="65000"/>
                    <a:lumOff val="35000"/>
                  </a:prstClr>
                </a:solidFill>
              </a:rPr>
              <a:t>góp</a:t>
            </a:r>
            <a:r>
              <a:rPr lang="en-US" sz="3200" b="1" dirty="0">
                <a:solidFill>
                  <a:prstClr val="black">
                    <a:lumMod val="65000"/>
                    <a:lumOff val="35000"/>
                  </a:prstClr>
                </a:solidFill>
              </a:rPr>
              <a:t> </a:t>
            </a:r>
            <a:r>
              <a:rPr lang="en-US" sz="3200" b="1" dirty="0" err="1">
                <a:solidFill>
                  <a:prstClr val="black">
                    <a:lumMod val="65000"/>
                    <a:lumOff val="35000"/>
                  </a:prstClr>
                </a:solidFill>
              </a:rPr>
              <a:t>sách</a:t>
            </a:r>
            <a:r>
              <a:rPr lang="en-US" sz="3200" b="1" dirty="0">
                <a:solidFill>
                  <a:prstClr val="black">
                    <a:lumMod val="65000"/>
                    <a:lumOff val="35000"/>
                  </a:prstClr>
                </a:solidFill>
              </a:rPr>
              <a:t> </a:t>
            </a:r>
            <a:r>
              <a:rPr lang="en-US" sz="3200" b="1" dirty="0" err="1">
                <a:solidFill>
                  <a:prstClr val="black">
                    <a:lumMod val="65000"/>
                    <a:lumOff val="35000"/>
                  </a:prstClr>
                </a:solidFill>
              </a:rPr>
              <a:t>vở</a:t>
            </a:r>
            <a:r>
              <a:rPr lang="en-US" sz="3200" b="1" dirty="0">
                <a:solidFill>
                  <a:prstClr val="black">
                    <a:lumMod val="65000"/>
                    <a:lumOff val="35000"/>
                  </a:prstClr>
                </a:solidFill>
              </a:rPr>
              <a:t>, </a:t>
            </a:r>
            <a:r>
              <a:rPr lang="en-US" sz="3200" b="1" dirty="0" err="1">
                <a:solidFill>
                  <a:prstClr val="black">
                    <a:lumMod val="65000"/>
                    <a:lumOff val="35000"/>
                  </a:prstClr>
                </a:solidFill>
              </a:rPr>
              <a:t>đồ</a:t>
            </a:r>
            <a:r>
              <a:rPr lang="en-US" sz="3200" b="1" dirty="0">
                <a:solidFill>
                  <a:prstClr val="black">
                    <a:lumMod val="65000"/>
                    <a:lumOff val="35000"/>
                  </a:prstClr>
                </a:solidFill>
              </a:rPr>
              <a:t> </a:t>
            </a:r>
            <a:r>
              <a:rPr lang="en-US" sz="3200" b="1" dirty="0" err="1">
                <a:solidFill>
                  <a:prstClr val="black">
                    <a:lumMod val="65000"/>
                    <a:lumOff val="35000"/>
                  </a:prstClr>
                </a:solidFill>
              </a:rPr>
              <a:t>dùng</a:t>
            </a:r>
            <a:r>
              <a:rPr lang="en-US" sz="3200" b="1" dirty="0">
                <a:solidFill>
                  <a:prstClr val="black">
                    <a:lumMod val="65000"/>
                    <a:lumOff val="35000"/>
                  </a:prstClr>
                </a:solidFill>
              </a:rPr>
              <a:t> </a:t>
            </a:r>
            <a:r>
              <a:rPr lang="en-US" sz="3200" b="1" dirty="0" err="1">
                <a:solidFill>
                  <a:prstClr val="black">
                    <a:lumMod val="65000"/>
                    <a:lumOff val="35000"/>
                  </a:prstClr>
                </a:solidFill>
              </a:rPr>
              <a:t>học</a:t>
            </a:r>
            <a:r>
              <a:rPr lang="en-US" sz="3200" b="1" dirty="0">
                <a:solidFill>
                  <a:prstClr val="black">
                    <a:lumMod val="65000"/>
                    <a:lumOff val="35000"/>
                  </a:prstClr>
                </a:solidFill>
              </a:rPr>
              <a:t> </a:t>
            </a:r>
            <a:r>
              <a:rPr lang="en-US" sz="3200" b="1" dirty="0" err="1">
                <a:solidFill>
                  <a:prstClr val="black">
                    <a:lumMod val="65000"/>
                    <a:lumOff val="35000"/>
                  </a:prstClr>
                </a:solidFill>
              </a:rPr>
              <a:t>tập</a:t>
            </a:r>
            <a:r>
              <a:rPr lang="en-US" sz="3200" b="1" dirty="0">
                <a:solidFill>
                  <a:prstClr val="black">
                    <a:lumMod val="65000"/>
                    <a:lumOff val="35000"/>
                  </a:prstClr>
                </a:solidFill>
              </a:rPr>
              <a:t> </a:t>
            </a:r>
            <a:r>
              <a:rPr lang="en-US" sz="3200" b="1" dirty="0" err="1">
                <a:solidFill>
                  <a:prstClr val="black">
                    <a:lumMod val="65000"/>
                    <a:lumOff val="35000"/>
                  </a:prstClr>
                </a:solidFill>
              </a:rPr>
              <a:t>để</a:t>
            </a:r>
            <a:r>
              <a:rPr lang="en-US" sz="3200" b="1" dirty="0">
                <a:solidFill>
                  <a:prstClr val="black">
                    <a:lumMod val="65000"/>
                    <a:lumOff val="35000"/>
                  </a:prstClr>
                </a:solidFill>
              </a:rPr>
              <a:t> </a:t>
            </a:r>
            <a:r>
              <a:rPr lang="en-US" sz="3200" b="1" dirty="0" err="1">
                <a:solidFill>
                  <a:prstClr val="black">
                    <a:lumMod val="65000"/>
                    <a:lumOff val="35000"/>
                  </a:prstClr>
                </a:solidFill>
              </a:rPr>
              <a:t>ủng</a:t>
            </a:r>
            <a:r>
              <a:rPr lang="en-US" sz="3200" b="1" dirty="0">
                <a:solidFill>
                  <a:prstClr val="black">
                    <a:lumMod val="65000"/>
                    <a:lumOff val="35000"/>
                  </a:prstClr>
                </a:solidFill>
              </a:rPr>
              <a:t> </a:t>
            </a:r>
            <a:r>
              <a:rPr lang="en-US" sz="3200" b="1" dirty="0" err="1">
                <a:solidFill>
                  <a:prstClr val="black">
                    <a:lumMod val="65000"/>
                    <a:lumOff val="35000"/>
                  </a:prstClr>
                </a:solidFill>
              </a:rPr>
              <a:t>hộ</a:t>
            </a:r>
            <a:r>
              <a:rPr lang="en-US" sz="3200" b="1" dirty="0">
                <a:solidFill>
                  <a:prstClr val="black">
                    <a:lumMod val="65000"/>
                    <a:lumOff val="35000"/>
                  </a:prstClr>
                </a:solidFill>
              </a:rPr>
              <a:t> </a:t>
            </a:r>
            <a:r>
              <a:rPr lang="en-US" sz="3200" b="1" dirty="0" err="1">
                <a:solidFill>
                  <a:prstClr val="black">
                    <a:lumMod val="65000"/>
                    <a:lumOff val="35000"/>
                  </a:prstClr>
                </a:solidFill>
              </a:rPr>
              <a:t>các</a:t>
            </a:r>
            <a:r>
              <a:rPr lang="en-US" sz="3200" b="1" dirty="0">
                <a:solidFill>
                  <a:prstClr val="black">
                    <a:lumMod val="65000"/>
                    <a:lumOff val="35000"/>
                  </a:prstClr>
                </a:solidFill>
              </a:rPr>
              <a:t> </a:t>
            </a:r>
            <a:r>
              <a:rPr lang="en-US" sz="3200" b="1" dirty="0" err="1">
                <a:solidFill>
                  <a:prstClr val="black">
                    <a:lumMod val="65000"/>
                    <a:lumOff val="35000"/>
                  </a:prstClr>
                </a:solidFill>
              </a:rPr>
              <a:t>bạn</a:t>
            </a:r>
            <a:r>
              <a:rPr lang="en-US" sz="3200" b="1" dirty="0">
                <a:solidFill>
                  <a:prstClr val="black">
                    <a:lumMod val="65000"/>
                    <a:lumOff val="35000"/>
                  </a:prstClr>
                </a:solidFill>
              </a:rPr>
              <a:t>  </a:t>
            </a:r>
            <a:r>
              <a:rPr lang="en-US" sz="3200" b="1" dirty="0" err="1">
                <a:solidFill>
                  <a:prstClr val="black">
                    <a:lumMod val="65000"/>
                    <a:lumOff val="35000"/>
                  </a:prstClr>
                </a:solidFill>
              </a:rPr>
              <a:t>vùng</a:t>
            </a:r>
            <a:r>
              <a:rPr lang="en-US" sz="3200" b="1" dirty="0">
                <a:solidFill>
                  <a:prstClr val="black">
                    <a:lumMod val="65000"/>
                    <a:lumOff val="35000"/>
                  </a:prstClr>
                </a:solidFill>
              </a:rPr>
              <a:t> </a:t>
            </a:r>
            <a:r>
              <a:rPr lang="en-US" sz="3200" b="1" dirty="0" err="1">
                <a:solidFill>
                  <a:prstClr val="black">
                    <a:lumMod val="65000"/>
                    <a:lumOff val="35000"/>
                  </a:prstClr>
                </a:solidFill>
              </a:rPr>
              <a:t>lũ</a:t>
            </a:r>
            <a:r>
              <a:rPr lang="en-US" sz="3200" b="1" dirty="0">
                <a:solidFill>
                  <a:prstClr val="black">
                    <a:lumMod val="65000"/>
                    <a:lumOff val="35000"/>
                  </a:prstClr>
                </a:solidFill>
              </a:rPr>
              <a:t> </a:t>
            </a:r>
            <a:r>
              <a:rPr lang="en-US" sz="3200" b="1" dirty="0" err="1">
                <a:solidFill>
                  <a:prstClr val="black">
                    <a:lumMod val="65000"/>
                    <a:lumOff val="35000"/>
                  </a:prstClr>
                </a:solidFill>
              </a:rPr>
              <a:t>lụt</a:t>
            </a:r>
            <a:r>
              <a:rPr lang="en-US" sz="3200" b="1" dirty="0">
                <a:solidFill>
                  <a:prstClr val="black">
                    <a:lumMod val="65000"/>
                    <a:lumOff val="35000"/>
                  </a:prstClr>
                </a:solidFill>
              </a:rPr>
              <a:t>.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6A7E6AD-5E08-424B-922C-C9221C63D8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92400" y="46896"/>
            <a:ext cx="7010400" cy="943704"/>
          </a:xfrm>
          <a:prstGeom prst="rect">
            <a:avLst/>
          </a:prstGeom>
        </p:spPr>
      </p:pic>
      <p:sp>
        <p:nvSpPr>
          <p:cNvPr id="16" name="Flowchart: Alternate Process 15">
            <a:extLst>
              <a:ext uri="{FF2B5EF4-FFF2-40B4-BE49-F238E27FC236}">
                <a16:creationId xmlns:a16="http://schemas.microsoft.com/office/drawing/2014/main" id="{84F5EE0E-AF7E-473F-8724-000ABC23ECF3}"/>
              </a:ext>
            </a:extLst>
          </p:cNvPr>
          <p:cNvSpPr/>
          <p:nvPr/>
        </p:nvSpPr>
        <p:spPr>
          <a:xfrm>
            <a:off x="2714625" y="5577839"/>
            <a:ext cx="6784975" cy="1296953"/>
          </a:xfrm>
          <a:prstGeom prst="flowChartAlternateProcess">
            <a:avLst/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3200" b="1" dirty="0">
                <a:solidFill>
                  <a:srgbClr val="FF0000"/>
                </a:solidFill>
              </a:rPr>
              <a:t>Các bạn tham gia rất nhiệt tình, hào hứng, tự giác và rất tích cực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25F6C7F-D834-4DAF-B8A0-3C038ACB2C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746730"/>
            <a:ext cx="4569693" cy="285829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4187023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5" grpId="0" animBg="1"/>
      <p:bldP spid="1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88B74DC7-8085-4986-91EB-9E4E5F97C192}"/>
              </a:ext>
            </a:extLst>
          </p:cNvPr>
          <p:cNvPicPr/>
          <p:nvPr/>
        </p:nvPicPr>
        <p:blipFill rotWithShape="1">
          <a:blip r:embed="rId2"/>
          <a:srcRect l="55849" t="26452" r="4385" b="27689"/>
          <a:stretch/>
        </p:blipFill>
        <p:spPr bwMode="auto">
          <a:xfrm>
            <a:off x="1155241" y="321734"/>
            <a:ext cx="4030687" cy="2905170"/>
          </a:xfrm>
          <a:prstGeom prst="roundRect">
            <a:avLst/>
          </a:prstGeom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40" name="Rectangle 1039">
            <a:extLst>
              <a:ext uri="{FF2B5EF4-FFF2-40B4-BE49-F238E27FC236}">
                <a16:creationId xmlns:a16="http://schemas.microsoft.com/office/drawing/2014/main" id="{417CDA24-35F8-4540-8C52-3096D6D9494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50280" y="0"/>
            <a:ext cx="9144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30" name="Picture 6" descr="Phát động ủng hộ, quyên góp &quot;Vì Miền Trung thân yêu&quot; - Trường THCS Nguyễn  Văn Cừ">
            <a:extLst>
              <a:ext uri="{FF2B5EF4-FFF2-40B4-BE49-F238E27FC236}">
                <a16:creationId xmlns:a16="http://schemas.microsoft.com/office/drawing/2014/main" id="{463CB43F-1194-4386-8FEC-218AE2C451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27551" y="321734"/>
            <a:ext cx="3873560" cy="2905170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42" name="Rectangle 1041">
            <a:extLst>
              <a:ext uri="{FF2B5EF4-FFF2-40B4-BE49-F238E27FC236}">
                <a16:creationId xmlns:a16="http://schemas.microsoft.com/office/drawing/2014/main" id="{8658BFE0-4E65-4174-9C75-687C94E8827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383280"/>
            <a:ext cx="6126480" cy="9144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4" name="Rectangle 1043">
            <a:extLst>
              <a:ext uri="{FF2B5EF4-FFF2-40B4-BE49-F238E27FC236}">
                <a16:creationId xmlns:a16="http://schemas.microsoft.com/office/drawing/2014/main" id="{FA75DFED-A0C1-4A83-BE1D-0271C1826EF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65520" y="3383280"/>
            <a:ext cx="6126480" cy="9144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Sinh viên trưởng thành từ những trải nghiệm và việc làm thiết thực vì cộng  đồng - Trường Đại học Trà Vinh">
            <a:extLst>
              <a:ext uri="{FF2B5EF4-FFF2-40B4-BE49-F238E27FC236}">
                <a16:creationId xmlns:a16="http://schemas.microsoft.com/office/drawing/2014/main" id="{7743A450-630D-4040-94EA-0B92D4FD72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70116" y="3631096"/>
            <a:ext cx="4600933" cy="2760560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VAS quyên góp hơn 200 triệu đồng – Chương trình Từ thiện Vì Miền Trung lần  2 - Hệ thống trường quốc tế Việt Úc - VAS">
            <a:extLst>
              <a:ext uri="{FF2B5EF4-FFF2-40B4-BE49-F238E27FC236}">
                <a16:creationId xmlns:a16="http://schemas.microsoft.com/office/drawing/2014/main" id="{71C8A4EB-4197-410A-B1A4-AED09EE970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788722" y="3631096"/>
            <a:ext cx="4151218" cy="2760560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52A9187B-5D10-48DB-8BB9-FBD9EF11CA43}"/>
              </a:ext>
            </a:extLst>
          </p:cNvPr>
          <p:cNvSpPr/>
          <p:nvPr/>
        </p:nvSpPr>
        <p:spPr>
          <a:xfrm>
            <a:off x="4480561" y="2052320"/>
            <a:ext cx="3474720" cy="235712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chemeClr val="accent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accent2">
                    <a:lumMod val="50000"/>
                  </a:schemeClr>
                </a:solidFill>
              </a:rPr>
              <a:t>Một</a:t>
            </a: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2">
                    <a:lumMod val="50000"/>
                  </a:schemeClr>
                </a:solidFill>
              </a:rPr>
              <a:t>số</a:t>
            </a: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2">
                    <a:lumMod val="50000"/>
                  </a:schemeClr>
                </a:solidFill>
              </a:rPr>
              <a:t>bức</a:t>
            </a: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2">
                    <a:lumMod val="50000"/>
                  </a:schemeClr>
                </a:solidFill>
              </a:rPr>
              <a:t>tranh</a:t>
            </a: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</a:rPr>
              <a:t>  </a:t>
            </a:r>
            <a:r>
              <a:rPr lang="en-US" sz="2800" b="1" dirty="0" err="1">
                <a:solidFill>
                  <a:schemeClr val="accent2">
                    <a:lumMod val="50000"/>
                  </a:schemeClr>
                </a:solidFill>
              </a:rPr>
              <a:t>tham</a:t>
            </a: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2">
                    <a:lumMod val="50000"/>
                  </a:schemeClr>
                </a:solidFill>
              </a:rPr>
              <a:t>gia</a:t>
            </a: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2">
                    <a:lumMod val="50000"/>
                  </a:schemeClr>
                </a:solidFill>
              </a:rPr>
              <a:t>hoạt</a:t>
            </a: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2">
                    <a:lumMod val="50000"/>
                  </a:schemeClr>
                </a:solidFill>
              </a:rPr>
              <a:t>động</a:t>
            </a: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2">
                    <a:lumMod val="50000"/>
                  </a:schemeClr>
                </a:solidFill>
              </a:rPr>
              <a:t>kết</a:t>
            </a: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2">
                    <a:lumMod val="50000"/>
                  </a:schemeClr>
                </a:solidFill>
              </a:rPr>
              <a:t>nối</a:t>
            </a: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2">
                    <a:lumMod val="50000"/>
                  </a:schemeClr>
                </a:solidFill>
              </a:rPr>
              <a:t>cộng</a:t>
            </a: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2">
                    <a:lumMod val="50000"/>
                  </a:schemeClr>
                </a:solidFill>
              </a:rPr>
              <a:t>đồng</a:t>
            </a: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2069802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1BE4CD18-1BE6-4BD8-9B68-05B44A975A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814" y="0"/>
            <a:ext cx="12215813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C636736-3457-48F9-AAF1-C771C86691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0560" y="2354624"/>
            <a:ext cx="3031922" cy="387374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031C953-AE0C-433C-9252-9AC5B7BBC3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24595" y="1028107"/>
            <a:ext cx="5462489" cy="1956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591613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IDEO" val="a1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387</TotalTime>
  <Words>510</Words>
  <Application>Microsoft Office PowerPoint</Application>
  <PresentationFormat>Widescreen</PresentationFormat>
  <Paragraphs>43</Paragraphs>
  <Slides>20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9" baseType="lpstr">
      <vt:lpstr>Arial</vt:lpstr>
      <vt:lpstr>Calibri</vt:lpstr>
      <vt:lpstr>Calibri Light</vt:lpstr>
      <vt:lpstr>Georgia</vt:lpstr>
      <vt:lpstr>Segoe UI Symbol</vt:lpstr>
      <vt:lpstr>Sriracha</vt:lpstr>
      <vt:lpstr>Tahoma</vt:lpstr>
      <vt:lpstr>Times New Roman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subject>9Slide.vn</dc:subject>
  <dc:creator>Admin</dc:creator>
  <dc:description>9Slide.vn</dc:description>
  <cp:lastModifiedBy>Hp</cp:lastModifiedBy>
  <cp:revision>61</cp:revision>
  <dcterms:created xsi:type="dcterms:W3CDTF">2022-07-12T21:45:45Z</dcterms:created>
  <dcterms:modified xsi:type="dcterms:W3CDTF">2025-09-28T17:04:16Z</dcterms:modified>
  <cp:category>9Slide.vn</cp:category>
</cp:coreProperties>
</file>