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89" r:id="rId7"/>
    <p:sldId id="281" r:id="rId8"/>
    <p:sldId id="266" r:id="rId9"/>
    <p:sldId id="259" r:id="rId10"/>
    <p:sldId id="282" r:id="rId11"/>
    <p:sldId id="260" r:id="rId12"/>
    <p:sldId id="283" r:id="rId13"/>
    <p:sldId id="284" r:id="rId14"/>
    <p:sldId id="261" r:id="rId15"/>
    <p:sldId id="285" r:id="rId16"/>
    <p:sldId id="262" r:id="rId17"/>
    <p:sldId id="279" r:id="rId18"/>
    <p:sldId id="280" r:id="rId19"/>
    <p:sldId id="286" r:id="rId20"/>
    <p:sldId id="287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384" y="10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8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06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05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34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0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02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43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36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42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3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30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2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7/30/2023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2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6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5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0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3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4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1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4D184-4222-4B9F-ACF1-B04FA93397CC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B8E4-AD4B-4361-962D-7974FFE055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8344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142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8344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pic>
        <p:nvPicPr>
          <p:cNvPr id="12" name="60458d79f32e0">
            <a:hlinkClick r:id="" action="ppaction://media"/>
            <a:extLst>
              <a:ext uri="{FF2B5EF4-FFF2-40B4-BE49-F238E27FC236}">
                <a16:creationId xmlns:a16="http://schemas.microsoft.com/office/drawing/2014/main" id="{E5BB4423-3CDC-477A-B391-DE719F1C4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6286" y="-64951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62" y="-39914"/>
            <a:ext cx="1752362" cy="1752362"/>
          </a:xfrm>
          <a:prstGeom prst="rect">
            <a:avLst/>
          </a:prstGeom>
        </p:spPr>
      </p:pic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5794" y="906091"/>
            <a:ext cx="9169179" cy="4041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28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241" y="381877"/>
            <a:ext cx="11434309" cy="6285141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/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7993" y="950489"/>
            <a:ext cx="10972801" cy="37856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 fontAlgn="base"/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Trường 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mới của em xây trên nền ngôi trường cũ lợp lá. Nhìn từ xa, những mảng tường vàng, mái đỏ như những cánh hoa lấp ló trong cây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bước vào lớp, vừa bỡ ngỡ, vừa thấy quen thân. Tường vôi trắng, cánh cửa xanh, bàn ghế gỗ xoan đào nổi vân như lụa. Em thấy tất cả 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đều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sáng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thơm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tho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nắng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mùa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 fontAlgn="base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Dưới 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mái trường mới, sao tiếng trống rung động kéo dài ! Tiếng cô giáo trang nghiêm mà ấm áp. Tiếng đọc bài của em cũng vang vang đến </a:t>
            </a:r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lạ! 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nhìn ai cũng thấy thân thương. Cả đến chiếc thước kẻ, chiếc bút chì sao cũng đáng yêu đến thế !</a:t>
            </a:r>
          </a:p>
          <a:p>
            <a:pPr algn="r" fontAlgn="base"/>
            <a:r>
              <a:rPr lang="vi-VN" sz="2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Ngô Quân Miện</a:t>
            </a:r>
            <a:endParaRPr lang="vi-VN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8711" y="293737"/>
            <a:ext cx="709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Ngôi</a:t>
            </a:r>
            <a:r>
              <a:rPr lang="en-US" sz="4800" dirty="0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trường</a:t>
            </a:r>
            <a:r>
              <a:rPr lang="en-US" sz="4800" dirty="0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mới</a:t>
            </a:r>
            <a:endParaRPr lang="en-US" sz="4800" dirty="0">
              <a:solidFill>
                <a:srgbClr val="00B050"/>
              </a:solidFill>
              <a:latin typeface="#9Slide05 SVNVanilla Daisy Pro" panose="00000500000000000000" pitchFamily="2" charset="0"/>
            </a:endParaRPr>
          </a:p>
        </p:txBody>
      </p:sp>
      <p:pic>
        <p:nvPicPr>
          <p:cNvPr id="3074" name="Picture 2" descr="Hình ảnh Trường Học PNG Miễn Phí Tải Về - Lovep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" b="100000" l="0" r="100000">
                        <a14:foregroundMark x1="5000" y1="79972" x2="6000" y2="84006"/>
                        <a14:foregroundMark x1="30750" y1="80807" x2="35500" y2="85953"/>
                        <a14:foregroundMark x1="70833" y1="81919" x2="72083" y2="90403"/>
                        <a14:foregroundMark x1="96833" y1="79694" x2="94417" y2="87204"/>
                        <a14:foregroundMark x1="69333" y1="13491" x2="77833" y2="11127"/>
                        <a14:foregroundMark x1="36333" y1="11266" x2="4025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93" y="4177149"/>
            <a:ext cx="4474298" cy="26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-Point Star 7"/>
          <p:cNvSpPr/>
          <p:nvPr/>
        </p:nvSpPr>
        <p:spPr>
          <a:xfrm>
            <a:off x="7058878" y="4363655"/>
            <a:ext cx="287439" cy="20031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5544524" y="4363655"/>
            <a:ext cx="287439" cy="20031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4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970022" y="722975"/>
            <a:ext cx="749808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02.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2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131867"/>
              </p:ext>
            </p:extLst>
          </p:nvPr>
        </p:nvGraphicFramePr>
        <p:xfrm>
          <a:off x="753036" y="1627017"/>
          <a:ext cx="11000799" cy="4541520"/>
        </p:xfrm>
        <a:graphic>
          <a:graphicData uri="http://schemas.openxmlformats.org/drawingml/2006/table">
            <a:tbl>
              <a:tblPr/>
              <a:tblGrid>
                <a:gridCol w="4435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33">
                  <a:extLst>
                    <a:ext uri="{9D8B030D-6E8A-4147-A177-3AD203B41FA5}">
                      <a16:colId xmlns:a16="http://schemas.microsoft.com/office/drawing/2014/main" val="2084370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28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241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bài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thơ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bài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văn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Ngày</a:t>
                      </a:r>
                      <a:r>
                        <a:rPr lang="en-US" sz="28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đọc</a:t>
                      </a:r>
                      <a:r>
                        <a:rPr lang="en-US" sz="28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Trải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nghiệm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cuộc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sống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nhắc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đến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Suy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nghĩ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về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trải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nghiệm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đã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có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trải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nghiệm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này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chưa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Cùng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ai</a:t>
                      </a:r>
                      <a:r>
                        <a:rPr lang="en-US" sz="2800" baseline="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thích</a:t>
                      </a:r>
                      <a:r>
                        <a:rPr lang="en-US" sz="2800" dirty="0" smtClean="0">
                          <a:solidFill>
                            <a:srgbClr val="26262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099159" y="5470934"/>
            <a:ext cx="2937282" cy="614881"/>
            <a:chOff x="5823678" y="5037015"/>
            <a:chExt cx="2937282" cy="614881"/>
          </a:xfrm>
        </p:grpSpPr>
        <p:sp>
          <p:nvSpPr>
            <p:cNvPr id="14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5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3216" y="2447241"/>
            <a:ext cx="766860" cy="5467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0364" y="2447241"/>
            <a:ext cx="766860" cy="5467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3435" y="4034517"/>
            <a:ext cx="766860" cy="5467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4108" y="2447240"/>
            <a:ext cx="766860" cy="546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6891" y="3236194"/>
            <a:ext cx="766860" cy="5467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252" y="4738308"/>
            <a:ext cx="766860" cy="546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08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15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770" y="621236"/>
            <a:ext cx="7901101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07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7A44225-EEA0-4EB5-8BF6-DB8E5C11C949}"/>
              </a:ext>
            </a:extLst>
          </p:cNvPr>
          <p:cNvSpPr/>
          <p:nvPr/>
        </p:nvSpPr>
        <p:spPr>
          <a:xfrm>
            <a:off x="0" y="6673103"/>
            <a:ext cx="6096000" cy="195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509286" y="451413"/>
            <a:ext cx="7935056" cy="3207001"/>
            <a:chOff x="-2100313" y="1157021"/>
            <a:chExt cx="7935056" cy="3207001"/>
          </a:xfrm>
        </p:grpSpPr>
        <p:sp>
          <p:nvSpPr>
            <p:cNvPr id="12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2100313" y="1157021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917610" y="1848258"/>
              <a:ext cx="59956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</a:t>
              </a:r>
              <a:r>
                <a:rPr kumimoji="0" lang="en-US" altLang="zh-CN" sz="3600" b="0" i="0" u="none" strike="noStrike" kern="1200" cap="none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Trao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đổi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về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điều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thú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vị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bài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thơ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bài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văn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mà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đã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0" i="0" u="none" strike="noStrike" kern="1200" cap="none" normalizeH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kumimoji="0" lang="en-US" altLang="zh-CN" sz="3600" b="0" i="0" u="none" strike="noStrike" kern="1200" cap="none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zh-CN" altLang="en-US" sz="3600" b="0" i="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457200" y="4134707"/>
            <a:ext cx="8039228" cy="20621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normalizeH="0" baseline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chuyện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thần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đồng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nhà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bác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nổi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thế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kumimoji="0" lang="en-US" altLang="zh-CN" sz="32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kumimoji="0" lang="en-US" altLang="zh-CN" sz="32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Nam 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Thần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đồng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âm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nhạc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Mô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-da,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chuyện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thần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đồng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200" b="0" i="1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kumimoji="0" lang="en-US" altLang="zh-CN" sz="3200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Nam,…)</a:t>
            </a:r>
            <a:endParaRPr kumimoji="0" lang="zh-CN" altLang="en-US" sz="3200" b="0" i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342" y="894632"/>
            <a:ext cx="3737172" cy="1511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61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B4F7497-4003-4AE3-BB7F-3763D14F3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46111" b="18634"/>
          <a:stretch/>
        </p:blipFill>
        <p:spPr>
          <a:xfrm>
            <a:off x="413253" y="1799577"/>
            <a:ext cx="3963896" cy="448299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019" y="907553"/>
            <a:ext cx="7901101" cy="4834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11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>
            <a:extLst>
              <a:ext uri="{FF2B5EF4-FFF2-40B4-BE49-F238E27FC236}">
                <a16:creationId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3970116" y="1191937"/>
            <a:ext cx="7499525" cy="31700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normalizeH="0" baseline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kumimoji="0" lang="en-US" altLang="zh-CN" sz="4000" b="0" i="0" u="none" strike="noStrike" kern="1200" cap="none" normalizeH="0" baseline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ìm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chuyện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thần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đồng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nhà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bác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nổi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thế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Nam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sẻ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altLang="zh-CN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zh-CN" altLang="en-US" sz="4000" b="0" i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462" y="3264920"/>
            <a:ext cx="4725972" cy="3483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7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/>
          <p:nvPr/>
        </p:nvSpPr>
        <p:spPr>
          <a:xfrm>
            <a:off x="5141646" y="479895"/>
            <a:ext cx="77419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VNErika Ormig" panose="020B0609050302020204" pitchFamily="49" charset="0"/>
              </a:rPr>
              <a:t>DẶN DÒ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SVNErika Ormig" panose="020B060905030202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4224" y="1957223"/>
            <a:ext cx="8322196" cy="23083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chuyện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thần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đồng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nhà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bác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nổi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thế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mở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rộng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2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1441" y="2432263"/>
            <a:ext cx="6295313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600000" rev="0"/>
              </a:camera>
              <a:lightRig rig="threePt" dir="t"/>
            </a:scene3d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glow rad="304800">
                    <a:schemeClr val="accent4">
                      <a:lumMod val="60000"/>
                      <a:lumOff val="40000"/>
                      <a:alpha val="8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5 SVNVanilla Daisy Pro" panose="00000500000000000000" pitchFamily="2" charset="0"/>
              </a:rPr>
              <a:t>TẠM BIỆT NHÉ</a:t>
            </a:r>
            <a:endParaRPr lang="en-US" sz="7200" dirty="0">
              <a:solidFill>
                <a:schemeClr val="bg1"/>
              </a:solidFill>
              <a:effectLst>
                <a:glow rad="304800">
                  <a:schemeClr val="accent4">
                    <a:lumMod val="60000"/>
                    <a:lumOff val="40000"/>
                    <a:alpha val="85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#9Slide05 SVNVanilla Daisy Pro" panose="00000500000000000000" pitchFamily="2" charset="0"/>
            </a:endParaRPr>
          </a:p>
        </p:txBody>
      </p:sp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23741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54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320800"/>
            <a:ext cx="8940800" cy="49885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9855200" y="3576320"/>
            <a:ext cx="2629710" cy="3281680"/>
          </a:xfrm>
          <a:prstGeom prst="rect">
            <a:avLst/>
          </a:prstGeom>
        </p:spPr>
      </p:pic>
      <p:sp>
        <p:nvSpPr>
          <p:cNvPr id="32" name="TextBox 9"/>
          <p:cNvSpPr txBox="1"/>
          <p:nvPr/>
        </p:nvSpPr>
        <p:spPr>
          <a:xfrm>
            <a:off x="1243382" y="1804608"/>
            <a:ext cx="8445907" cy="40626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 defTabSz="60963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 defTabSz="609630">
              <a:buFontTx/>
              <a:buChar char="-"/>
            </a:pP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60963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60963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932" y="464450"/>
            <a:ext cx="5608806" cy="1237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74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219" y="910603"/>
            <a:ext cx="7901101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24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B4F7497-4003-4AE3-BB7F-3763D14F31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46111" b="18634"/>
          <a:stretch/>
        </p:blipFill>
        <p:spPr>
          <a:xfrm>
            <a:off x="691045" y="2500132"/>
            <a:ext cx="3600320" cy="407180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83" y="578732"/>
            <a:ext cx="7900636" cy="4653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55849" y="1751081"/>
            <a:ext cx="5544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Hãy</a:t>
            </a:r>
            <a:r>
              <a:rPr lang="en-US" sz="3600" dirty="0" smtClean="0"/>
              <a:t> chia </a:t>
            </a:r>
            <a:r>
              <a:rPr lang="en-US" sz="3600" dirty="0" err="1" smtClean="0"/>
              <a:t>sẻ</a:t>
            </a:r>
            <a:r>
              <a:rPr lang="en-US" sz="3600" dirty="0" smtClean="0"/>
              <a:t> </a:t>
            </a:r>
            <a:r>
              <a:rPr lang="en-US" sz="3600" dirty="0" err="1" smtClean="0"/>
              <a:t>về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trải</a:t>
            </a:r>
            <a:r>
              <a:rPr lang="en-US" sz="3600" dirty="0" smtClean="0"/>
              <a:t> </a:t>
            </a:r>
            <a:r>
              <a:rPr lang="en-US" sz="3600" dirty="0" err="1" smtClean="0"/>
              <a:t>nghiệm</a:t>
            </a:r>
            <a:r>
              <a:rPr lang="en-US" sz="3600" dirty="0" smtClean="0"/>
              <a:t> </a:t>
            </a:r>
            <a:r>
              <a:rPr lang="en-US" sz="3600" dirty="0" err="1" smtClean="0"/>
              <a:t>đáng</a:t>
            </a:r>
            <a:r>
              <a:rPr lang="en-US" sz="3600" dirty="0" smtClean="0"/>
              <a:t> </a:t>
            </a:r>
            <a:r>
              <a:rPr lang="en-US" sz="3600" dirty="0" err="1" smtClean="0"/>
              <a:t>nhớ</a:t>
            </a:r>
            <a:r>
              <a:rPr lang="en-US" sz="3600" dirty="0" smtClean="0"/>
              <a:t> </a:t>
            </a:r>
            <a:r>
              <a:rPr lang="en-US" sz="3600" dirty="0" err="1" smtClean="0"/>
              <a:t>mà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dịp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khám</a:t>
            </a:r>
            <a:r>
              <a:rPr lang="en-US" sz="3600" dirty="0" smtClean="0"/>
              <a:t> </a:t>
            </a:r>
            <a:r>
              <a:rPr lang="en-US" sz="3600" dirty="0" err="1" smtClean="0"/>
              <a:t>phá</a:t>
            </a:r>
            <a:r>
              <a:rPr lang="en-US" sz="3600" dirty="0" smtClean="0"/>
              <a:t> </a:t>
            </a:r>
            <a:r>
              <a:rPr lang="en-US" sz="3600" dirty="0" err="1" smtClean="0"/>
              <a:t>vào</a:t>
            </a:r>
            <a:r>
              <a:rPr lang="en-US" sz="3600" dirty="0" smtClean="0"/>
              <a:t> </a:t>
            </a:r>
            <a:r>
              <a:rPr lang="en-US" sz="3600" dirty="0" err="1" smtClean="0"/>
              <a:t>kì</a:t>
            </a:r>
            <a:r>
              <a:rPr lang="en-US" sz="3600" dirty="0" smtClean="0"/>
              <a:t> </a:t>
            </a:r>
            <a:r>
              <a:rPr lang="en-US" sz="3600" dirty="0" err="1" smtClean="0"/>
              <a:t>nghỉ</a:t>
            </a:r>
            <a:r>
              <a:rPr lang="en-US" sz="3600" dirty="0" smtClean="0"/>
              <a:t> </a:t>
            </a:r>
            <a:r>
              <a:rPr lang="en-US" sz="3600" dirty="0" err="1" smtClean="0"/>
              <a:t>hè</a:t>
            </a:r>
            <a:r>
              <a:rPr lang="en-US" sz="3600" dirty="0" smtClean="0"/>
              <a:t> </a:t>
            </a:r>
            <a:r>
              <a:rPr lang="en-US" sz="3600" dirty="0" err="1" smtClean="0"/>
              <a:t>vừa</a:t>
            </a:r>
            <a:r>
              <a:rPr lang="en-US" sz="3600" dirty="0" smtClean="0"/>
              <a:t> </a:t>
            </a:r>
            <a:r>
              <a:rPr lang="en-US" sz="3600" dirty="0" err="1" smtClean="0"/>
              <a:t>rồi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17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1014775"/>
            <a:ext cx="7901101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12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702782"/>
            <a:ext cx="4387746" cy="438774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7840" y="548640"/>
            <a:ext cx="8575040" cy="5405120"/>
            <a:chOff x="497840" y="548640"/>
            <a:chExt cx="7970520" cy="5100320"/>
          </a:xfrm>
        </p:grpSpPr>
        <p:sp>
          <p:nvSpPr>
            <p:cNvPr id="10" name="Rounded Rectangle 9"/>
            <p:cNvSpPr/>
            <p:nvPr/>
          </p:nvSpPr>
          <p:spPr>
            <a:xfrm>
              <a:off x="49784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35000" y="792480"/>
              <a:ext cx="769620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00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3120" y="661049"/>
            <a:ext cx="7498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01.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813043" y="2305620"/>
            <a:ext cx="3926840" cy="251823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Bài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thơ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bài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văn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viết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về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trải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nghiệm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cùng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gia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đình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: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đi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du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lịch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về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quê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,… (</a:t>
            </a:r>
            <a:r>
              <a:rPr lang="en-US" sz="2400" b="1" i="1" dirty="0" err="1" smtClean="0">
                <a:latin typeface="+mj-lt"/>
                <a:ea typeface="Cambria" panose="02040503050406030204" pitchFamily="18" charset="0"/>
              </a:rPr>
              <a:t>Biển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của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Đặng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Hấn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400" b="1" i="1" dirty="0" err="1" smtClean="0">
                <a:latin typeface="+mj-lt"/>
                <a:ea typeface="Cambria" panose="02040503050406030204" pitchFamily="18" charset="0"/>
              </a:rPr>
              <a:t>Về</a:t>
            </a:r>
            <a:r>
              <a:rPr lang="en-US" sz="24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latin typeface="+mj-lt"/>
                <a:ea typeface="Cambria" panose="02040503050406030204" pitchFamily="18" charset="0"/>
              </a:rPr>
              <a:t>quê</a:t>
            </a:r>
            <a:r>
              <a:rPr lang="en-US" sz="24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của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Nguyễn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Lãm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+mj-lt"/>
                <a:ea typeface="Cambria" panose="02040503050406030204" pitchFamily="18" charset="0"/>
              </a:rPr>
              <a:t>Thắng</a:t>
            </a:r>
            <a:r>
              <a:rPr lang="en-US" sz="2400" dirty="0" smtClean="0">
                <a:latin typeface="+mj-lt"/>
                <a:ea typeface="Cambria" panose="02040503050406030204" pitchFamily="18" charset="0"/>
              </a:rPr>
              <a:t>)</a:t>
            </a:r>
            <a:endParaRPr lang="en-US" sz="24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0" name="Flowchart: Alternate Process 29"/>
          <p:cNvSpPr/>
          <p:nvPr/>
        </p:nvSpPr>
        <p:spPr>
          <a:xfrm>
            <a:off x="4878653" y="2843746"/>
            <a:ext cx="3926840" cy="251823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Bài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thơ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bài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văn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viết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latin typeface="+mj-lt"/>
                <a:ea typeface="Cambria" panose="02040503050406030204" pitchFamily="18" charset="0"/>
              </a:rPr>
              <a:t>về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trải</a:t>
            </a:r>
            <a:r>
              <a:rPr lang="en-US" sz="23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nghiệm</a:t>
            </a:r>
            <a:r>
              <a:rPr lang="en-US" sz="23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ở </a:t>
            </a:r>
            <a:r>
              <a:rPr lang="en-US" sz="23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trường</a:t>
            </a:r>
            <a:r>
              <a:rPr lang="en-US" sz="23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dirty="0" err="1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học</a:t>
            </a:r>
            <a:r>
              <a:rPr lang="en-US" sz="2300" b="1" dirty="0" smtClean="0">
                <a:solidFill>
                  <a:srgbClr val="C00000"/>
                </a:solidFill>
                <a:latin typeface="+mj-lt"/>
                <a:ea typeface="Cambria" panose="02040503050406030204" pitchFamily="18" charset="0"/>
              </a:rPr>
              <a:t>:</a:t>
            </a:r>
            <a:r>
              <a:rPr lang="en-US" sz="2300" b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học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tập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vui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chơi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đi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thư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viện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làm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kế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hoạch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nhỏ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trồng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cây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,… (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Bài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thơ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về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cây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của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Đinh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Xuân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Tửu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,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Ngôi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trường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b="1" i="1" dirty="0" err="1" smtClean="0">
                <a:latin typeface="+mj-lt"/>
                <a:ea typeface="Cambria" panose="02040503050406030204" pitchFamily="18" charset="0"/>
              </a:rPr>
              <a:t>mới</a:t>
            </a:r>
            <a:r>
              <a:rPr lang="en-US" sz="2300" b="1" i="1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của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Ngô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Quân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+mj-lt"/>
                <a:ea typeface="Cambria" panose="02040503050406030204" pitchFamily="18" charset="0"/>
              </a:rPr>
              <a:t>Miện</a:t>
            </a:r>
            <a:r>
              <a:rPr lang="en-US" sz="2300" dirty="0" smtClean="0">
                <a:latin typeface="+mj-lt"/>
                <a:ea typeface="Cambria" panose="02040503050406030204" pitchFamily="18" charset="0"/>
              </a:rPr>
              <a:t>)</a:t>
            </a:r>
            <a:endParaRPr lang="en-US" sz="23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A7DDBE8-CB61-41FA-A51F-73B4778152A4}"/>
              </a:ext>
            </a:extLst>
          </p:cNvPr>
          <p:cNvSpPr txBox="1"/>
          <p:nvPr/>
        </p:nvSpPr>
        <p:spPr>
          <a:xfrm>
            <a:off x="7070673" y="1897927"/>
            <a:ext cx="2011680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altLang="zh-CN" sz="4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字魂6号-日记插画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01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414748" y="378382"/>
            <a:ext cx="8734771" cy="5699117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51629" y="565892"/>
            <a:ext cx="7884160" cy="757130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Như chiếc chảo rất lớn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Ông trời định nấu canh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Lỡ tay bỏ nhiều muối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Nên thôi, lại để dành!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Uống bao nước vào lòng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Biển vẫn gào vẫn thét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Ăn mặn quá phải không?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Nước nào cho đã khát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Biển reo vui ào ạt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Khi bãi có chúng em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Biển xô </a:t>
            </a:r>
            <a:r>
              <a:rPr lang="en-US" sz="2400" b="0" i="0" dirty="0" err="1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vài</a:t>
            </a: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 người lớn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Hắt sóng vào trẻ con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endParaRPr lang="en-US" sz="2400" b="0" i="0" dirty="0" smtClean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  <a:p>
            <a:endParaRPr lang="en-US" sz="2400" dirty="0">
              <a:solidFill>
                <a:srgbClr val="00264D"/>
              </a:solidFill>
              <a:latin typeface="Open Sans" panose="020B0606030504020204" pitchFamily="34" charset="0"/>
            </a:endParaRPr>
          </a:p>
          <a:p>
            <a:endParaRPr lang="en-US" sz="2400" b="0" i="0" dirty="0" smtClean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  <a:p>
            <a:endParaRPr lang="en-US" sz="2400" dirty="0">
              <a:solidFill>
                <a:srgbClr val="00264D"/>
              </a:solidFill>
              <a:latin typeface="Open Sans" panose="020B0606030504020204" pitchFamily="34" charset="0"/>
            </a:endParaRPr>
          </a:p>
          <a:p>
            <a:endParaRPr lang="en-US" sz="2400" b="0" i="0" dirty="0" smtClean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  <a:p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Chiều, biển trở nên buồn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Khi chúng em rời bãi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Nước dâng tận bờ dương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Muốn cùng lên xe đấy!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Biển ơi, chờ chút nhé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Hình như còn chỗ ngồi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Nhưng...biển to lớn thế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Ta đành tạm biệt thôi!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Bác tài xế nhìn biển</a:t>
            </a:r>
            <a:b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r>
              <a:rPr lang="vi-VN" sz="2400" b="0" i="0" dirty="0" smtClean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Nhấn vang một hồi còi...</a:t>
            </a:r>
            <a:endParaRPr lang="en-US" sz="2400" b="0" i="0" dirty="0" smtClean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sz="2400" dirty="0" smtClean="0">
                <a:solidFill>
                  <a:srgbClr val="00264D"/>
                </a:solidFill>
                <a:latin typeface="Open Sans" panose="020B0606030504020204" pitchFamily="34" charset="0"/>
              </a:rPr>
              <a:t>              </a:t>
            </a:r>
          </a:p>
          <a:p>
            <a:pPr algn="just"/>
            <a:r>
              <a:rPr lang="en-US" sz="2400" dirty="0">
                <a:solidFill>
                  <a:srgbClr val="00264D"/>
                </a:solidFill>
                <a:latin typeface="Open Sans" panose="020B0606030504020204" pitchFamily="34" charset="0"/>
              </a:rPr>
              <a:t> </a:t>
            </a:r>
            <a:r>
              <a:rPr lang="en-US" sz="2400" dirty="0" smtClean="0">
                <a:solidFill>
                  <a:srgbClr val="00264D"/>
                </a:solidFill>
                <a:latin typeface="Open Sans" panose="020B0606030504020204" pitchFamily="34" charset="0"/>
              </a:rPr>
              <a:t>             </a:t>
            </a:r>
            <a:r>
              <a:rPr lang="en-US" sz="2400" i="1" dirty="0" err="1" smtClean="0">
                <a:solidFill>
                  <a:srgbClr val="C00000"/>
                </a:solidFill>
                <a:latin typeface="Open Sans" panose="020B0606030504020204" pitchFamily="34" charset="0"/>
              </a:rPr>
              <a:t>Đặng</a:t>
            </a:r>
            <a:r>
              <a:rPr lang="en-US" sz="2400" i="1" dirty="0" smtClean="0">
                <a:solidFill>
                  <a:srgbClr val="C00000"/>
                </a:solidFill>
                <a:latin typeface="Open Sans" panose="020B0606030504020204" pitchFamily="34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Open Sans" panose="020B0606030504020204" pitchFamily="34" charset="0"/>
              </a:rPr>
              <a:t>Hấn</a:t>
            </a:r>
            <a:endParaRPr lang="vi-VN" sz="2400" b="0" i="1" dirty="0" smtClean="0">
              <a:solidFill>
                <a:srgbClr val="C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25" name="图片 14">
            <a:extLst>
              <a:ext uri="{FF2B5EF4-FFF2-40B4-BE49-F238E27FC236}">
                <a16:creationId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 flipH="1">
            <a:off x="8790207" y="5058137"/>
            <a:ext cx="3401793" cy="179986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8853" y="378382"/>
            <a:ext cx="12732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5 SVNVanilla Daisy Pro" panose="00000500000000000000" pitchFamily="2" charset="0"/>
              </a:rPr>
              <a:t>BIỂN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5 SVNVanilla Daisy Pro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51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3281" y="381877"/>
            <a:ext cx="9258269" cy="6068717"/>
          </a:xfrm>
          <a:prstGeom prst="rect">
            <a:avLst/>
          </a:pr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11183" y="2119270"/>
            <a:ext cx="7766934" cy="397031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Nghỉ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hè bé lại thăm quê</a:t>
            </a:r>
            <a:b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 lên rẫy, được về tắm sông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Thăm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bà, rồi lại thăm ông</a:t>
            </a:r>
            <a:b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Thả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diều, câu cá… sướng không chi bằng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Đêm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 ngồi ngắm ông trăng</a:t>
            </a:r>
            <a:b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Nghe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ông kể chuyện chị Hằng ngày xưa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 đậu lạc thơm chưa</a:t>
            </a:r>
            <a:b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Mời 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ông bà, bé say sưa chuyện trò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n-US" sz="28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Nguyễn </a:t>
            </a:r>
            <a:r>
              <a:rPr lang="en-US" sz="2800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Lãm</a:t>
            </a:r>
            <a:r>
              <a:rPr lang="en-US" sz="28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Thắng</a:t>
            </a:r>
            <a:endParaRPr lang="vi-VN" sz="2800"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7745" y="413106"/>
            <a:ext cx="612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5 SVNVanilla Daisy Pro" panose="00000500000000000000" pitchFamily="2" charset="0"/>
              </a:rPr>
              <a:t>Về</a:t>
            </a:r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9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5 SVNVanilla Daisy Pro" panose="00000500000000000000" pitchFamily="2" charset="0"/>
              </a:rPr>
              <a:t>quê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5 SVNVanilla Daisy Pro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84" y="1000673"/>
            <a:ext cx="3387258" cy="2455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Bài thơ &quot;Về Quê&quot; của Nguyễn Lãm Thắng (Mầm Non) - Dr. Khỏe 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9" y="3599929"/>
            <a:ext cx="3406143" cy="2489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40D2D482-0CB1-4D3D-956D-EF08A3449A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10240146" y="-598556"/>
            <a:ext cx="1951854" cy="369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4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241" y="381877"/>
            <a:ext cx="11434309" cy="6285141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/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759875" y="530217"/>
            <a:ext cx="7766934" cy="947951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Hôm </a:t>
            </a: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nay học loài cây,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cô giảng thật hay: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Rễ cây hút nhựa đất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 ta ăn hàng ngày.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Cây không hề biết đi,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Chưa bao giờ cây nói,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Cây chỉ biết thầm thì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 trăng lên gió thổi.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Lá cây làm lá phổi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Cũng hít vào, thở ra.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Cành cây thường vẫy gọi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 tay người chúng ta.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 vui cây nở hoa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 buồn cây héo lá.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bẻ cành vặt hoa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Nhựa tuôn như máu ứa.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Xanh, cây làm bức tranh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 vườn ta thêm xinh,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Già, cây làm chiếc ghế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Chúng ta ngồi học hành.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 bao điều thú vị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Cây giúp đời chúng mình.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Loài cây cũng có nghĩa</a:t>
            </a:r>
            <a: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vi-VN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Loài cây cũng có </a:t>
            </a:r>
            <a:endParaRPr lang="en-US" sz="2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</a:t>
            </a:r>
            <a:r>
              <a:rPr lang="en-US" sz="2400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Đinh</a:t>
            </a:r>
            <a:r>
              <a:rPr lang="en-US" sz="24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Xuân</a:t>
            </a:r>
            <a:r>
              <a:rPr lang="en-US" sz="2400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Tửu</a:t>
            </a:r>
            <a:endParaRPr lang="vi-VN" sz="2400"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4644" y="1166203"/>
            <a:ext cx="37598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Bài</a:t>
            </a:r>
            <a:r>
              <a:rPr lang="en-US" sz="6600" dirty="0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thơ</a:t>
            </a:r>
            <a:endParaRPr lang="en-US" sz="6600" dirty="0" smtClean="0">
              <a:solidFill>
                <a:srgbClr val="00B050"/>
              </a:solidFill>
              <a:latin typeface="#9Slide05 SVNVanilla Daisy Pro" panose="00000500000000000000" pitchFamily="2" charset="0"/>
            </a:endParaRPr>
          </a:p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trồng</a:t>
            </a:r>
            <a:r>
              <a:rPr lang="en-US" sz="6600" dirty="0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#9Slide05 SVNVanilla Daisy Pro" panose="00000500000000000000" pitchFamily="2" charset="0"/>
              </a:rPr>
              <a:t>cây</a:t>
            </a:r>
            <a:endParaRPr lang="en-US" sz="6600" dirty="0">
              <a:solidFill>
                <a:srgbClr val="00B050"/>
              </a:solidFill>
              <a:latin typeface="#9Slide05 SVNVanilla Daisy Pro" panose="00000500000000000000" pitchFamily="2" charset="0"/>
            </a:endParaRPr>
          </a:p>
        </p:txBody>
      </p:sp>
      <p:pic>
        <p:nvPicPr>
          <p:cNvPr id="2050" name="Picture 2" descr="Premium Vector | Vector illustration of a cartoon happy children helping  their father planting the young tree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0" r="100000">
                        <a14:foregroundMark x1="30671" y1="72204" x2="53195" y2="71406"/>
                        <a14:foregroundMark x1="65974" y1="58946" x2="72843" y2="7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55" y="3289861"/>
            <a:ext cx="3960230" cy="39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57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4|0.7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444</Words>
  <Application>Microsoft Office PowerPoint</Application>
  <PresentationFormat>Widescreen</PresentationFormat>
  <Paragraphs>58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字魂6号-日记插画体</vt:lpstr>
      <vt:lpstr>字魂95号-手刻宋</vt:lpstr>
      <vt:lpstr>#9Slide05 SVNVanilla Daisy Pro</vt:lpstr>
      <vt:lpstr>#9Slide07 HoneyCream</vt:lpstr>
      <vt:lpstr>#9Slide07 SVNErika Ormig</vt:lpstr>
      <vt:lpstr>Arial</vt:lpstr>
      <vt:lpstr>Calibri</vt:lpstr>
      <vt:lpstr>Calibri Light</vt:lpstr>
      <vt:lpstr>Cambria</vt:lpstr>
      <vt:lpstr>Open Sans</vt:lpstr>
      <vt:lpstr>SVN-Newton</vt:lpstr>
      <vt:lpstr>Times New Roman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11</cp:revision>
  <dcterms:created xsi:type="dcterms:W3CDTF">2023-07-30T13:34:39Z</dcterms:created>
  <dcterms:modified xsi:type="dcterms:W3CDTF">2023-07-30T15:17:09Z</dcterms:modified>
</cp:coreProperties>
</file>