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1"/>
  </p:sldMasterIdLst>
  <p:notesMasterIdLst>
    <p:notesMasterId r:id="rId38"/>
  </p:notesMasterIdLst>
  <p:sldIdLst>
    <p:sldId id="257" r:id="rId2"/>
    <p:sldId id="259" r:id="rId3"/>
    <p:sldId id="260" r:id="rId4"/>
    <p:sldId id="262" r:id="rId5"/>
    <p:sldId id="266" r:id="rId6"/>
    <p:sldId id="263" r:id="rId7"/>
    <p:sldId id="264" r:id="rId8"/>
    <p:sldId id="267" r:id="rId9"/>
    <p:sldId id="258" r:id="rId10"/>
    <p:sldId id="261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0" r:id="rId20"/>
    <p:sldId id="268" r:id="rId21"/>
    <p:sldId id="279" r:id="rId22"/>
    <p:sldId id="280" r:id="rId23"/>
    <p:sldId id="281" r:id="rId24"/>
    <p:sldId id="269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4" r:id="rId35"/>
    <p:sldId id="292" r:id="rId36"/>
    <p:sldId id="293" r:id="rId37"/>
  </p:sldIdLst>
  <p:sldSz cx="12192000" cy="6858000"/>
  <p:notesSz cx="6858000" cy="9144000"/>
  <p:embeddedFontLst>
    <p:embeddedFont>
      <p:font typeface="等线" panose="02010600030101010101" pitchFamily="2" charset="-122"/>
      <p:regular r:id="rId39"/>
    </p:embeddedFont>
    <p:embeddedFont>
      <p:font typeface="#9Slide07 HoneyCream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14" autoAdjust="0"/>
    <p:restoredTop sz="94660"/>
  </p:normalViewPr>
  <p:slideViewPr>
    <p:cSldViewPr snapToGrid="0">
      <p:cViewPr>
        <p:scale>
          <a:sx n="33" d="100"/>
          <a:sy n="33" d="100"/>
        </p:scale>
        <p:origin x="1170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1D941-0026-4C41-8EDD-A1228ABC2C44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6EF20-E1D2-49BE-B408-526AA5A2E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4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51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4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191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902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89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404"/>
            <a:ext cx="12192000" cy="485959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70456" y="218941"/>
            <a:ext cx="11694017" cy="6502534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57501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90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599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753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793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82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31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422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674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45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7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62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sv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microsoft.com/office/2007/relationships/hdphoto" Target="../media/hdphoto6.wdp"/><Relationship Id="rId4" Type="http://schemas.openxmlformats.org/officeDocument/2006/relationships/image" Target="../media/image43.jp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1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776882" y="27758"/>
            <a:ext cx="9835457" cy="558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10" y="2260393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84" y="3497148"/>
            <a:ext cx="2835963" cy="28320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10" y="4499554"/>
            <a:ext cx="2369223" cy="2358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5308" y="-215162"/>
            <a:ext cx="1523956" cy="16783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787" y="105382"/>
            <a:ext cx="3392408" cy="15874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17167" y="174155"/>
            <a:ext cx="2462997" cy="2070620"/>
            <a:chOff x="1317167" y="174155"/>
            <a:chExt cx="2462997" cy="207062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6031E8B-84F3-4BB2-BFF6-62B4A4B38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31" t="-545" r="-2689" b="64569"/>
            <a:stretch/>
          </p:blipFill>
          <p:spPr>
            <a:xfrm flipH="1">
              <a:off x="1695076" y="174155"/>
              <a:ext cx="1463717" cy="173794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922853">
              <a:off x="1317167" y="903539"/>
              <a:ext cx="2462997" cy="134123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5294" y="1574157"/>
            <a:ext cx="8442501" cy="2447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03174" y="3819247"/>
            <a:ext cx="18716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7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04985C65-32C2-44D0-AD6D-4F62D110FE5B}"/>
              </a:ext>
            </a:extLst>
          </p:cNvPr>
          <p:cNvSpPr/>
          <p:nvPr/>
        </p:nvSpPr>
        <p:spPr>
          <a:xfrm>
            <a:off x="615502" y="312420"/>
            <a:ext cx="9630134" cy="6116084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2"/>
          <a:srcRect b="66182"/>
          <a:stretch>
            <a:fillRect/>
          </a:stretch>
        </p:blipFill>
        <p:spPr>
          <a:xfrm>
            <a:off x="-635" y="568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0" y="2914486"/>
            <a:ext cx="3904706" cy="38992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23" y="1895228"/>
            <a:ext cx="7596274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0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805653" y="417585"/>
            <a:ext cx="10820290" cy="1320196"/>
            <a:chOff x="1147156" y="572516"/>
            <a:chExt cx="12988181" cy="65371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sát hình 1 và dự đoán ngọn nến nào sẽ cháy lâu nhất, ngọn nến nào sẽ tắt nhanh nhất?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292" y="2129246"/>
            <a:ext cx="8817427" cy="45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996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01105" y="263924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THÍ 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NGHIỆM 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952B88B-1CBE-41F4-802D-06A2CC806EE5}"/>
              </a:ext>
            </a:extLst>
          </p:cNvPr>
          <p:cNvSpPr txBox="1"/>
          <p:nvPr/>
        </p:nvSpPr>
        <p:spPr>
          <a:xfrm>
            <a:off x="318650" y="566910"/>
            <a:ext cx="261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1.Chuẩn </a:t>
            </a:r>
            <a:r>
              <a:rPr lang="en-US" sz="3200" b="1" dirty="0" err="1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bị</a:t>
            </a:r>
            <a:r>
              <a:rPr lang="en-US" sz="3200" b="1" dirty="0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1"/>
          <a:stretch/>
        </p:blipFill>
        <p:spPr>
          <a:xfrm>
            <a:off x="504394" y="1985553"/>
            <a:ext cx="2442261" cy="214557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86216" y="1684031"/>
            <a:ext cx="3193996" cy="2748617"/>
            <a:chOff x="3696387" y="1606731"/>
            <a:chExt cx="2603781" cy="21183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0" b="86333" l="33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9" t="25143" r="25365" b="11238"/>
            <a:stretch/>
          </p:blipFill>
          <p:spPr>
            <a:xfrm>
              <a:off x="3696387" y="2103120"/>
              <a:ext cx="1175184" cy="16219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0" b="86333" l="33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9" t="25143" r="25365" b="11238"/>
            <a:stretch/>
          </p:blipFill>
          <p:spPr>
            <a:xfrm>
              <a:off x="4765325" y="1606731"/>
              <a:ext cx="1534843" cy="211833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778" b="53333" l="1667" r="5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8" r="43250" b="45143"/>
          <a:stretch/>
        </p:blipFill>
        <p:spPr>
          <a:xfrm>
            <a:off x="6806762" y="2266403"/>
            <a:ext cx="2550762" cy="1583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7" b="21403"/>
          <a:stretch/>
        </p:blipFill>
        <p:spPr>
          <a:xfrm>
            <a:off x="9684074" y="2449648"/>
            <a:ext cx="2143125" cy="135853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8716" y="4377969"/>
            <a:ext cx="2398822" cy="646331"/>
            <a:chOff x="2726238" y="5717804"/>
            <a:chExt cx="4032223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3 cốc nến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87130" y="4430177"/>
            <a:ext cx="3660143" cy="1275278"/>
            <a:chOff x="2683397" y="5770012"/>
            <a:chExt cx="4032223" cy="5941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683397" y="5819954"/>
              <a:ext cx="4032223" cy="50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1 lọ thủy tinh nhỏ</a:t>
              </a:r>
            </a:p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1 lọ thủy tinh to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07428" y="3968079"/>
            <a:ext cx="2765572" cy="733055"/>
            <a:chOff x="2726238" y="5717804"/>
            <a:chExt cx="4032223" cy="64633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569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3 đế phẳng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80561" y="4027292"/>
            <a:ext cx="1649885" cy="646331"/>
            <a:chOff x="2726238" y="5717804"/>
            <a:chExt cx="4032223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diêm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406180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14" y="98092"/>
            <a:ext cx="4962574" cy="755970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320196"/>
            <a:chOff x="1147156" y="572516"/>
            <a:chExt cx="12988181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Thắp ba ngọn nến như nhau được đặt ở trên đế và úp lọ thủy tinh to, nhỏ vào hai cốc nến như hình 1.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2403565"/>
            <a:ext cx="8739051" cy="4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0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07" y="1593669"/>
            <a:ext cx="7944106" cy="5421085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287596" y="509026"/>
            <a:ext cx="5555959" cy="771134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600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Tiến hành thí nghiệm </a:t>
              </a:r>
              <a:endParaRPr lang="en-US" sz="40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1893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1" y="3827417"/>
            <a:ext cx="4441043" cy="303058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18270" y="391460"/>
            <a:ext cx="11159924" cy="1320196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thí nghiệm để kiểm tra dự đoán của em là đúng hay sai. Giải thích kết quả quan sát được.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18270" y="1967712"/>
            <a:ext cx="11159924" cy="1320196"/>
            <a:chOff x="1147156" y="572516"/>
            <a:chExt cx="12988181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>
                  <a:latin typeface="Cambria" panose="02040503050406030204" pitchFamily="18" charset="0"/>
                  <a:ea typeface="Cambria" panose="02040503050406030204" pitchFamily="18" charset="0"/>
                </a:rPr>
                <a:t>Từ kết quả thí nghiệm, hãy nhận xét về vai trò của không khí đối với sự cháy.</a:t>
              </a:r>
              <a:endParaRPr lang="en-US" sz="9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372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579" y="98810"/>
            <a:ext cx="4584589" cy="75597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3056708"/>
            <a:ext cx="8530045" cy="3670662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320196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33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>
                  <a:latin typeface="Cambria" panose="02040503050406030204" pitchFamily="18" charset="0"/>
                  <a:ea typeface="Cambria" panose="02040503050406030204" pitchFamily="18" charset="0"/>
                </a:rPr>
                <a:t>Ngọn nến ở hình 1b tắt nhanh nhất, sau đó đến ngọn nến ở hình 1c và cuối cùng là ngọn nến ở hình 1a.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771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00" y="121439"/>
            <a:ext cx="6913463" cy="102421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3056708"/>
            <a:ext cx="8530045" cy="3670662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759761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83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>
                  <a:latin typeface="Cambria" panose="02040503050406030204" pitchFamily="18" charset="0"/>
                  <a:ea typeface="Cambria" panose="02040503050406030204" pitchFamily="18" charset="0"/>
                </a:rPr>
                <a:t>Nguyên nhân là do lượng không khí ở hình 1b ít nhất, sau đó đến hình 1c, còn nến ở hình 1a luôn có không khí xung quanh nên chỉ tắt khi hết nến.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382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124" y="339017"/>
            <a:ext cx="6206266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93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04985C65-32C2-44D0-AD6D-4F62D110FE5B}"/>
              </a:ext>
            </a:extLst>
          </p:cNvPr>
          <p:cNvSpPr/>
          <p:nvPr/>
        </p:nvSpPr>
        <p:spPr>
          <a:xfrm>
            <a:off x="615502" y="312420"/>
            <a:ext cx="9630134" cy="6116084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2"/>
          <a:srcRect b="66182"/>
          <a:stretch>
            <a:fillRect/>
          </a:stretch>
        </p:blipFill>
        <p:spPr>
          <a:xfrm>
            <a:off x="-635" y="-4656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0" y="2914486"/>
            <a:ext cx="3904706" cy="3899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23" y="1743992"/>
            <a:ext cx="7596274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95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4" name="矩形: 圆角 24">
            <a:extLst>
              <a:ext uri="{FF2B5EF4-FFF2-40B4-BE49-F238E27FC236}">
                <a16:creationId xmlns:a16="http://schemas.microsoft.com/office/drawing/2014/main" id="{E653391E-91A7-4508-BE3E-23ECC2E41331}"/>
              </a:ext>
            </a:extLst>
          </p:cNvPr>
          <p:cNvSpPr/>
          <p:nvPr/>
        </p:nvSpPr>
        <p:spPr>
          <a:xfrm>
            <a:off x="1259935" y="865260"/>
            <a:ext cx="9947995" cy="5389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01" y="3491759"/>
            <a:ext cx="1540674" cy="3306504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937" y="4656662"/>
            <a:ext cx="1950920" cy="194821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934769" y="4969701"/>
            <a:ext cx="1598101" cy="1774655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8040" y="300537"/>
            <a:ext cx="1463717" cy="1737944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45" y="5219575"/>
            <a:ext cx="1598102" cy="1590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8304" y="21998"/>
            <a:ext cx="7206214" cy="1508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1476213" y="1411100"/>
            <a:ext cx="9444159" cy="4010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- Quan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30000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6596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50970" y="97347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THÍ 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NGHIỆM 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633" b="12974"/>
          <a:stretch/>
        </p:blipFill>
        <p:spPr>
          <a:xfrm>
            <a:off x="317727" y="2808514"/>
            <a:ext cx="3181357" cy="381435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>
            <a:off x="4167051" y="2808514"/>
            <a:ext cx="3396553" cy="3814355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00162" y="1051196"/>
            <a:ext cx="3588067" cy="1481040"/>
            <a:chOff x="689307" y="572516"/>
            <a:chExt cx="12576115" cy="459732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29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ambria" panose="02040503050406030204" pitchFamily="18" charset="0"/>
                </a:rPr>
                <a:t>Để tay trước mũi, ngậm miệng lại rồi hít vào, thở ra.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892942" y="1295159"/>
            <a:ext cx="3588067" cy="1040947"/>
            <a:chOff x="689307" y="572516"/>
            <a:chExt cx="12576115" cy="459732"/>
          </a:xfrm>
        </p:grpSpPr>
        <p:sp>
          <p:nvSpPr>
            <p:cNvPr id="17" name="Flowchart: Alternate Process 1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296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ambria" panose="02040503050406030204" pitchFamily="18" charset="0"/>
                </a:rPr>
                <a:t>Lấy tay bịt mũi, ngậm miệng lại.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520198" y="2484215"/>
            <a:ext cx="4327813" cy="3812081"/>
            <a:chOff x="1147159" y="673872"/>
            <a:chExt cx="12357485" cy="347654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88683"/>
              <a:ext cx="11485362" cy="322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2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có nhận xét gì về vai trò của không khí đối với sự sống của con người?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252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633" b="12974"/>
          <a:stretch/>
        </p:blipFill>
        <p:spPr>
          <a:xfrm>
            <a:off x="317727" y="2246812"/>
            <a:ext cx="3849324" cy="4376058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78538" y="365760"/>
            <a:ext cx="3977801" cy="1793665"/>
            <a:chOff x="689307" y="572516"/>
            <a:chExt cx="12576115" cy="50214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87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Cambria" panose="02040503050406030204" pitchFamily="18" charset="0"/>
                </a:rPr>
                <a:t>Để tay trước mũi, ngậm miệng lại rồi hít vào, thở ra.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554929" y="579417"/>
            <a:ext cx="6822819" cy="1214843"/>
            <a:chOff x="1147159" y="673872"/>
            <a:chExt cx="12357485" cy="347654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76281"/>
              <a:ext cx="11482002" cy="32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4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4790108" y="2455817"/>
            <a:ext cx="63413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Để tay trước mũi, ngậm miệng lại rồi hít vào thở ra sẽ thấy có luồng gió nhẹ từ mũi thổi vào tay.</a:t>
            </a:r>
            <a:endParaRPr lang="en-US" sz="6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8814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 flipH="1">
            <a:off x="330998" y="2116183"/>
            <a:ext cx="4175688" cy="458506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74691" y="511387"/>
            <a:ext cx="3588067" cy="1317413"/>
            <a:chOff x="689307" y="572516"/>
            <a:chExt cx="12576115" cy="49065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75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Cambria" panose="02040503050406030204" pitchFamily="18" charset="0"/>
                </a:rPr>
                <a:t>Lấy tay bịt mũi, ngậm miệng lại.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554929" y="579417"/>
            <a:ext cx="6822819" cy="1214843"/>
            <a:chOff x="1147159" y="673872"/>
            <a:chExt cx="12357485" cy="347654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76281"/>
              <a:ext cx="11482002" cy="32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4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4790108" y="2455817"/>
            <a:ext cx="63413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Lấy tay bịt mũi, ngậm miệng lại sẽ thấy khó thở và khó chịu.</a:t>
            </a:r>
          </a:p>
        </p:txBody>
      </p:sp>
    </p:spTree>
    <p:extLst>
      <p:ext uri="{BB962C8B-B14F-4D97-AF65-F5344CB8AC3E}">
        <p14:creationId xmlns:p14="http://schemas.microsoft.com/office/powerpoint/2010/main" val="16102387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sp>
        <p:nvSpPr>
          <p:cNvPr id="5" name="云形 5"/>
          <p:cNvSpPr/>
          <p:nvPr/>
        </p:nvSpPr>
        <p:spPr>
          <a:xfrm>
            <a:off x="3226343" y="404949"/>
            <a:ext cx="6270354" cy="4023252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866514" y="1262413"/>
            <a:ext cx="4990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nhận xét gì về vai trò của không khí đối với sự sống của con người?</a:t>
            </a:r>
          </a:p>
        </p:txBody>
      </p:sp>
    </p:spTree>
    <p:extLst>
      <p:ext uri="{BB962C8B-B14F-4D97-AF65-F5344CB8AC3E}">
        <p14:creationId xmlns:p14="http://schemas.microsoft.com/office/powerpoint/2010/main" val="1355865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31" y="2790371"/>
            <a:ext cx="3904706" cy="3899283"/>
          </a:xfrm>
          <a:prstGeom prst="rect">
            <a:avLst/>
          </a:prstGeom>
        </p:spPr>
      </p:pic>
      <p:sp>
        <p:nvSpPr>
          <p:cNvPr id="4" name="云形 5"/>
          <p:cNvSpPr/>
          <p:nvPr/>
        </p:nvSpPr>
        <p:spPr>
          <a:xfrm>
            <a:off x="1502046" y="1005840"/>
            <a:ext cx="6649177" cy="4220935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3"/>
          <a:srcRect b="66182"/>
          <a:stretch>
            <a:fillRect/>
          </a:stretch>
        </p:blipFill>
        <p:spPr>
          <a:xfrm>
            <a:off x="-635" y="568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4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3942" y="1877899"/>
            <a:ext cx="4990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6699"/>
                </a:solidFill>
                <a:latin typeface="UTM Alexander" panose="02040603050506020204" pitchFamily="18" charset="0"/>
                <a:cs typeface="#9Slide05 Pattaya" panose="00000500000000000000" pitchFamily="2" charset="-34"/>
              </a:rPr>
              <a:t>Không khí có vai trò duy trì sự sống của con người.</a:t>
            </a:r>
            <a:endParaRPr lang="en-US" sz="8000" b="1">
              <a:solidFill>
                <a:srgbClr val="006699"/>
              </a:solidFill>
              <a:latin typeface="UTM Alexander" panose="0204060305050602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6990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10444" y="188786"/>
            <a:ext cx="4475018" cy="667528"/>
            <a:chOff x="319704" y="242153"/>
            <a:chExt cx="3037203" cy="66752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19704" y="283529"/>
              <a:ext cx="2935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2. Quan sát hình 3</a:t>
              </a:r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0" y="2873830"/>
            <a:ext cx="7374664" cy="3824740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05207" y="1022628"/>
            <a:ext cx="10820290" cy="1619370"/>
            <a:chOff x="1147156" y="572516"/>
            <a:chExt cx="12988181" cy="65371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24732" y="586510"/>
              <a:ext cx="12622445" cy="6336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Hãy dự đoán: Nếu đậy kín cây ở hình 3a và lọ đựng con gián ở hình 3b thì sau một thời gian cây và con gián sẽ như thế nào?</a:t>
              </a: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406640" y="3139737"/>
            <a:ext cx="4232365" cy="2163783"/>
            <a:chOff x="1147159" y="673872"/>
            <a:chExt cx="12357485" cy="22009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3" y="676281"/>
              <a:ext cx="11482001" cy="197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 và con gián sẽ bị yếu đi, thậm chí là chết.</a:t>
              </a:r>
              <a:endParaRPr lang="en-US" sz="6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496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10444" y="188786"/>
            <a:ext cx="4475018" cy="667528"/>
            <a:chOff x="319704" y="242153"/>
            <a:chExt cx="3037203" cy="66752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19704" y="283529"/>
              <a:ext cx="2935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2. Quan sát hình 3</a:t>
              </a:r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0" y="2873830"/>
            <a:ext cx="7374664" cy="3824740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35836" y="1034699"/>
            <a:ext cx="10206336" cy="1619370"/>
            <a:chOff x="1147156" y="572516"/>
            <a:chExt cx="12988181" cy="65371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24732" y="586510"/>
              <a:ext cx="12622445" cy="534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Từ đó rút ra nhận xét về vai trò của không khí đối với sự sống của sinh vật.</a:t>
              </a: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406640" y="3139737"/>
            <a:ext cx="4232365" cy="2163783"/>
            <a:chOff x="1147159" y="673872"/>
            <a:chExt cx="12357485" cy="22009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3" y="681597"/>
              <a:ext cx="11482001" cy="197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khí giúp sinh vật duy trì sự sống.</a:t>
              </a:r>
              <a:endParaRPr lang="en-US" sz="115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108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06" y="2350833"/>
            <a:ext cx="4859383" cy="485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625" y="1971620"/>
            <a:ext cx="4711513" cy="34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21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939142" y="605544"/>
            <a:ext cx="5172892" cy="766058"/>
            <a:chOff x="1147159" y="673872"/>
            <a:chExt cx="12357485" cy="220096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4" y="681597"/>
              <a:ext cx="11482001" cy="203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Quan sát hình 4</a:t>
              </a:r>
              <a:endParaRPr lang="en-US" sz="11500" b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9" y="2233744"/>
            <a:ext cx="11412276" cy="38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449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" r="43201" b="7715"/>
          <a:stretch/>
        </p:blipFill>
        <p:spPr>
          <a:xfrm>
            <a:off x="391885" y="2821573"/>
            <a:ext cx="6335486" cy="3579227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91885" y="514104"/>
            <a:ext cx="11207932" cy="1432262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63201" y="681597"/>
              <a:ext cx="11762895" cy="193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8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 thích vì sao trong các nhà kính trồng rau thường có cửa thông khí?</a:t>
              </a: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067005" y="2821573"/>
            <a:ext cx="4420399" cy="3135085"/>
            <a:chOff x="1147159" y="572516"/>
            <a:chExt cx="11797767" cy="42138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2138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7422"/>
              <a:ext cx="10800481" cy="405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en-US" sz="38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không khí được lưu thông trong nhà nhằm duy trì sự sống cho cây trồng.</a:t>
              </a:r>
              <a:endPara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617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207623"/>
            <a:ext cx="4897145" cy="489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7020" y="1640150"/>
            <a:ext cx="5748738" cy="3543354"/>
          </a:xfrm>
          <a:prstGeom prst="rect">
            <a:avLst/>
          </a:prstGeom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3" descr="cf6a03843171e56c4b8f06e4c8cde87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28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45" b="8052"/>
          <a:stretch/>
        </p:blipFill>
        <p:spPr>
          <a:xfrm>
            <a:off x="5669280" y="2053982"/>
            <a:ext cx="6184141" cy="459501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990599" y="383476"/>
            <a:ext cx="9603378" cy="1458388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9" y="681597"/>
              <a:ext cx="12256665" cy="203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 ta sục không khí vào bể cá cảnh </a:t>
              </a:r>
            </a:p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làm gì?</a:t>
              </a: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00891" y="2847700"/>
            <a:ext cx="4420399" cy="2756270"/>
            <a:chOff x="1147159" y="572516"/>
            <a:chExt cx="11797767" cy="3704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37046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2154"/>
              <a:ext cx="10800481" cy="343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tăng lượng không khí trong nước duy trì sự sống cho cá.</a:t>
              </a:r>
              <a:endPara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228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sp>
        <p:nvSpPr>
          <p:cNvPr id="5" name="云形 5"/>
          <p:cNvSpPr/>
          <p:nvPr/>
        </p:nvSpPr>
        <p:spPr>
          <a:xfrm>
            <a:off x="3226343" y="404949"/>
            <a:ext cx="6270354" cy="4023252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643546" y="1146633"/>
            <a:ext cx="54359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Lấy ví dụ khác </a:t>
            </a:r>
          </a:p>
          <a:p>
            <a:pPr algn="ctr"/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vai trò của không khí đối với sự </a:t>
            </a:r>
          </a:p>
          <a:p>
            <a:pPr algn="ctr"/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sống.</a:t>
            </a:r>
          </a:p>
        </p:txBody>
      </p:sp>
    </p:spTree>
    <p:extLst>
      <p:ext uri="{BB962C8B-B14F-4D97-AF65-F5344CB8AC3E}">
        <p14:creationId xmlns:p14="http://schemas.microsoft.com/office/powerpoint/2010/main" val="2751911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73" y="1639207"/>
            <a:ext cx="8369300" cy="5016500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61702" y="383476"/>
            <a:ext cx="11077303" cy="844433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9" y="681597"/>
              <a:ext cx="12256664" cy="181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Chúng ta cảm thấy khó chịu nếu ngủ chùm kín chăn.</a:t>
              </a:r>
              <a:endParaRPr lang="en-US" sz="6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3286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62" y="2325188"/>
            <a:ext cx="5584085" cy="3732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5760" y="568229"/>
            <a:ext cx="7040880" cy="1430386"/>
            <a:chOff x="1147159" y="572516"/>
            <a:chExt cx="11797767" cy="19225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19225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2154"/>
              <a:ext cx="11039148" cy="161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 mở cửa sổ thì nhà sẽ thông thoáng và thấy dễ chịu.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0" y="3091821"/>
            <a:ext cx="4661356" cy="31090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8421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4" name="矩形: 圆角 24">
            <a:extLst>
              <a:ext uri="{FF2B5EF4-FFF2-40B4-BE49-F238E27FC236}">
                <a16:creationId xmlns:a16="http://schemas.microsoft.com/office/drawing/2014/main" id="{E653391E-91A7-4508-BE3E-23ECC2E41331}"/>
              </a:ext>
            </a:extLst>
          </p:cNvPr>
          <p:cNvSpPr/>
          <p:nvPr/>
        </p:nvSpPr>
        <p:spPr>
          <a:xfrm>
            <a:off x="1259935" y="865260"/>
            <a:ext cx="9947995" cy="5389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01" y="3491759"/>
            <a:ext cx="1540674" cy="3306504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937" y="4656662"/>
            <a:ext cx="1950920" cy="194821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934769" y="4969701"/>
            <a:ext cx="1598101" cy="1774655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8040" y="300537"/>
            <a:ext cx="1463717" cy="1737944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45" y="5219575"/>
            <a:ext cx="1598102" cy="1590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8304" y="21998"/>
            <a:ext cx="7206214" cy="1508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1476213" y="1411100"/>
            <a:ext cx="9444159" cy="4010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- 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299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988" y="1445724"/>
            <a:ext cx="4292246" cy="19516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1310" y="2441382"/>
            <a:ext cx="4861678" cy="228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4193318" y="2648872"/>
            <a:ext cx="58696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000" b="1" err="1">
                <a:solidFill>
                  <a:srgbClr val="0070C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</a:rPr>
              <a:t> bị tiết 2.</a:t>
            </a:r>
            <a:endParaRPr lang="vi-VN" sz="40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301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776882" y="27758"/>
            <a:ext cx="9835457" cy="558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10" y="2260393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84" y="3497148"/>
            <a:ext cx="2835963" cy="28320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10" y="4499554"/>
            <a:ext cx="2369223" cy="2358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2787" y="105382"/>
            <a:ext cx="3392408" cy="15874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9074" y="1641776"/>
            <a:ext cx="6757134" cy="37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17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128042" y="511284"/>
            <a:ext cx="10362640" cy="1729514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76545" y="850704"/>
              <a:ext cx="9916025" cy="128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1: Tính chất chung của không khí là gì?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74318"/>
            <a:ext cx="5009148" cy="1200329"/>
            <a:chOff x="873492" y="2474318"/>
            <a:chExt cx="5009148" cy="1200329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509947" y="2474318"/>
              <a:ext cx="26368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suốt, không màu</a:t>
              </a:r>
              <a:endPara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765381" y="2691401"/>
              <a:ext cx="327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mùi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462152" y="4645453"/>
              <a:ext cx="31835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vị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765381" y="4677325"/>
              <a:ext cx="2996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 A,B,C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43705" y="95007"/>
            <a:ext cx="1463717" cy="1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6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128042" y="470263"/>
            <a:ext cx="10362640" cy="1770535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18901" y="908612"/>
              <a:ext cx="9794348" cy="1250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2. Thành phần chính của không khí gồm có: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431569" y="2696389"/>
              <a:ext cx="2636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ô-xi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765381" y="2691401"/>
              <a:ext cx="327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ni-tơ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077568" y="4658516"/>
              <a:ext cx="36726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các-bô-níc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765381" y="4677325"/>
              <a:ext cx="2996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 A,B,C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-26394" y="77644"/>
            <a:ext cx="1463717" cy="1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56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43705" y="95007"/>
            <a:ext cx="1463717" cy="1737944"/>
          </a:xfrm>
          <a:prstGeom prst="rect">
            <a:avLst/>
          </a:prstGeom>
        </p:spPr>
      </p:pic>
      <p:grpSp>
        <p:nvGrpSpPr>
          <p:cNvPr id="35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1351279" y="480755"/>
            <a:ext cx="10362640" cy="1764657"/>
            <a:chOff x="873492" y="817645"/>
            <a:chExt cx="10362640" cy="1530535"/>
          </a:xfrm>
        </p:grpSpPr>
        <p:grpSp>
          <p:nvGrpSpPr>
            <p:cNvPr id="36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38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39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40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37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09839" y="844040"/>
              <a:ext cx="9934039" cy="143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Khí nào chiếm lượng lớn nhất trong không khí?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42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44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5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Khí ô-xi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47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9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8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Khí Ni-tơ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52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54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3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Khí Các-bô-níc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57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9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60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8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Hơi nước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687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-112438" y="154188"/>
            <a:ext cx="1463717" cy="1737944"/>
          </a:xfrm>
          <a:prstGeom prst="rect">
            <a:avLst/>
          </a:prstGeom>
        </p:spPr>
      </p:pic>
      <p:grpSp>
        <p:nvGrpSpPr>
          <p:cNvPr id="9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1128042" y="590893"/>
            <a:ext cx="10362640" cy="1764657"/>
            <a:chOff x="873492" y="817645"/>
            <a:chExt cx="10362640" cy="1530535"/>
          </a:xfrm>
        </p:grpSpPr>
        <p:grpSp>
          <p:nvGrpSpPr>
            <p:cNvPr id="1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2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4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1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09839" y="844040"/>
              <a:ext cx="9934039" cy="125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Hiện tượng nào sau đây cho thấy không khí có ở khắp mọi nơi?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87704"/>
            <a:ext cx="5009148" cy="1200329"/>
            <a:chOff x="873492" y="2487704"/>
            <a:chExt cx="5009148" cy="1200329"/>
          </a:xfrm>
        </p:grpSpPr>
        <p:grpSp>
          <p:nvGrpSpPr>
            <p:cNvPr id="16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8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9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7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139106" y="2487704"/>
              <a:ext cx="3502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Cá sống được trong nước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205957"/>
            <a:chOff x="6309362" y="2482076"/>
            <a:chExt cx="4926770" cy="1205957"/>
          </a:xfrm>
        </p:grpSpPr>
        <p:grpSp>
          <p:nvGrpSpPr>
            <p:cNvPr id="2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3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2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415744" y="2487704"/>
              <a:ext cx="35228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Chim bay trên trời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10847"/>
            <a:ext cx="4924401" cy="1200329"/>
            <a:chOff x="958238" y="4410847"/>
            <a:chExt cx="4924401" cy="1200329"/>
          </a:xfrm>
        </p:grpSpPr>
        <p:grpSp>
          <p:nvGrpSpPr>
            <p:cNvPr id="26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35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6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037516" y="4410847"/>
              <a:ext cx="36732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Cây xương rồng sống ở sa mạc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18730"/>
            <a:ext cx="4987834" cy="1200329"/>
            <a:chOff x="6309362" y="4418730"/>
            <a:chExt cx="4987834" cy="1200329"/>
          </a:xfrm>
        </p:grpSpPr>
        <p:grpSp>
          <p:nvGrpSpPr>
            <p:cNvPr id="38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40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1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418730"/>
              <a:ext cx="35745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3600" b="1">
                  <a:latin typeface="Cambria" panose="02040503050406030204" pitchFamily="18" charset="0"/>
                  <a:ea typeface="Cambria" panose="02040503050406030204" pitchFamily="18" charset="0"/>
                </a:rPr>
                <a:t>Nước sông đổ ra biển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443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06" y="2350833"/>
            <a:ext cx="4859383" cy="485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1602" y="1975072"/>
            <a:ext cx="5442292" cy="3220291"/>
          </a:xfrm>
          <a:prstGeom prst="rect">
            <a:avLst/>
          </a:prstGeom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" descr="cf6a03843171e56c4b8f06e4c8cde87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11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dle_-_4926 (54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84" y="282485"/>
            <a:ext cx="11408228" cy="6417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784" y="432266"/>
            <a:ext cx="11155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ngọn nến đang cháy, làm thế nào để ngọn nến tắt mà không cần thổi nến?</a:t>
            </a:r>
          </a:p>
        </p:txBody>
      </p:sp>
    </p:spTree>
    <p:extLst>
      <p:ext uri="{BB962C8B-B14F-4D97-AF65-F5344CB8AC3E}">
        <p14:creationId xmlns:p14="http://schemas.microsoft.com/office/powerpoint/2010/main" val="35497694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6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794</Words>
  <Application>Microsoft Office PowerPoint</Application>
  <PresentationFormat>Widescreen</PresentationFormat>
  <Paragraphs>73</Paragraphs>
  <Slides>36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UTM Avo</vt:lpstr>
      <vt:lpstr>Cambria</vt:lpstr>
      <vt:lpstr>等线</vt:lpstr>
      <vt:lpstr>字魂127号-月岩体</vt:lpstr>
      <vt:lpstr>Calibri</vt:lpstr>
      <vt:lpstr>UTM Alexander</vt:lpstr>
      <vt:lpstr>#9Slide07 HoneyCream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Administrator</cp:lastModifiedBy>
  <cp:revision>42</cp:revision>
  <dcterms:created xsi:type="dcterms:W3CDTF">2023-08-20T16:04:08Z</dcterms:created>
  <dcterms:modified xsi:type="dcterms:W3CDTF">2023-09-08T10:09:41Z</dcterms:modified>
</cp:coreProperties>
</file>